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2"/>
  </p:notesMasterIdLst>
  <p:handoutMasterIdLst>
    <p:handoutMasterId r:id="rId83"/>
  </p:handoutMasterIdLst>
  <p:sldIdLst>
    <p:sldId id="424" r:id="rId2"/>
    <p:sldId id="256" r:id="rId3"/>
    <p:sldId id="288" r:id="rId4"/>
    <p:sldId id="390" r:id="rId5"/>
    <p:sldId id="435" r:id="rId6"/>
    <p:sldId id="437" r:id="rId7"/>
    <p:sldId id="413" r:id="rId8"/>
    <p:sldId id="414" r:id="rId9"/>
    <p:sldId id="416" r:id="rId10"/>
    <p:sldId id="284" r:id="rId11"/>
    <p:sldId id="357" r:id="rId12"/>
    <p:sldId id="356" r:id="rId13"/>
    <p:sldId id="353" r:id="rId14"/>
    <p:sldId id="355" r:id="rId15"/>
    <p:sldId id="358" r:id="rId16"/>
    <p:sldId id="359" r:id="rId17"/>
    <p:sldId id="364" r:id="rId18"/>
    <p:sldId id="324" r:id="rId19"/>
    <p:sldId id="360" r:id="rId20"/>
    <p:sldId id="365" r:id="rId21"/>
    <p:sldId id="292" r:id="rId22"/>
    <p:sldId id="382" r:id="rId23"/>
    <p:sldId id="387" r:id="rId24"/>
    <p:sldId id="386" r:id="rId25"/>
    <p:sldId id="361" r:id="rId26"/>
    <p:sldId id="362" r:id="rId27"/>
    <p:sldId id="371" r:id="rId28"/>
    <p:sldId id="372" r:id="rId29"/>
    <p:sldId id="375" r:id="rId30"/>
    <p:sldId id="370" r:id="rId31"/>
    <p:sldId id="373" r:id="rId32"/>
    <p:sldId id="374" r:id="rId33"/>
    <p:sldId id="379" r:id="rId34"/>
    <p:sldId id="376" r:id="rId35"/>
    <p:sldId id="380" r:id="rId36"/>
    <p:sldId id="377" r:id="rId37"/>
    <p:sldId id="381" r:id="rId38"/>
    <p:sldId id="384" r:id="rId39"/>
    <p:sldId id="388" r:id="rId40"/>
    <p:sldId id="389" r:id="rId41"/>
    <p:sldId id="385" r:id="rId42"/>
    <p:sldId id="391" r:id="rId43"/>
    <p:sldId id="393" r:id="rId44"/>
    <p:sldId id="392" r:id="rId45"/>
    <p:sldId id="394" r:id="rId46"/>
    <p:sldId id="397" r:id="rId47"/>
    <p:sldId id="398" r:id="rId48"/>
    <p:sldId id="396" r:id="rId49"/>
    <p:sldId id="395" r:id="rId50"/>
    <p:sldId id="399" r:id="rId51"/>
    <p:sldId id="400" r:id="rId52"/>
    <p:sldId id="401" r:id="rId53"/>
    <p:sldId id="402" r:id="rId54"/>
    <p:sldId id="403" r:id="rId55"/>
    <p:sldId id="404" r:id="rId56"/>
    <p:sldId id="405" r:id="rId57"/>
    <p:sldId id="406" r:id="rId58"/>
    <p:sldId id="407" r:id="rId59"/>
    <p:sldId id="408" r:id="rId60"/>
    <p:sldId id="439" r:id="rId61"/>
    <p:sldId id="417" r:id="rId62"/>
    <p:sldId id="418" r:id="rId63"/>
    <p:sldId id="419" r:id="rId64"/>
    <p:sldId id="420" r:id="rId65"/>
    <p:sldId id="421" r:id="rId66"/>
    <p:sldId id="422" r:id="rId67"/>
    <p:sldId id="438" r:id="rId68"/>
    <p:sldId id="433" r:id="rId69"/>
    <p:sldId id="434" r:id="rId70"/>
    <p:sldId id="289" r:id="rId71"/>
    <p:sldId id="425" r:id="rId72"/>
    <p:sldId id="426" r:id="rId73"/>
    <p:sldId id="427" r:id="rId74"/>
    <p:sldId id="436" r:id="rId75"/>
    <p:sldId id="429" r:id="rId76"/>
    <p:sldId id="430" r:id="rId77"/>
    <p:sldId id="431" r:id="rId78"/>
    <p:sldId id="432" r:id="rId79"/>
    <p:sldId id="410" r:id="rId80"/>
    <p:sldId id="277" r:id="rId8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D9CBE7"/>
    <a:srgbClr val="B3BEDF"/>
    <a:srgbClr val="426AB7"/>
    <a:srgbClr val="EAE2F2"/>
    <a:srgbClr val="6D3166"/>
    <a:srgbClr val="595959"/>
    <a:srgbClr val="7991CE"/>
    <a:srgbClr val="5B9BD5"/>
    <a:srgbClr val="C5A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88" autoAdjust="0"/>
    <p:restoredTop sz="93135" autoAdjust="0"/>
  </p:normalViewPr>
  <p:slideViewPr>
    <p:cSldViewPr snapToGrid="0">
      <p:cViewPr varScale="1">
        <p:scale>
          <a:sx n="80" d="100"/>
          <a:sy n="80" d="100"/>
        </p:scale>
        <p:origin x="523"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Age%20groups%20extra%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Age%20groups%20extra%20analys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A%20Drive\RESEARCH%20ACTIVITY\BESPOKE%20PROJECTS\Thanet%20Visitor%20Survey\Analysis\Final%20Results\thanet%20district%20visitor%20survey%20main%20export%20fil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Origin of visitors</a:t>
            </a:r>
          </a:p>
        </c:rich>
      </c:tx>
      <c:layout>
        <c:manualLayout>
          <c:xMode val="edge"/>
          <c:yMode val="edge"/>
          <c:x val="0.2699909690754202"/>
          <c:y val="2.947776534150663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780585467525968"/>
          <c:y val="0.1741480766947518"/>
          <c:w val="0.63328978404720138"/>
          <c:h val="0.73895407720262496"/>
        </c:manualLayout>
      </c:layout>
      <c:pieChart>
        <c:varyColors val="1"/>
        <c:ser>
          <c:idx val="0"/>
          <c:order val="0"/>
          <c:dPt>
            <c:idx val="0"/>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1-A92E-4390-90CB-970BD0B86D05}"/>
              </c:ext>
            </c:extLst>
          </c:dPt>
          <c:dPt>
            <c:idx val="1"/>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3-A92E-4390-90CB-970BD0B86D05}"/>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'thanet district visitor survey'!$B$1043:$B$1044</c:f>
              <c:strCache>
                <c:ptCount val="2"/>
                <c:pt idx="0">
                  <c:v>UK Resident</c:v>
                </c:pt>
                <c:pt idx="1">
                  <c:v>Overseas</c:v>
                </c:pt>
              </c:strCache>
            </c:strRef>
          </c:cat>
          <c:val>
            <c:numRef>
              <c:f>'thanet district visitor survey'!$C$1043:$C$1044</c:f>
              <c:numCache>
                <c:formatCode>0%</c:formatCode>
                <c:ptCount val="2"/>
                <c:pt idx="0">
                  <c:v>0.93</c:v>
                </c:pt>
                <c:pt idx="1">
                  <c:v>7.0000000000000007E-2</c:v>
                </c:pt>
              </c:numCache>
            </c:numRef>
          </c:val>
          <c:extLst>
            <c:ext xmlns:c16="http://schemas.microsoft.com/office/drawing/2014/chart" uri="{C3380CC4-5D6E-409C-BE32-E72D297353CC}">
              <c16:uniqueId val="{00000004-A92E-4390-90CB-970BD0B86D0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7194894884238318"/>
          <c:y val="0.8925185054672411"/>
          <c:w val="0.6285092601377017"/>
          <c:h val="0.1003007098815117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Type of trip - Seasonality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'thanet district visitor survey'!$H$43</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survey'!$G$44:$G$46</c:f>
              <c:strCache>
                <c:ptCount val="3"/>
                <c:pt idx="0">
                  <c:v>Staying visitors</c:v>
                </c:pt>
                <c:pt idx="1">
                  <c:v>Day visitors (touring)</c:v>
                </c:pt>
                <c:pt idx="2">
                  <c:v>Day visitors from home</c:v>
                </c:pt>
              </c:strCache>
            </c:strRef>
          </c:cat>
          <c:val>
            <c:numRef>
              <c:f>'thanet district visitor survey'!$H$44:$H$46</c:f>
              <c:numCache>
                <c:formatCode>0%</c:formatCode>
                <c:ptCount val="3"/>
                <c:pt idx="0">
                  <c:v>0.29765395894428154</c:v>
                </c:pt>
                <c:pt idx="1">
                  <c:v>0.2155425219941349</c:v>
                </c:pt>
                <c:pt idx="2">
                  <c:v>0.49</c:v>
                </c:pt>
              </c:numCache>
            </c:numRef>
          </c:val>
          <c:extLst>
            <c:ext xmlns:c16="http://schemas.microsoft.com/office/drawing/2014/chart" uri="{C3380CC4-5D6E-409C-BE32-E72D297353CC}">
              <c16:uniqueId val="{00000000-A4DE-4F2F-9292-A316C21CB134}"/>
            </c:ext>
          </c:extLst>
        </c:ser>
        <c:ser>
          <c:idx val="1"/>
          <c:order val="1"/>
          <c:tx>
            <c:strRef>
              <c:f>'thanet district visitor survey'!$I$43</c:f>
              <c:strCache>
                <c:ptCount val="1"/>
                <c:pt idx="0">
                  <c:v>Summer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survey'!$G$44:$G$46</c:f>
              <c:strCache>
                <c:ptCount val="3"/>
                <c:pt idx="0">
                  <c:v>Staying visitors</c:v>
                </c:pt>
                <c:pt idx="1">
                  <c:v>Day visitors (touring)</c:v>
                </c:pt>
                <c:pt idx="2">
                  <c:v>Day visitors from home</c:v>
                </c:pt>
              </c:strCache>
            </c:strRef>
          </c:cat>
          <c:val>
            <c:numRef>
              <c:f>'thanet district visitor survey'!$I$44:$I$46</c:f>
              <c:numCache>
                <c:formatCode>0%</c:formatCode>
                <c:ptCount val="3"/>
                <c:pt idx="0">
                  <c:v>0.24466367713004486</c:v>
                </c:pt>
                <c:pt idx="1">
                  <c:v>0.14995515695067266</c:v>
                </c:pt>
                <c:pt idx="2">
                  <c:v>0.61</c:v>
                </c:pt>
              </c:numCache>
            </c:numRef>
          </c:val>
          <c:extLst>
            <c:ext xmlns:c16="http://schemas.microsoft.com/office/drawing/2014/chart" uri="{C3380CC4-5D6E-409C-BE32-E72D297353CC}">
              <c16:uniqueId val="{00000001-A4DE-4F2F-9292-A316C21CB134}"/>
            </c:ext>
          </c:extLst>
        </c:ser>
        <c:ser>
          <c:idx val="2"/>
          <c:order val="2"/>
          <c:tx>
            <c:strRef>
              <c:f>'thanet district visitor survey'!$J$43</c:f>
              <c:strCache>
                <c:ptCount val="1"/>
                <c:pt idx="0">
                  <c:v>All visits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survey'!$G$44:$G$46</c:f>
              <c:strCache>
                <c:ptCount val="3"/>
                <c:pt idx="0">
                  <c:v>Staying visitors</c:v>
                </c:pt>
                <c:pt idx="1">
                  <c:v>Day visitors (touring)</c:v>
                </c:pt>
                <c:pt idx="2">
                  <c:v>Day visitors from home</c:v>
                </c:pt>
              </c:strCache>
            </c:strRef>
          </c:cat>
          <c:val>
            <c:numRef>
              <c:f>'thanet district visitor survey'!$J$44:$J$46</c:f>
              <c:numCache>
                <c:formatCode>0%</c:formatCode>
                <c:ptCount val="3"/>
                <c:pt idx="0">
                  <c:v>0.27268689859363432</c:v>
                </c:pt>
                <c:pt idx="1">
                  <c:v>0.18179126572908957</c:v>
                </c:pt>
                <c:pt idx="2">
                  <c:v>0.55000000000000004</c:v>
                </c:pt>
              </c:numCache>
            </c:numRef>
          </c:val>
          <c:extLst>
            <c:ext xmlns:c16="http://schemas.microsoft.com/office/drawing/2014/chart" uri="{C3380CC4-5D6E-409C-BE32-E72D297353CC}">
              <c16:uniqueId val="{00000002-A4DE-4F2F-9292-A316C21CB134}"/>
            </c:ext>
          </c:extLst>
        </c:ser>
        <c:dLbls>
          <c:dLblPos val="outEnd"/>
          <c:showLegendKey val="0"/>
          <c:showVal val="1"/>
          <c:showCatName val="0"/>
          <c:showSerName val="0"/>
          <c:showPercent val="0"/>
          <c:showBubbleSize val="0"/>
        </c:dLbls>
        <c:gapWidth val="182"/>
        <c:axId val="612611576"/>
        <c:axId val="612613216"/>
      </c:barChart>
      <c:catAx>
        <c:axId val="612611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12613216"/>
        <c:crosses val="autoZero"/>
        <c:auto val="1"/>
        <c:lblAlgn val="ctr"/>
        <c:lblOffset val="100"/>
        <c:noMultiLvlLbl val="0"/>
      </c:catAx>
      <c:valAx>
        <c:axId val="612613216"/>
        <c:scaling>
          <c:orientation val="minMax"/>
        </c:scaling>
        <c:delete val="1"/>
        <c:axPos val="b"/>
        <c:numFmt formatCode="0%" sourceLinked="1"/>
        <c:majorTickMark val="none"/>
        <c:minorTickMark val="none"/>
        <c:tickLblPos val="nextTo"/>
        <c:crossAx val="6126115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Accommodation used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'thanet district visitor survey'!$O$56</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survey'!$N$57:$N$63</c:f>
              <c:strCache>
                <c:ptCount val="7"/>
                <c:pt idx="0">
                  <c:v>Touring  / Camping</c:v>
                </c:pt>
                <c:pt idx="1">
                  <c:v>B&amp;B/Guest house</c:v>
                </c:pt>
                <c:pt idx="2">
                  <c:v>Other</c:v>
                </c:pt>
                <c:pt idx="3">
                  <c:v>Airbnb</c:v>
                </c:pt>
                <c:pt idx="4">
                  <c:v>Self-catering </c:v>
                </c:pt>
                <c:pt idx="5">
                  <c:v>Friends and Relatives</c:v>
                </c:pt>
                <c:pt idx="6">
                  <c:v>Hotel</c:v>
                </c:pt>
              </c:strCache>
            </c:strRef>
          </c:cat>
          <c:val>
            <c:numRef>
              <c:f>'thanet district visitor survey'!$O$57:$O$63</c:f>
              <c:numCache>
                <c:formatCode>0%</c:formatCode>
                <c:ptCount val="7"/>
                <c:pt idx="0">
                  <c:v>0.03</c:v>
                </c:pt>
                <c:pt idx="1">
                  <c:v>0.06</c:v>
                </c:pt>
                <c:pt idx="2">
                  <c:v>0.08</c:v>
                </c:pt>
                <c:pt idx="3">
                  <c:v>0.1</c:v>
                </c:pt>
                <c:pt idx="4">
                  <c:v>0.16</c:v>
                </c:pt>
                <c:pt idx="5">
                  <c:v>0.28000000000000003</c:v>
                </c:pt>
                <c:pt idx="6">
                  <c:v>0.3</c:v>
                </c:pt>
              </c:numCache>
            </c:numRef>
          </c:val>
          <c:extLst>
            <c:ext xmlns:c16="http://schemas.microsoft.com/office/drawing/2014/chart" uri="{C3380CC4-5D6E-409C-BE32-E72D297353CC}">
              <c16:uniqueId val="{00000000-A203-46E1-BA36-D5F348D71E57}"/>
            </c:ext>
          </c:extLst>
        </c:ser>
        <c:ser>
          <c:idx val="1"/>
          <c:order val="1"/>
          <c:tx>
            <c:strRef>
              <c:f>'thanet district visitor survey'!$P$56</c:f>
              <c:strCache>
                <c:ptCount val="1"/>
                <c:pt idx="0">
                  <c:v>Summer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survey'!$N$57:$N$63</c:f>
              <c:strCache>
                <c:ptCount val="7"/>
                <c:pt idx="0">
                  <c:v>Touring  / Camping</c:v>
                </c:pt>
                <c:pt idx="1">
                  <c:v>B&amp;B/Guest house</c:v>
                </c:pt>
                <c:pt idx="2">
                  <c:v>Other</c:v>
                </c:pt>
                <c:pt idx="3">
                  <c:v>Airbnb</c:v>
                </c:pt>
                <c:pt idx="4">
                  <c:v>Self-catering </c:v>
                </c:pt>
                <c:pt idx="5">
                  <c:v>Friends and Relatives</c:v>
                </c:pt>
                <c:pt idx="6">
                  <c:v>Hotel</c:v>
                </c:pt>
              </c:strCache>
            </c:strRef>
          </c:cat>
          <c:val>
            <c:numRef>
              <c:f>'thanet district visitor survey'!$P$57:$P$63</c:f>
              <c:numCache>
                <c:formatCode>0%</c:formatCode>
                <c:ptCount val="7"/>
                <c:pt idx="0">
                  <c:v>0.11</c:v>
                </c:pt>
                <c:pt idx="1">
                  <c:v>0.09</c:v>
                </c:pt>
                <c:pt idx="2">
                  <c:v>0.09</c:v>
                </c:pt>
                <c:pt idx="3">
                  <c:v>0.08</c:v>
                </c:pt>
                <c:pt idx="4">
                  <c:v>0.12</c:v>
                </c:pt>
                <c:pt idx="5">
                  <c:v>0.28999999999999998</c:v>
                </c:pt>
                <c:pt idx="6">
                  <c:v>0.22</c:v>
                </c:pt>
              </c:numCache>
            </c:numRef>
          </c:val>
          <c:extLst>
            <c:ext xmlns:c16="http://schemas.microsoft.com/office/drawing/2014/chart" uri="{C3380CC4-5D6E-409C-BE32-E72D297353CC}">
              <c16:uniqueId val="{00000001-A203-46E1-BA36-D5F348D71E57}"/>
            </c:ext>
          </c:extLst>
        </c:ser>
        <c:dLbls>
          <c:dLblPos val="outEnd"/>
          <c:showLegendKey val="0"/>
          <c:showVal val="1"/>
          <c:showCatName val="0"/>
          <c:showSerName val="0"/>
          <c:showPercent val="0"/>
          <c:showBubbleSize val="0"/>
        </c:dLbls>
        <c:gapWidth val="82"/>
        <c:axId val="581324280"/>
        <c:axId val="581329200"/>
      </c:barChart>
      <c:catAx>
        <c:axId val="581324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1329200"/>
        <c:crosses val="autoZero"/>
        <c:auto val="1"/>
        <c:lblAlgn val="ctr"/>
        <c:lblOffset val="100"/>
        <c:noMultiLvlLbl val="0"/>
      </c:catAx>
      <c:valAx>
        <c:axId val="581329200"/>
        <c:scaling>
          <c:orientation val="minMax"/>
        </c:scaling>
        <c:delete val="1"/>
        <c:axPos val="b"/>
        <c:numFmt formatCode="0%" sourceLinked="1"/>
        <c:majorTickMark val="none"/>
        <c:minorTickMark val="none"/>
        <c:tickLblPos val="nextTo"/>
        <c:crossAx val="581324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dirty="0"/>
              <a:t>How did you book your accommodation? </a:t>
            </a:r>
          </a:p>
        </c:rich>
      </c:tx>
      <c:layout>
        <c:manualLayout>
          <c:xMode val="edge"/>
          <c:yMode val="edge"/>
          <c:x val="0.28826044100120801"/>
          <c:y val="5.405058027766676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survey'!$B$99:$B$105</c:f>
              <c:strCache>
                <c:ptCount val="7"/>
                <c:pt idx="0">
                  <c:v>Trivago</c:v>
                </c:pt>
                <c:pt idx="1">
                  <c:v>Expedia</c:v>
                </c:pt>
                <c:pt idx="2">
                  <c:v>TripAdvisor</c:v>
                </c:pt>
                <c:pt idx="3">
                  <c:v>other</c:v>
                </c:pt>
                <c:pt idx="4">
                  <c:v>AirBnB</c:v>
                </c:pt>
                <c:pt idx="5">
                  <c:v>Booking.com</c:v>
                </c:pt>
                <c:pt idx="6">
                  <c:v>Direct with provider</c:v>
                </c:pt>
              </c:strCache>
            </c:strRef>
          </c:cat>
          <c:val>
            <c:numRef>
              <c:f>'thanet district visitor survey'!$C$99:$C$105</c:f>
              <c:numCache>
                <c:formatCode>0%</c:formatCode>
                <c:ptCount val="7"/>
                <c:pt idx="0">
                  <c:v>5.4495912806539508E-3</c:v>
                </c:pt>
                <c:pt idx="1">
                  <c:v>1.0899182561307902E-2</c:v>
                </c:pt>
                <c:pt idx="2">
                  <c:v>3.8147138964577658E-2</c:v>
                </c:pt>
                <c:pt idx="3">
                  <c:v>6.2670299727520432E-2</c:v>
                </c:pt>
                <c:pt idx="4">
                  <c:v>0.1335149863760218</c:v>
                </c:pt>
                <c:pt idx="5">
                  <c:v>0.18256130790190736</c:v>
                </c:pt>
                <c:pt idx="6">
                  <c:v>0.56675749318801094</c:v>
                </c:pt>
              </c:numCache>
            </c:numRef>
          </c:val>
          <c:extLst>
            <c:ext xmlns:c16="http://schemas.microsoft.com/office/drawing/2014/chart" uri="{C3380CC4-5D6E-409C-BE32-E72D297353CC}">
              <c16:uniqueId val="{00000000-FA48-445F-9468-3C3FF2F774B0}"/>
            </c:ext>
          </c:extLst>
        </c:ser>
        <c:dLbls>
          <c:dLblPos val="outEnd"/>
          <c:showLegendKey val="0"/>
          <c:showVal val="1"/>
          <c:showCatName val="0"/>
          <c:showSerName val="0"/>
          <c:showPercent val="0"/>
          <c:showBubbleSize val="0"/>
        </c:dLbls>
        <c:gapWidth val="82"/>
        <c:axId val="468339592"/>
        <c:axId val="468339920"/>
      </c:barChart>
      <c:catAx>
        <c:axId val="468339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68339920"/>
        <c:crosses val="autoZero"/>
        <c:auto val="1"/>
        <c:lblAlgn val="ctr"/>
        <c:lblOffset val="100"/>
        <c:noMultiLvlLbl val="0"/>
      </c:catAx>
      <c:valAx>
        <c:axId val="468339920"/>
        <c:scaling>
          <c:orientation val="minMax"/>
        </c:scaling>
        <c:delete val="1"/>
        <c:axPos val="b"/>
        <c:numFmt formatCode="0%" sourceLinked="1"/>
        <c:majorTickMark val="none"/>
        <c:minorTickMark val="none"/>
        <c:tickLblPos val="nextTo"/>
        <c:crossAx val="468339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88857920197303"/>
          <c:y val="5.9455613001414678E-2"/>
          <c:w val="0.53748194718242626"/>
          <c:h val="0.88108877399717067"/>
        </c:manualLayout>
      </c:layout>
      <c:barChart>
        <c:barDir val="bar"/>
        <c:grouping val="clustered"/>
        <c:varyColors val="0"/>
        <c:ser>
          <c:idx val="0"/>
          <c:order val="0"/>
          <c:tx>
            <c:strRef>
              <c:f>'thanet district visitor survey'!$M$98</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survey'!$L$99:$L$105</c:f>
              <c:strCache>
                <c:ptCount val="7"/>
                <c:pt idx="0">
                  <c:v>TripAdvisor</c:v>
                </c:pt>
                <c:pt idx="1">
                  <c:v>Trivago</c:v>
                </c:pt>
                <c:pt idx="2">
                  <c:v>Expedia</c:v>
                </c:pt>
                <c:pt idx="3">
                  <c:v>other</c:v>
                </c:pt>
                <c:pt idx="4">
                  <c:v>AirBnB</c:v>
                </c:pt>
                <c:pt idx="5">
                  <c:v>Booking.com</c:v>
                </c:pt>
                <c:pt idx="6">
                  <c:v>Direct with provider</c:v>
                </c:pt>
              </c:strCache>
            </c:strRef>
          </c:cat>
          <c:val>
            <c:numRef>
              <c:f>'thanet district visitor survey'!$M$99:$M$105</c:f>
              <c:numCache>
                <c:formatCode>0%</c:formatCode>
                <c:ptCount val="7"/>
                <c:pt idx="0">
                  <c:v>6.5727699530516437E-2</c:v>
                </c:pt>
                <c:pt idx="1">
                  <c:v>4.6948356807511738E-3</c:v>
                </c:pt>
                <c:pt idx="2">
                  <c:v>9.3896713615023476E-3</c:v>
                </c:pt>
                <c:pt idx="3">
                  <c:v>4.6948356807511735E-2</c:v>
                </c:pt>
                <c:pt idx="4">
                  <c:v>0.12206572769953052</c:v>
                </c:pt>
                <c:pt idx="5">
                  <c:v>0.17840375586854459</c:v>
                </c:pt>
                <c:pt idx="6">
                  <c:v>0.57276995305164324</c:v>
                </c:pt>
              </c:numCache>
            </c:numRef>
          </c:val>
          <c:extLst>
            <c:ext xmlns:c16="http://schemas.microsoft.com/office/drawing/2014/chart" uri="{C3380CC4-5D6E-409C-BE32-E72D297353CC}">
              <c16:uniqueId val="{00000000-4C31-4809-82DD-B9C3A9A404BF}"/>
            </c:ext>
          </c:extLst>
        </c:ser>
        <c:ser>
          <c:idx val="1"/>
          <c:order val="1"/>
          <c:tx>
            <c:strRef>
              <c:f>'thanet district visitor survey'!$N$98</c:f>
              <c:strCache>
                <c:ptCount val="1"/>
                <c:pt idx="0">
                  <c:v>Summer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survey'!$L$99:$L$105</c:f>
              <c:strCache>
                <c:ptCount val="7"/>
                <c:pt idx="0">
                  <c:v>TripAdvisor</c:v>
                </c:pt>
                <c:pt idx="1">
                  <c:v>Trivago</c:v>
                </c:pt>
                <c:pt idx="2">
                  <c:v>Expedia</c:v>
                </c:pt>
                <c:pt idx="3">
                  <c:v>other</c:v>
                </c:pt>
                <c:pt idx="4">
                  <c:v>AirBnB</c:v>
                </c:pt>
                <c:pt idx="5">
                  <c:v>Booking.com</c:v>
                </c:pt>
                <c:pt idx="6">
                  <c:v>Direct with provider</c:v>
                </c:pt>
              </c:strCache>
            </c:strRef>
          </c:cat>
          <c:val>
            <c:numRef>
              <c:f>'thanet district visitor survey'!$N$99:$N$105</c:f>
              <c:numCache>
                <c:formatCode>0%</c:formatCode>
                <c:ptCount val="7"/>
                <c:pt idx="0">
                  <c:v>0</c:v>
                </c:pt>
                <c:pt idx="1">
                  <c:v>6.4935064935064939E-3</c:v>
                </c:pt>
                <c:pt idx="2">
                  <c:v>1.2987012987012988E-2</c:v>
                </c:pt>
                <c:pt idx="3">
                  <c:v>8.4415584415584416E-2</c:v>
                </c:pt>
                <c:pt idx="4">
                  <c:v>0.14935064935064934</c:v>
                </c:pt>
                <c:pt idx="5">
                  <c:v>0.18831168831168832</c:v>
                </c:pt>
                <c:pt idx="6">
                  <c:v>0.55844155844155841</c:v>
                </c:pt>
              </c:numCache>
            </c:numRef>
          </c:val>
          <c:extLst>
            <c:ext xmlns:c16="http://schemas.microsoft.com/office/drawing/2014/chart" uri="{C3380CC4-5D6E-409C-BE32-E72D297353CC}">
              <c16:uniqueId val="{00000001-4C31-4809-82DD-B9C3A9A404BF}"/>
            </c:ext>
          </c:extLst>
        </c:ser>
        <c:dLbls>
          <c:showLegendKey val="0"/>
          <c:showVal val="0"/>
          <c:showCatName val="0"/>
          <c:showSerName val="0"/>
          <c:showPercent val="0"/>
          <c:showBubbleSize val="0"/>
        </c:dLbls>
        <c:gapWidth val="52"/>
        <c:axId val="468342544"/>
        <c:axId val="468342872"/>
      </c:barChart>
      <c:catAx>
        <c:axId val="46834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468342872"/>
        <c:crosses val="autoZero"/>
        <c:auto val="1"/>
        <c:lblAlgn val="ctr"/>
        <c:lblOffset val="100"/>
        <c:noMultiLvlLbl val="0"/>
      </c:catAx>
      <c:valAx>
        <c:axId val="468342872"/>
        <c:scaling>
          <c:orientation val="minMax"/>
        </c:scaling>
        <c:delete val="1"/>
        <c:axPos val="b"/>
        <c:numFmt formatCode="0%" sourceLinked="1"/>
        <c:majorTickMark val="none"/>
        <c:minorTickMark val="none"/>
        <c:tickLblPos val="nextTo"/>
        <c:crossAx val="468342544"/>
        <c:crosses val="autoZero"/>
        <c:crossBetween val="between"/>
      </c:valAx>
      <c:spPr>
        <a:noFill/>
        <a:ln>
          <a:noFill/>
        </a:ln>
        <a:effectLst/>
      </c:spPr>
    </c:plotArea>
    <c:legend>
      <c:legendPos val="r"/>
      <c:layout>
        <c:manualLayout>
          <c:xMode val="edge"/>
          <c:yMode val="edge"/>
          <c:x val="0.76928460864291148"/>
          <c:y val="0.47364971493650976"/>
          <c:w val="0.1553280500157371"/>
          <c:h val="0.1512065118453647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Main form of transport to reach Thanet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survey'!$H$150:$H$157</c:f>
              <c:strCache>
                <c:ptCount val="8"/>
                <c:pt idx="0">
                  <c:v>Ferry</c:v>
                </c:pt>
                <c:pt idx="1">
                  <c:v>Boat (Yacht, etc.)</c:v>
                </c:pt>
                <c:pt idx="2">
                  <c:v>Bike</c:v>
                </c:pt>
                <c:pt idx="3">
                  <c:v>Bus</c:v>
                </c:pt>
                <c:pt idx="4">
                  <c:v>Coach</c:v>
                </c:pt>
                <c:pt idx="5">
                  <c:v>Other </c:v>
                </c:pt>
                <c:pt idx="6">
                  <c:v>Train</c:v>
                </c:pt>
                <c:pt idx="7">
                  <c:v>Car / van/motorhome</c:v>
                </c:pt>
              </c:strCache>
            </c:strRef>
          </c:cat>
          <c:val>
            <c:numRef>
              <c:f>'thanet district visitor survey'!$I$150:$I$157</c:f>
              <c:numCache>
                <c:formatCode>0%</c:formatCode>
                <c:ptCount val="8"/>
                <c:pt idx="0">
                  <c:v>0</c:v>
                </c:pt>
                <c:pt idx="1">
                  <c:v>0.01</c:v>
                </c:pt>
                <c:pt idx="2">
                  <c:v>0.01</c:v>
                </c:pt>
                <c:pt idx="3">
                  <c:v>0.03</c:v>
                </c:pt>
                <c:pt idx="4">
                  <c:v>0.05</c:v>
                </c:pt>
                <c:pt idx="5">
                  <c:v>0.05</c:v>
                </c:pt>
                <c:pt idx="6">
                  <c:v>0.19</c:v>
                </c:pt>
                <c:pt idx="7">
                  <c:v>0.66</c:v>
                </c:pt>
              </c:numCache>
            </c:numRef>
          </c:val>
          <c:extLst>
            <c:ext xmlns:c16="http://schemas.microsoft.com/office/drawing/2014/chart" uri="{C3380CC4-5D6E-409C-BE32-E72D297353CC}">
              <c16:uniqueId val="{00000000-5859-4327-9439-0E27191E0A10}"/>
            </c:ext>
          </c:extLst>
        </c:ser>
        <c:dLbls>
          <c:dLblPos val="outEnd"/>
          <c:showLegendKey val="0"/>
          <c:showVal val="1"/>
          <c:showCatName val="0"/>
          <c:showSerName val="0"/>
          <c:showPercent val="0"/>
          <c:showBubbleSize val="0"/>
        </c:dLbls>
        <c:gapWidth val="52"/>
        <c:axId val="505970672"/>
        <c:axId val="505965752"/>
      </c:barChart>
      <c:catAx>
        <c:axId val="505970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05965752"/>
        <c:crosses val="autoZero"/>
        <c:auto val="1"/>
        <c:lblAlgn val="ctr"/>
        <c:lblOffset val="100"/>
        <c:noMultiLvlLbl val="0"/>
      </c:catAx>
      <c:valAx>
        <c:axId val="505965752"/>
        <c:scaling>
          <c:orientation val="minMax"/>
        </c:scaling>
        <c:delete val="1"/>
        <c:axPos val="b"/>
        <c:numFmt formatCode="0%" sourceLinked="1"/>
        <c:majorTickMark val="none"/>
        <c:minorTickMark val="none"/>
        <c:tickLblPos val="nextTo"/>
        <c:crossAx val="505970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Cost of parking</a:t>
            </a:r>
          </a:p>
        </c:rich>
      </c:tx>
      <c:layout>
        <c:manualLayout>
          <c:xMode val="edge"/>
          <c:yMode val="edge"/>
          <c:x val="0.44392714700686298"/>
          <c:y val="0.11522901085420989"/>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'thanet district visitor survey'!$I$210</c:f>
              <c:strCache>
                <c:ptCount val="1"/>
                <c:pt idx="0">
                  <c:v>Summer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survey'!$H$212:$H$217</c:f>
              <c:strCache>
                <c:ptCount val="6"/>
                <c:pt idx="0">
                  <c:v>Very reasonable</c:v>
                </c:pt>
                <c:pt idx="1">
                  <c:v>Quite reasonable</c:v>
                </c:pt>
                <c:pt idx="2">
                  <c:v>About average</c:v>
                </c:pt>
                <c:pt idx="3">
                  <c:v>Expensive</c:v>
                </c:pt>
                <c:pt idx="4">
                  <c:v>Very expensive</c:v>
                </c:pt>
                <c:pt idx="5">
                  <c:v>Don’t know / can’t recall</c:v>
                </c:pt>
              </c:strCache>
            </c:strRef>
          </c:cat>
          <c:val>
            <c:numRef>
              <c:f>'thanet district visitor survey'!$I$212:$I$217</c:f>
              <c:numCache>
                <c:formatCode>0%</c:formatCode>
                <c:ptCount val="6"/>
                <c:pt idx="0">
                  <c:v>0.05</c:v>
                </c:pt>
                <c:pt idx="1">
                  <c:v>0.13</c:v>
                </c:pt>
                <c:pt idx="2">
                  <c:v>0.36</c:v>
                </c:pt>
                <c:pt idx="3">
                  <c:v>0.19</c:v>
                </c:pt>
                <c:pt idx="4">
                  <c:v>0.21</c:v>
                </c:pt>
                <c:pt idx="5">
                  <c:v>0.06</c:v>
                </c:pt>
              </c:numCache>
            </c:numRef>
          </c:val>
          <c:extLst>
            <c:ext xmlns:c16="http://schemas.microsoft.com/office/drawing/2014/chart" uri="{C3380CC4-5D6E-409C-BE32-E72D297353CC}">
              <c16:uniqueId val="{00000000-50B7-4C82-9E70-1F12C7091546}"/>
            </c:ext>
          </c:extLst>
        </c:ser>
        <c:ser>
          <c:idx val="1"/>
          <c:order val="1"/>
          <c:tx>
            <c:strRef>
              <c:f>'thanet district visitor survey'!$J$210</c:f>
              <c:strCache>
                <c:ptCount val="1"/>
                <c:pt idx="0">
                  <c:v>Autumn</c:v>
                </c:pt>
              </c:strCache>
            </c:strRef>
          </c:tx>
          <c:spPr>
            <a:solidFill>
              <a:schemeClr val="accent2"/>
            </a:solidFill>
            <a:ln>
              <a:noFill/>
            </a:ln>
            <a:effectLst/>
          </c:spPr>
          <c:invertIfNegative val="0"/>
          <c:dLbls>
            <c:dLbl>
              <c:idx val="4"/>
              <c:layout>
                <c:manualLayout>
                  <c:x val="1.4850457645500775E-2"/>
                  <c:y val="-5.2812686544851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FD-4353-93F1-97DF4DD3D7B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survey'!$H$212:$H$217</c:f>
              <c:strCache>
                <c:ptCount val="6"/>
                <c:pt idx="0">
                  <c:v>Very reasonable</c:v>
                </c:pt>
                <c:pt idx="1">
                  <c:v>Quite reasonable</c:v>
                </c:pt>
                <c:pt idx="2">
                  <c:v>About average</c:v>
                </c:pt>
                <c:pt idx="3">
                  <c:v>Expensive</c:v>
                </c:pt>
                <c:pt idx="4">
                  <c:v>Very expensive</c:v>
                </c:pt>
                <c:pt idx="5">
                  <c:v>Don’t know / can’t recall</c:v>
                </c:pt>
              </c:strCache>
            </c:strRef>
          </c:cat>
          <c:val>
            <c:numRef>
              <c:f>'thanet district visitor survey'!$J$212:$J$217</c:f>
              <c:numCache>
                <c:formatCode>0%</c:formatCode>
                <c:ptCount val="6"/>
                <c:pt idx="0">
                  <c:v>0.1</c:v>
                </c:pt>
                <c:pt idx="1">
                  <c:v>0.18</c:v>
                </c:pt>
                <c:pt idx="2">
                  <c:v>0.27</c:v>
                </c:pt>
                <c:pt idx="3">
                  <c:v>0.22</c:v>
                </c:pt>
                <c:pt idx="4">
                  <c:v>0.2</c:v>
                </c:pt>
                <c:pt idx="5">
                  <c:v>0.02</c:v>
                </c:pt>
              </c:numCache>
            </c:numRef>
          </c:val>
          <c:extLst>
            <c:ext xmlns:c16="http://schemas.microsoft.com/office/drawing/2014/chart" uri="{C3380CC4-5D6E-409C-BE32-E72D297353CC}">
              <c16:uniqueId val="{00000001-50B7-4C82-9E70-1F12C7091546}"/>
            </c:ext>
          </c:extLst>
        </c:ser>
        <c:dLbls>
          <c:dLblPos val="outEnd"/>
          <c:showLegendKey val="0"/>
          <c:showVal val="1"/>
          <c:showCatName val="0"/>
          <c:showSerName val="0"/>
          <c:showPercent val="0"/>
          <c:showBubbleSize val="0"/>
        </c:dLbls>
        <c:gapWidth val="219"/>
        <c:overlap val="-27"/>
        <c:axId val="469350432"/>
        <c:axId val="469350760"/>
      </c:barChart>
      <c:catAx>
        <c:axId val="46935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69350760"/>
        <c:crosses val="autoZero"/>
        <c:auto val="1"/>
        <c:lblAlgn val="ctr"/>
        <c:lblOffset val="100"/>
        <c:noMultiLvlLbl val="0"/>
      </c:catAx>
      <c:valAx>
        <c:axId val="469350760"/>
        <c:scaling>
          <c:orientation val="minMax"/>
        </c:scaling>
        <c:delete val="1"/>
        <c:axPos val="l"/>
        <c:numFmt formatCode="0%" sourceLinked="1"/>
        <c:majorTickMark val="none"/>
        <c:minorTickMark val="none"/>
        <c:tickLblPos val="nextTo"/>
        <c:crossAx val="4693504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Parking in town centre</a:t>
            </a:r>
          </a:p>
        </c:rich>
      </c:tx>
      <c:layout>
        <c:manualLayout>
          <c:xMode val="edge"/>
          <c:yMode val="edge"/>
          <c:x val="0.36537548997954539"/>
          <c:y val="0.22148255811611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
          <c:y val="0.18887686626989339"/>
          <c:w val="0.82356103794955948"/>
          <c:h val="0.43120694114225266"/>
        </c:manualLayout>
      </c:layout>
      <c:barChart>
        <c:barDir val="col"/>
        <c:grouping val="clustered"/>
        <c:varyColors val="0"/>
        <c:ser>
          <c:idx val="0"/>
          <c:order val="0"/>
          <c:tx>
            <c:strRef>
              <c:f>'thanet district visitor survey'!$I$199</c:f>
              <c:strCache>
                <c:ptCount val="1"/>
                <c:pt idx="0">
                  <c:v>Summer</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survey'!$H$201:$H$206</c:f>
              <c:strCache>
                <c:ptCount val="6"/>
                <c:pt idx="0">
                  <c:v>Very easy</c:v>
                </c:pt>
                <c:pt idx="1">
                  <c:v>Quite easy</c:v>
                </c:pt>
                <c:pt idx="2">
                  <c:v>Neither / Nor</c:v>
                </c:pt>
                <c:pt idx="3">
                  <c:v>Quite difficult</c:v>
                </c:pt>
                <c:pt idx="4">
                  <c:v>Very difficult </c:v>
                </c:pt>
                <c:pt idx="5">
                  <c:v>Don’t know / can’t recall</c:v>
                </c:pt>
              </c:strCache>
            </c:strRef>
          </c:cat>
          <c:val>
            <c:numRef>
              <c:f>'thanet district visitor survey'!$I$201:$I$206</c:f>
              <c:numCache>
                <c:formatCode>0%</c:formatCode>
                <c:ptCount val="6"/>
                <c:pt idx="0">
                  <c:v>0.42</c:v>
                </c:pt>
                <c:pt idx="1">
                  <c:v>0.34</c:v>
                </c:pt>
                <c:pt idx="2">
                  <c:v>7.0000000000000007E-2</c:v>
                </c:pt>
                <c:pt idx="3">
                  <c:v>0.11</c:v>
                </c:pt>
                <c:pt idx="4">
                  <c:v>0.05</c:v>
                </c:pt>
                <c:pt idx="5">
                  <c:v>0.01</c:v>
                </c:pt>
              </c:numCache>
            </c:numRef>
          </c:val>
          <c:extLst>
            <c:ext xmlns:c16="http://schemas.microsoft.com/office/drawing/2014/chart" uri="{C3380CC4-5D6E-409C-BE32-E72D297353CC}">
              <c16:uniqueId val="{00000000-1786-4506-86BB-C0C9C2FB3891}"/>
            </c:ext>
          </c:extLst>
        </c:ser>
        <c:ser>
          <c:idx val="1"/>
          <c:order val="1"/>
          <c:tx>
            <c:strRef>
              <c:f>'thanet district visitor survey'!$J$199</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survey'!$H$201:$H$206</c:f>
              <c:strCache>
                <c:ptCount val="6"/>
                <c:pt idx="0">
                  <c:v>Very easy</c:v>
                </c:pt>
                <c:pt idx="1">
                  <c:v>Quite easy</c:v>
                </c:pt>
                <c:pt idx="2">
                  <c:v>Neither / Nor</c:v>
                </c:pt>
                <c:pt idx="3">
                  <c:v>Quite difficult</c:v>
                </c:pt>
                <c:pt idx="4">
                  <c:v>Very difficult </c:v>
                </c:pt>
                <c:pt idx="5">
                  <c:v>Don’t know / can’t recall</c:v>
                </c:pt>
              </c:strCache>
            </c:strRef>
          </c:cat>
          <c:val>
            <c:numRef>
              <c:f>'thanet district visitor survey'!$J$201:$J$206</c:f>
              <c:numCache>
                <c:formatCode>0%</c:formatCode>
                <c:ptCount val="6"/>
                <c:pt idx="0">
                  <c:v>0.57999999999999996</c:v>
                </c:pt>
                <c:pt idx="1">
                  <c:v>0.28000000000000003</c:v>
                </c:pt>
                <c:pt idx="2">
                  <c:v>7.0000000000000007E-2</c:v>
                </c:pt>
                <c:pt idx="3">
                  <c:v>0.06</c:v>
                </c:pt>
                <c:pt idx="4">
                  <c:v>0.01</c:v>
                </c:pt>
                <c:pt idx="5">
                  <c:v>0</c:v>
                </c:pt>
              </c:numCache>
            </c:numRef>
          </c:val>
          <c:extLst>
            <c:ext xmlns:c16="http://schemas.microsoft.com/office/drawing/2014/chart" uri="{C3380CC4-5D6E-409C-BE32-E72D297353CC}">
              <c16:uniqueId val="{00000001-1786-4506-86BB-C0C9C2FB3891}"/>
            </c:ext>
          </c:extLst>
        </c:ser>
        <c:dLbls>
          <c:dLblPos val="outEnd"/>
          <c:showLegendKey val="0"/>
          <c:showVal val="1"/>
          <c:showCatName val="0"/>
          <c:showSerName val="0"/>
          <c:showPercent val="0"/>
          <c:showBubbleSize val="0"/>
        </c:dLbls>
        <c:gapWidth val="219"/>
        <c:overlap val="-27"/>
        <c:axId val="539549664"/>
        <c:axId val="539550976"/>
      </c:barChart>
      <c:catAx>
        <c:axId val="53954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9550976"/>
        <c:crosses val="autoZero"/>
        <c:auto val="1"/>
        <c:lblAlgn val="ctr"/>
        <c:lblOffset val="100"/>
        <c:noMultiLvlLbl val="0"/>
      </c:catAx>
      <c:valAx>
        <c:axId val="539550976"/>
        <c:scaling>
          <c:orientation val="minMax"/>
        </c:scaling>
        <c:delete val="1"/>
        <c:axPos val="l"/>
        <c:numFmt formatCode="0%" sourceLinked="1"/>
        <c:majorTickMark val="none"/>
        <c:minorTickMark val="none"/>
        <c:tickLblPos val="nextTo"/>
        <c:crossAx val="539549664"/>
        <c:crosses val="autoZero"/>
        <c:crossBetween val="between"/>
      </c:valAx>
      <c:spPr>
        <a:noFill/>
        <a:ln>
          <a:noFill/>
        </a:ln>
        <a:effectLst/>
      </c:spPr>
    </c:plotArea>
    <c:legend>
      <c:legendPos val="r"/>
      <c:layout>
        <c:manualLayout>
          <c:xMode val="edge"/>
          <c:yMode val="edge"/>
          <c:x val="0.86611546947855478"/>
          <c:y val="0.46399310655433262"/>
          <c:w val="0.13388447841995943"/>
          <c:h val="0.191257667105228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bar"/>
        <c:grouping val="clustered"/>
        <c:varyColors val="0"/>
        <c:ser>
          <c:idx val="0"/>
          <c:order val="0"/>
          <c:tx>
            <c:strRef>
              <c:f>'thanet district visitor survey'!$I$226</c:f>
              <c:strCache>
                <c:ptCount val="1"/>
                <c:pt idx="0">
                  <c:v>Parking in town centre</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survey'!$H$227:$H$230</c:f>
              <c:strCache>
                <c:ptCount val="4"/>
                <c:pt idx="0">
                  <c:v>Ramsgate</c:v>
                </c:pt>
                <c:pt idx="1">
                  <c:v>Broadstairs</c:v>
                </c:pt>
                <c:pt idx="2">
                  <c:v>Margate</c:v>
                </c:pt>
                <c:pt idx="3">
                  <c:v>Thanet</c:v>
                </c:pt>
              </c:strCache>
            </c:strRef>
          </c:cat>
          <c:val>
            <c:numRef>
              <c:f>'thanet district visitor survey'!$I$227:$I$230</c:f>
              <c:numCache>
                <c:formatCode>0.0</c:formatCode>
                <c:ptCount val="4"/>
                <c:pt idx="0">
                  <c:v>4.3061224489795915</c:v>
                </c:pt>
                <c:pt idx="1">
                  <c:v>3.85</c:v>
                </c:pt>
                <c:pt idx="2">
                  <c:v>4.3636363636363651</c:v>
                </c:pt>
                <c:pt idx="3">
                  <c:v>4.1900000000000004</c:v>
                </c:pt>
              </c:numCache>
            </c:numRef>
          </c:val>
          <c:extLst>
            <c:ext xmlns:c16="http://schemas.microsoft.com/office/drawing/2014/chart" uri="{C3380CC4-5D6E-409C-BE32-E72D297353CC}">
              <c16:uniqueId val="{00000000-5244-45B6-AF4A-69990AB3E77A}"/>
            </c:ext>
          </c:extLst>
        </c:ser>
        <c:ser>
          <c:idx val="1"/>
          <c:order val="1"/>
          <c:tx>
            <c:strRef>
              <c:f>'thanet district visitor survey'!$J$226</c:f>
              <c:strCache>
                <c:ptCount val="1"/>
                <c:pt idx="0">
                  <c:v>Cost of parking</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survey'!$H$227:$H$230</c:f>
              <c:strCache>
                <c:ptCount val="4"/>
                <c:pt idx="0">
                  <c:v>Ramsgate</c:v>
                </c:pt>
                <c:pt idx="1">
                  <c:v>Broadstairs</c:v>
                </c:pt>
                <c:pt idx="2">
                  <c:v>Margate</c:v>
                </c:pt>
                <c:pt idx="3">
                  <c:v>Thanet</c:v>
                </c:pt>
              </c:strCache>
            </c:strRef>
          </c:cat>
          <c:val>
            <c:numRef>
              <c:f>'thanet district visitor survey'!$J$227:$J$230</c:f>
              <c:numCache>
                <c:formatCode>0.0</c:formatCode>
                <c:ptCount val="4"/>
                <c:pt idx="0">
                  <c:v>2.5894736842105264</c:v>
                </c:pt>
                <c:pt idx="1">
                  <c:v>2.2978723404255321</c:v>
                </c:pt>
                <c:pt idx="2">
                  <c:v>3.0707070707070705</c:v>
                </c:pt>
                <c:pt idx="3">
                  <c:v>2.6979166666666661</c:v>
                </c:pt>
              </c:numCache>
            </c:numRef>
          </c:val>
          <c:extLst>
            <c:ext xmlns:c16="http://schemas.microsoft.com/office/drawing/2014/chart" uri="{C3380CC4-5D6E-409C-BE32-E72D297353CC}">
              <c16:uniqueId val="{00000001-5244-45B6-AF4A-69990AB3E77A}"/>
            </c:ext>
          </c:extLst>
        </c:ser>
        <c:dLbls>
          <c:dLblPos val="outEnd"/>
          <c:showLegendKey val="0"/>
          <c:showVal val="1"/>
          <c:showCatName val="0"/>
          <c:showSerName val="0"/>
          <c:showPercent val="0"/>
          <c:showBubbleSize val="0"/>
        </c:dLbls>
        <c:gapWidth val="82"/>
        <c:axId val="633015552"/>
        <c:axId val="633012272"/>
      </c:barChart>
      <c:catAx>
        <c:axId val="633015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3012272"/>
        <c:crosses val="autoZero"/>
        <c:auto val="1"/>
        <c:lblAlgn val="ctr"/>
        <c:lblOffset val="100"/>
        <c:noMultiLvlLbl val="0"/>
      </c:catAx>
      <c:valAx>
        <c:axId val="633012272"/>
        <c:scaling>
          <c:orientation val="minMax"/>
        </c:scaling>
        <c:delete val="1"/>
        <c:axPos val="b"/>
        <c:numFmt formatCode="0.0" sourceLinked="1"/>
        <c:majorTickMark val="none"/>
        <c:minorTickMark val="none"/>
        <c:tickLblPos val="nextTo"/>
        <c:crossAx val="633015552"/>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Previous</a:t>
            </a:r>
            <a:r>
              <a:rPr lang="en-GB" baseline="0" dirty="0"/>
              <a:t> visits</a:t>
            </a:r>
            <a:endParaRPr lang="en-GB" dirty="0"/>
          </a:p>
        </c:rich>
      </c:tx>
      <c:layout>
        <c:manualLayout>
          <c:xMode val="edge"/>
          <c:yMode val="edge"/>
          <c:x val="0.38314566929133853"/>
          <c:y val="5.55555555555555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'thanet district visitor survey'!$B$186</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survey'!$C$184:$F$184</c:f>
              <c:strCache>
                <c:ptCount val="4"/>
                <c:pt idx="0">
                  <c:v>Ramsgate</c:v>
                </c:pt>
                <c:pt idx="1">
                  <c:v>Broadstairs</c:v>
                </c:pt>
                <c:pt idx="2">
                  <c:v>Margate</c:v>
                </c:pt>
                <c:pt idx="3">
                  <c:v>Thanet</c:v>
                </c:pt>
              </c:strCache>
            </c:strRef>
          </c:cat>
          <c:val>
            <c:numRef>
              <c:f>'thanet district visitor survey'!$C$186:$F$186</c:f>
              <c:numCache>
                <c:formatCode>0%</c:formatCode>
                <c:ptCount val="4"/>
                <c:pt idx="0">
                  <c:v>0.78</c:v>
                </c:pt>
                <c:pt idx="1">
                  <c:v>0.8</c:v>
                </c:pt>
                <c:pt idx="2">
                  <c:v>0.75</c:v>
                </c:pt>
                <c:pt idx="3">
                  <c:v>0.78</c:v>
                </c:pt>
              </c:numCache>
            </c:numRef>
          </c:val>
          <c:extLst>
            <c:ext xmlns:c16="http://schemas.microsoft.com/office/drawing/2014/chart" uri="{C3380CC4-5D6E-409C-BE32-E72D297353CC}">
              <c16:uniqueId val="{00000000-FF2A-42FB-B45B-9E75DB702F7A}"/>
            </c:ext>
          </c:extLst>
        </c:ser>
        <c:ser>
          <c:idx val="1"/>
          <c:order val="1"/>
          <c:tx>
            <c:strRef>
              <c:f>'thanet district visitor survey'!$B$187</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survey'!$C$184:$F$184</c:f>
              <c:strCache>
                <c:ptCount val="4"/>
                <c:pt idx="0">
                  <c:v>Ramsgate</c:v>
                </c:pt>
                <c:pt idx="1">
                  <c:v>Broadstairs</c:v>
                </c:pt>
                <c:pt idx="2">
                  <c:v>Margate</c:v>
                </c:pt>
                <c:pt idx="3">
                  <c:v>Thanet</c:v>
                </c:pt>
              </c:strCache>
            </c:strRef>
          </c:cat>
          <c:val>
            <c:numRef>
              <c:f>'thanet district visitor survey'!$C$187:$F$187</c:f>
              <c:numCache>
                <c:formatCode>0%</c:formatCode>
                <c:ptCount val="4"/>
                <c:pt idx="0">
                  <c:v>0.22</c:v>
                </c:pt>
                <c:pt idx="1">
                  <c:v>0.2</c:v>
                </c:pt>
                <c:pt idx="2">
                  <c:v>0.25</c:v>
                </c:pt>
                <c:pt idx="3">
                  <c:v>0.22</c:v>
                </c:pt>
              </c:numCache>
            </c:numRef>
          </c:val>
          <c:extLst>
            <c:ext xmlns:c16="http://schemas.microsoft.com/office/drawing/2014/chart" uri="{C3380CC4-5D6E-409C-BE32-E72D297353CC}">
              <c16:uniqueId val="{00000001-FF2A-42FB-B45B-9E75DB702F7A}"/>
            </c:ext>
          </c:extLst>
        </c:ser>
        <c:dLbls>
          <c:dLblPos val="ctr"/>
          <c:showLegendKey val="0"/>
          <c:showVal val="1"/>
          <c:showCatName val="0"/>
          <c:showSerName val="0"/>
          <c:showPercent val="0"/>
          <c:showBubbleSize val="0"/>
        </c:dLbls>
        <c:gapWidth val="50"/>
        <c:overlap val="100"/>
        <c:axId val="607860432"/>
        <c:axId val="607860760"/>
      </c:barChart>
      <c:catAx>
        <c:axId val="607860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07860760"/>
        <c:crosses val="autoZero"/>
        <c:auto val="1"/>
        <c:lblAlgn val="ctr"/>
        <c:lblOffset val="100"/>
        <c:noMultiLvlLbl val="0"/>
      </c:catAx>
      <c:valAx>
        <c:axId val="607860760"/>
        <c:scaling>
          <c:orientation val="minMax"/>
          <c:max val="1"/>
        </c:scaling>
        <c:delete val="1"/>
        <c:axPos val="b"/>
        <c:numFmt formatCode="0%" sourceLinked="1"/>
        <c:majorTickMark val="none"/>
        <c:minorTickMark val="none"/>
        <c:tickLblPos val="nextTo"/>
        <c:crossAx val="60786043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Thanet- Information sources used during visit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survey'!$H$395:$H$401</c:f>
              <c:strCache>
                <c:ptCount val="7"/>
                <c:pt idx="0">
                  <c:v>Other social media</c:v>
                </c:pt>
                <c:pt idx="1">
                  <c:v>Other </c:v>
                </c:pt>
                <c:pt idx="2">
                  <c:v>Travel guide website</c:v>
                </c:pt>
                <c:pt idx="3">
                  <c:v>Location website/social media</c:v>
                </c:pt>
                <c:pt idx="4">
                  <c:v>Visitors Map</c:v>
                </c:pt>
                <c:pt idx="5">
                  <c:v>Printed material</c:v>
                </c:pt>
                <c:pt idx="6">
                  <c:v>I did not use any information</c:v>
                </c:pt>
              </c:strCache>
            </c:strRef>
          </c:cat>
          <c:val>
            <c:numRef>
              <c:f>'thanet district visitor survey'!$I$395:$I$401</c:f>
              <c:numCache>
                <c:formatCode>0%</c:formatCode>
                <c:ptCount val="7"/>
                <c:pt idx="0">
                  <c:v>0.01</c:v>
                </c:pt>
                <c:pt idx="1">
                  <c:v>0.01</c:v>
                </c:pt>
                <c:pt idx="2">
                  <c:v>0.02</c:v>
                </c:pt>
                <c:pt idx="3">
                  <c:v>7.0000000000000007E-2</c:v>
                </c:pt>
                <c:pt idx="4">
                  <c:v>0.08</c:v>
                </c:pt>
                <c:pt idx="5">
                  <c:v>0.08</c:v>
                </c:pt>
                <c:pt idx="6">
                  <c:v>0.77</c:v>
                </c:pt>
              </c:numCache>
            </c:numRef>
          </c:val>
          <c:extLst>
            <c:ext xmlns:c16="http://schemas.microsoft.com/office/drawing/2014/chart" uri="{C3380CC4-5D6E-409C-BE32-E72D297353CC}">
              <c16:uniqueId val="{00000000-57FC-4923-A3E1-1C4DE99E4BB8}"/>
            </c:ext>
          </c:extLst>
        </c:ser>
        <c:dLbls>
          <c:dLblPos val="outEnd"/>
          <c:showLegendKey val="0"/>
          <c:showVal val="1"/>
          <c:showCatName val="0"/>
          <c:showSerName val="0"/>
          <c:showPercent val="0"/>
          <c:showBubbleSize val="0"/>
        </c:dLbls>
        <c:gapWidth val="182"/>
        <c:axId val="637342856"/>
        <c:axId val="637338264"/>
      </c:barChart>
      <c:catAx>
        <c:axId val="637342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7338264"/>
        <c:crosses val="autoZero"/>
        <c:auto val="1"/>
        <c:lblAlgn val="ctr"/>
        <c:lblOffset val="100"/>
        <c:noMultiLvlLbl val="0"/>
      </c:catAx>
      <c:valAx>
        <c:axId val="637338264"/>
        <c:scaling>
          <c:orientation val="minMax"/>
        </c:scaling>
        <c:delete val="1"/>
        <c:axPos val="b"/>
        <c:numFmt formatCode="0%" sourceLinked="1"/>
        <c:majorTickMark val="none"/>
        <c:minorTickMark val="none"/>
        <c:tickLblPos val="nextTo"/>
        <c:crossAx val="637342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Gender split - </a:t>
            </a:r>
            <a:r>
              <a:rPr lang="en-GB" sz="1400" b="0" i="0" u="none" strike="noStrike" baseline="0" dirty="0">
                <a:effectLst/>
              </a:rPr>
              <a:t>Seasonality</a:t>
            </a:r>
            <a:endParaRPr lang="en-GB"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'Age Groups'!$H$56</c:f>
              <c:strCache>
                <c:ptCount val="1"/>
                <c:pt idx="0">
                  <c:v>Male</c:v>
                </c:pt>
              </c:strCache>
            </c:strRef>
          </c:tx>
          <c:spPr>
            <a:solidFill>
              <a:schemeClr val="accent1">
                <a:shade val="76000"/>
              </a:schemeClr>
            </a:solidFill>
            <a:ln>
              <a:noFill/>
            </a:ln>
            <a:effectLst/>
          </c:spPr>
          <c:invertIfNegative val="0"/>
          <c:dLbls>
            <c:dLbl>
              <c:idx val="0"/>
              <c:layout>
                <c:manualLayout>
                  <c:x val="-1.1111111111111112E-2"/>
                  <c:y val="-4.6296296296296719E-3"/>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5E2-4FBD-BECA-888BCAD0660B}"/>
                </c:ext>
              </c:extLst>
            </c:dLbl>
            <c:dLbl>
              <c:idx val="1"/>
              <c:layout>
                <c:manualLayout>
                  <c:x val="-2.2222222222222324E-2"/>
                  <c:y val="-4.2437781360066642E-17"/>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5E2-4FBD-BECA-888BCAD0660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Groups'!$I$55:$J$55</c:f>
              <c:strCache>
                <c:ptCount val="2"/>
                <c:pt idx="0">
                  <c:v>Summer</c:v>
                </c:pt>
                <c:pt idx="1">
                  <c:v>Autumn</c:v>
                </c:pt>
              </c:strCache>
            </c:strRef>
          </c:cat>
          <c:val>
            <c:numRef>
              <c:f>'Age Groups'!$I$56:$J$56</c:f>
              <c:numCache>
                <c:formatCode>0%</c:formatCode>
                <c:ptCount val="2"/>
                <c:pt idx="0">
                  <c:v>0.42</c:v>
                </c:pt>
                <c:pt idx="1">
                  <c:v>0.48</c:v>
                </c:pt>
              </c:numCache>
            </c:numRef>
          </c:val>
          <c:extLst>
            <c:ext xmlns:c16="http://schemas.microsoft.com/office/drawing/2014/chart" uri="{C3380CC4-5D6E-409C-BE32-E72D297353CC}">
              <c16:uniqueId val="{00000000-D371-4038-B573-11C939FA4F4B}"/>
            </c:ext>
          </c:extLst>
        </c:ser>
        <c:ser>
          <c:idx val="1"/>
          <c:order val="1"/>
          <c:tx>
            <c:strRef>
              <c:f>'Age Groups'!$H$57</c:f>
              <c:strCache>
                <c:ptCount val="1"/>
                <c:pt idx="0">
                  <c:v>Female</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Groups'!$I$55:$J$55</c:f>
              <c:strCache>
                <c:ptCount val="2"/>
                <c:pt idx="0">
                  <c:v>Summer</c:v>
                </c:pt>
                <c:pt idx="1">
                  <c:v>Autumn</c:v>
                </c:pt>
              </c:strCache>
            </c:strRef>
          </c:cat>
          <c:val>
            <c:numRef>
              <c:f>'Age Groups'!$I$57:$J$57</c:f>
              <c:numCache>
                <c:formatCode>0%</c:formatCode>
                <c:ptCount val="2"/>
                <c:pt idx="0">
                  <c:v>0.57999999999999996</c:v>
                </c:pt>
                <c:pt idx="1">
                  <c:v>0.52</c:v>
                </c:pt>
              </c:numCache>
            </c:numRef>
          </c:val>
          <c:extLst>
            <c:ext xmlns:c16="http://schemas.microsoft.com/office/drawing/2014/chart" uri="{C3380CC4-5D6E-409C-BE32-E72D297353CC}">
              <c16:uniqueId val="{00000001-D371-4038-B573-11C939FA4F4B}"/>
            </c:ext>
          </c:extLst>
        </c:ser>
        <c:dLbls>
          <c:dLblPos val="outEnd"/>
          <c:showLegendKey val="0"/>
          <c:showVal val="1"/>
          <c:showCatName val="0"/>
          <c:showSerName val="0"/>
          <c:showPercent val="0"/>
          <c:showBubbleSize val="0"/>
        </c:dLbls>
        <c:gapWidth val="219"/>
        <c:overlap val="-27"/>
        <c:axId val="581116688"/>
        <c:axId val="581109800"/>
      </c:barChart>
      <c:catAx>
        <c:axId val="58111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1109800"/>
        <c:crosses val="autoZero"/>
        <c:auto val="1"/>
        <c:lblAlgn val="ctr"/>
        <c:lblOffset val="100"/>
        <c:noMultiLvlLbl val="0"/>
      </c:catAx>
      <c:valAx>
        <c:axId val="581109800"/>
        <c:scaling>
          <c:orientation val="minMax"/>
        </c:scaling>
        <c:delete val="1"/>
        <c:axPos val="l"/>
        <c:numFmt formatCode="0%" sourceLinked="1"/>
        <c:majorTickMark val="none"/>
        <c:minorTickMark val="none"/>
        <c:tickLblPos val="nextTo"/>
        <c:crossAx val="581116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Satisfaction scores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'Satisfaction scores all and L'!$Q$26:$Q$43</c:f>
              <c:strCache>
                <c:ptCount val="18"/>
                <c:pt idx="0">
                  <c:v>Public toilets - cleanliness</c:v>
                </c:pt>
                <c:pt idx="1">
                  <c:v>Public toilets - availability</c:v>
                </c:pt>
                <c:pt idx="2">
                  <c:v>Shops</c:v>
                </c:pt>
                <c:pt idx="3">
                  <c:v>Traffic levels / congestion</c:v>
                </c:pt>
                <c:pt idx="4">
                  <c:v>Attractions</c:v>
                </c:pt>
                <c:pt idx="5">
                  <c:v>Disabled accessibility</c:v>
                </c:pt>
                <c:pt idx="6">
                  <c:v>Arts and culture</c:v>
                </c:pt>
                <c:pt idx="7">
                  <c:v>Prams / buggies access</c:v>
                </c:pt>
                <c:pt idx="8">
                  <c:v>Pedestrian signposting</c:v>
                </c:pt>
                <c:pt idx="9">
                  <c:v>General atmosphere</c:v>
                </c:pt>
                <c:pt idx="10">
                  <c:v>Watersports / outdoor recreation</c:v>
                </c:pt>
                <c:pt idx="11">
                  <c:v>History &amp; Heritage</c:v>
                </c:pt>
                <c:pt idx="12">
                  <c:v>Maps and information boards</c:v>
                </c:pt>
                <c:pt idx="13">
                  <c:v>Feeling of welcome</c:v>
                </c:pt>
                <c:pt idx="14">
                  <c:v>Places to eat and drink</c:v>
                </c:pt>
                <c:pt idx="15">
                  <c:v>Beach / coastline cleanliness</c:v>
                </c:pt>
                <c:pt idx="16">
                  <c:v>Quality of beach experiences</c:v>
                </c:pt>
                <c:pt idx="17">
                  <c:v>Ease of finding your way around</c:v>
                </c:pt>
              </c:strCache>
            </c:strRef>
          </c:cat>
          <c:val>
            <c:numRef>
              <c:f>'Satisfaction scores all and L'!$R$26:$R$43</c:f>
              <c:numCache>
                <c:formatCode>0.00</c:formatCode>
                <c:ptCount val="18"/>
                <c:pt idx="0">
                  <c:v>3.1087533156498672</c:v>
                </c:pt>
                <c:pt idx="1">
                  <c:v>3.4064115822130301</c:v>
                </c:pt>
                <c:pt idx="2">
                  <c:v>3.5157699443413728</c:v>
                </c:pt>
                <c:pt idx="3">
                  <c:v>4.1290064102564106</c:v>
                </c:pt>
                <c:pt idx="4">
                  <c:v>4.1309236947791161</c:v>
                </c:pt>
                <c:pt idx="5">
                  <c:v>4.2228260869565215</c:v>
                </c:pt>
                <c:pt idx="6">
                  <c:v>4.2368655387355298</c:v>
                </c:pt>
                <c:pt idx="7">
                  <c:v>4.2704081632653059</c:v>
                </c:pt>
                <c:pt idx="8">
                  <c:v>4.355744680851064</c:v>
                </c:pt>
                <c:pt idx="9">
                  <c:v>4.3867569601203913</c:v>
                </c:pt>
                <c:pt idx="10">
                  <c:v>4.391849529780564</c:v>
                </c:pt>
                <c:pt idx="11">
                  <c:v>4.4248088360237894</c:v>
                </c:pt>
                <c:pt idx="12">
                  <c:v>4.4547224926971767</c:v>
                </c:pt>
                <c:pt idx="13">
                  <c:v>4.5030075187969922</c:v>
                </c:pt>
                <c:pt idx="14">
                  <c:v>4.5057471264367814</c:v>
                </c:pt>
                <c:pt idx="15">
                  <c:v>4.5153664302600474</c:v>
                </c:pt>
                <c:pt idx="16">
                  <c:v>4.5556492411467113</c:v>
                </c:pt>
                <c:pt idx="17">
                  <c:v>4.6787603930461072</c:v>
                </c:pt>
              </c:numCache>
            </c:numRef>
          </c:val>
          <c:extLst>
            <c:ext xmlns:c16="http://schemas.microsoft.com/office/drawing/2014/chart" uri="{C3380CC4-5D6E-409C-BE32-E72D297353CC}">
              <c16:uniqueId val="{00000000-38F4-4D67-85E1-B3E70F84D6D7}"/>
            </c:ext>
          </c:extLst>
        </c:ser>
        <c:dLbls>
          <c:dLblPos val="outEnd"/>
          <c:showLegendKey val="0"/>
          <c:showVal val="1"/>
          <c:showCatName val="0"/>
          <c:showSerName val="0"/>
          <c:showPercent val="0"/>
          <c:showBubbleSize val="0"/>
        </c:dLbls>
        <c:gapWidth val="182"/>
        <c:axId val="637347120"/>
        <c:axId val="637348432"/>
      </c:barChart>
      <c:catAx>
        <c:axId val="63734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7348432"/>
        <c:crosses val="autoZero"/>
        <c:auto val="1"/>
        <c:lblAlgn val="ctr"/>
        <c:lblOffset val="100"/>
        <c:noMultiLvlLbl val="0"/>
      </c:catAx>
      <c:valAx>
        <c:axId val="637348432"/>
        <c:scaling>
          <c:orientation val="minMax"/>
        </c:scaling>
        <c:delete val="1"/>
        <c:axPos val="b"/>
        <c:numFmt formatCode="0.00" sourceLinked="1"/>
        <c:majorTickMark val="none"/>
        <c:minorTickMark val="none"/>
        <c:tickLblPos val="nextTo"/>
        <c:crossAx val="637347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Overall enjoyment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tx>
            <c:strRef>
              <c:f>'thanet district visitor survey'!$G$1085</c:f>
              <c:strCache>
                <c:ptCount val="1"/>
                <c:pt idx="0">
                  <c:v> Overall enjoyment  </c:v>
                </c:pt>
              </c:strCache>
            </c:strRef>
          </c:tx>
          <c:spPr>
            <a:solidFill>
              <a:schemeClr val="accent1">
                <a:tint val="77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2013-4C61-8EB0-FBB1BC38CCF1}"/>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survey'!$F$1087:$F$1090</c:f>
              <c:strCache>
                <c:ptCount val="4"/>
                <c:pt idx="0">
                  <c:v>Thanet</c:v>
                </c:pt>
                <c:pt idx="1">
                  <c:v>Margate</c:v>
                </c:pt>
                <c:pt idx="2">
                  <c:v>Broadstairs</c:v>
                </c:pt>
                <c:pt idx="3">
                  <c:v>Ramsgate</c:v>
                </c:pt>
              </c:strCache>
            </c:strRef>
          </c:cat>
          <c:val>
            <c:numRef>
              <c:f>'thanet district visitor survey'!$G$1087:$G$1090</c:f>
              <c:numCache>
                <c:formatCode>_(* #,##0.00_);_(* \(#,##0.00\);_(* "-"??_);_(@_)</c:formatCode>
                <c:ptCount val="4"/>
                <c:pt idx="0">
                  <c:v>4.3600000000000003</c:v>
                </c:pt>
                <c:pt idx="1">
                  <c:v>4.2699999999999996</c:v>
                </c:pt>
                <c:pt idx="2">
                  <c:v>4.53</c:v>
                </c:pt>
                <c:pt idx="3">
                  <c:v>4.29</c:v>
                </c:pt>
              </c:numCache>
            </c:numRef>
          </c:val>
          <c:extLst>
            <c:ext xmlns:c16="http://schemas.microsoft.com/office/drawing/2014/chart" uri="{C3380CC4-5D6E-409C-BE32-E72D297353CC}">
              <c16:uniqueId val="{00000001-2013-4C61-8EB0-FBB1BC38CCF1}"/>
            </c:ext>
          </c:extLst>
        </c:ser>
        <c:dLbls>
          <c:showLegendKey val="0"/>
          <c:showVal val="0"/>
          <c:showCatName val="0"/>
          <c:showSerName val="0"/>
          <c:showPercent val="0"/>
          <c:showBubbleSize val="0"/>
        </c:dLbls>
        <c:gapWidth val="59"/>
        <c:overlap val="-27"/>
        <c:axId val="637356304"/>
        <c:axId val="637358600"/>
      </c:barChart>
      <c:catAx>
        <c:axId val="63735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7358600"/>
        <c:crosses val="autoZero"/>
        <c:auto val="1"/>
        <c:lblAlgn val="ctr"/>
        <c:lblOffset val="100"/>
        <c:noMultiLvlLbl val="0"/>
      </c:catAx>
      <c:valAx>
        <c:axId val="637358600"/>
        <c:scaling>
          <c:orientation val="minMax"/>
          <c:min val="0"/>
        </c:scaling>
        <c:delete val="1"/>
        <c:axPos val="l"/>
        <c:numFmt formatCode="_(* #,##0.00_);_(* \(#,##0.00\);_(* &quot;-&quot;??_);_(@_)" sourceLinked="1"/>
        <c:majorTickMark val="none"/>
        <c:minorTickMark val="none"/>
        <c:tickLblPos val="nextTo"/>
        <c:crossAx val="63735630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Likelihood of recommending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'thanet district visitor survey'!$H$1085</c:f>
              <c:strCache>
                <c:ptCount val="1"/>
                <c:pt idx="0">
                  <c:v> Likelihood of recommending </c:v>
                </c:pt>
              </c:strCache>
            </c:strRef>
          </c:tx>
          <c:spPr>
            <a:solidFill>
              <a:schemeClr val="accent2">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C57F-47EB-A9E0-8C86F1D7B7E9}"/>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survey'!$F$1087:$F$1090</c:f>
              <c:strCache>
                <c:ptCount val="4"/>
                <c:pt idx="0">
                  <c:v>Thanet</c:v>
                </c:pt>
                <c:pt idx="1">
                  <c:v>Margate</c:v>
                </c:pt>
                <c:pt idx="2">
                  <c:v>Broadstairs</c:v>
                </c:pt>
                <c:pt idx="3">
                  <c:v>Ramsgate</c:v>
                </c:pt>
              </c:strCache>
            </c:strRef>
          </c:cat>
          <c:val>
            <c:numRef>
              <c:f>'thanet district visitor survey'!$H$1087:$H$1090</c:f>
              <c:numCache>
                <c:formatCode>_(* #,##0.00_);_(* \(#,##0.00\);_(* "-"??_);_(@_)</c:formatCode>
                <c:ptCount val="4"/>
                <c:pt idx="0">
                  <c:v>4.32</c:v>
                </c:pt>
                <c:pt idx="1">
                  <c:v>4.26</c:v>
                </c:pt>
                <c:pt idx="2">
                  <c:v>4.6000000000000005</c:v>
                </c:pt>
                <c:pt idx="3">
                  <c:v>4.21</c:v>
                </c:pt>
              </c:numCache>
            </c:numRef>
          </c:val>
          <c:extLst>
            <c:ext xmlns:c16="http://schemas.microsoft.com/office/drawing/2014/chart" uri="{C3380CC4-5D6E-409C-BE32-E72D297353CC}">
              <c16:uniqueId val="{00000000-C57F-47EB-A9E0-8C86F1D7B7E9}"/>
            </c:ext>
          </c:extLst>
        </c:ser>
        <c:dLbls>
          <c:dLblPos val="outEnd"/>
          <c:showLegendKey val="0"/>
          <c:showVal val="1"/>
          <c:showCatName val="0"/>
          <c:showSerName val="0"/>
          <c:showPercent val="0"/>
          <c:showBubbleSize val="0"/>
        </c:dLbls>
        <c:gapWidth val="59"/>
        <c:overlap val="-27"/>
        <c:axId val="637356304"/>
        <c:axId val="637358600"/>
      </c:barChart>
      <c:catAx>
        <c:axId val="63735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637358600"/>
        <c:crosses val="autoZero"/>
        <c:auto val="1"/>
        <c:lblAlgn val="ctr"/>
        <c:lblOffset val="100"/>
        <c:noMultiLvlLbl val="0"/>
      </c:catAx>
      <c:valAx>
        <c:axId val="637358600"/>
        <c:scaling>
          <c:orientation val="minMax"/>
          <c:min val="0"/>
        </c:scaling>
        <c:delete val="1"/>
        <c:axPos val="l"/>
        <c:numFmt formatCode="_(* #,##0.00_);_(* \(#,##0.00\);_(* &quot;-&quot;??_);_(@_)" sourceLinked="1"/>
        <c:majorTickMark val="none"/>
        <c:minorTickMark val="none"/>
        <c:tickLblPos val="nextTo"/>
        <c:crossAx val="637356304"/>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Sheet3!$F$38</c:f>
              <c:strCache>
                <c:ptCount val="1"/>
                <c:pt idx="0">
                  <c:v> Overall enjoyment  </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2-B221-4F3E-B4A4-FDC03B9FBF5E}"/>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1-B221-4F3E-B4A4-FDC03B9FBF5E}"/>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Sheet3!$G$37:$I$37</c:f>
              <c:strCache>
                <c:ptCount val="3"/>
                <c:pt idx="0">
                  <c:v>Autumn</c:v>
                </c:pt>
                <c:pt idx="1">
                  <c:v>Summer </c:v>
                </c:pt>
                <c:pt idx="2">
                  <c:v> All visits </c:v>
                </c:pt>
              </c:strCache>
            </c:strRef>
          </c:cat>
          <c:val>
            <c:numRef>
              <c:f>Sheet3!$G$38:$I$38</c:f>
              <c:numCache>
                <c:formatCode>General</c:formatCode>
                <c:ptCount val="3"/>
                <c:pt idx="0">
                  <c:v>4.41</c:v>
                </c:pt>
                <c:pt idx="1">
                  <c:v>4.32</c:v>
                </c:pt>
                <c:pt idx="2">
                  <c:v>4.3600000000000003</c:v>
                </c:pt>
              </c:numCache>
            </c:numRef>
          </c:val>
          <c:extLst>
            <c:ext xmlns:c16="http://schemas.microsoft.com/office/drawing/2014/chart" uri="{C3380CC4-5D6E-409C-BE32-E72D297353CC}">
              <c16:uniqueId val="{00000000-B221-4F3E-B4A4-FDC03B9FBF5E}"/>
            </c:ext>
          </c:extLst>
        </c:ser>
        <c:dLbls>
          <c:dLblPos val="outEnd"/>
          <c:showLegendKey val="0"/>
          <c:showVal val="1"/>
          <c:showCatName val="0"/>
          <c:showSerName val="0"/>
          <c:showPercent val="0"/>
          <c:showBubbleSize val="0"/>
        </c:dLbls>
        <c:gapWidth val="52"/>
        <c:axId val="637383856"/>
        <c:axId val="637386480"/>
      </c:barChart>
      <c:catAx>
        <c:axId val="637383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7386480"/>
        <c:crosses val="autoZero"/>
        <c:auto val="1"/>
        <c:lblAlgn val="ctr"/>
        <c:lblOffset val="100"/>
        <c:noMultiLvlLbl val="0"/>
      </c:catAx>
      <c:valAx>
        <c:axId val="637386480"/>
        <c:scaling>
          <c:orientation val="minMax"/>
        </c:scaling>
        <c:delete val="1"/>
        <c:axPos val="b"/>
        <c:numFmt formatCode="General" sourceLinked="1"/>
        <c:majorTickMark val="none"/>
        <c:minorTickMark val="none"/>
        <c:tickLblPos val="nextTo"/>
        <c:crossAx val="637383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0"/>
          <c:tx>
            <c:strRef>
              <c:f>Sheet3!$F$39</c:f>
              <c:strCache>
                <c:ptCount val="1"/>
                <c:pt idx="0">
                  <c:v> Likelihood of recommending </c:v>
                </c:pt>
              </c:strCache>
            </c:strRef>
          </c:tx>
          <c:spPr>
            <a:solidFill>
              <a:schemeClr val="accent2"/>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2-4770-4C57-BEF2-01B7D1E8E9D3}"/>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1-4770-4C57-BEF2-01B7D1E8E9D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Sheet3!$G$37:$I$37</c:f>
              <c:strCache>
                <c:ptCount val="3"/>
                <c:pt idx="0">
                  <c:v>Autumn</c:v>
                </c:pt>
                <c:pt idx="1">
                  <c:v>Summer </c:v>
                </c:pt>
                <c:pt idx="2">
                  <c:v> All visits </c:v>
                </c:pt>
              </c:strCache>
            </c:strRef>
          </c:cat>
          <c:val>
            <c:numRef>
              <c:f>Sheet3!$G$39:$I$39</c:f>
              <c:numCache>
                <c:formatCode>General</c:formatCode>
                <c:ptCount val="3"/>
                <c:pt idx="0">
                  <c:v>4.47</c:v>
                </c:pt>
                <c:pt idx="1">
                  <c:v>4.1899999999999995</c:v>
                </c:pt>
                <c:pt idx="2">
                  <c:v>4.32</c:v>
                </c:pt>
              </c:numCache>
            </c:numRef>
          </c:val>
          <c:extLst>
            <c:ext xmlns:c16="http://schemas.microsoft.com/office/drawing/2014/chart" uri="{C3380CC4-5D6E-409C-BE32-E72D297353CC}">
              <c16:uniqueId val="{00000000-4770-4C57-BEF2-01B7D1E8E9D3}"/>
            </c:ext>
          </c:extLst>
        </c:ser>
        <c:dLbls>
          <c:dLblPos val="outEnd"/>
          <c:showLegendKey val="0"/>
          <c:showVal val="1"/>
          <c:showCatName val="0"/>
          <c:showSerName val="0"/>
          <c:showPercent val="0"/>
          <c:showBubbleSize val="0"/>
        </c:dLbls>
        <c:gapWidth val="52"/>
        <c:axId val="637383856"/>
        <c:axId val="637386480"/>
      </c:barChart>
      <c:catAx>
        <c:axId val="637383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86480"/>
        <c:crosses val="autoZero"/>
        <c:auto val="1"/>
        <c:lblAlgn val="ctr"/>
        <c:lblOffset val="100"/>
        <c:noMultiLvlLbl val="0"/>
      </c:catAx>
      <c:valAx>
        <c:axId val="637386480"/>
        <c:scaling>
          <c:orientation val="minMax"/>
        </c:scaling>
        <c:delete val="1"/>
        <c:axPos val="b"/>
        <c:numFmt formatCode="General" sourceLinked="1"/>
        <c:majorTickMark val="none"/>
        <c:minorTickMark val="none"/>
        <c:tickLblPos val="nextTo"/>
        <c:crossAx val="6373838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Gender split - Destinations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'Age Groups'!$G$61</c:f>
              <c:strCache>
                <c:ptCount val="1"/>
                <c:pt idx="0">
                  <c:v>Male</c:v>
                </c:pt>
              </c:strCache>
            </c:strRef>
          </c:tx>
          <c:spPr>
            <a:solidFill>
              <a:schemeClr val="accent1">
                <a:shade val="76000"/>
              </a:schemeClr>
            </a:solidFill>
            <a:ln>
              <a:noFill/>
            </a:ln>
            <a:effectLst/>
          </c:spPr>
          <c:invertIfNegative val="0"/>
          <c:dLbls>
            <c:dLbl>
              <c:idx val="0"/>
              <c:layout>
                <c:manualLayout>
                  <c:x val="-1.3888888888888902E-2"/>
                  <c:y val="0"/>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9D7-4F95-AAE2-5687B485546A}"/>
                </c:ext>
              </c:extLst>
            </c:dLbl>
            <c:dLbl>
              <c:idx val="1"/>
              <c:layout>
                <c:manualLayout>
                  <c:x val="-1.6666666666666666E-2"/>
                  <c:y val="0"/>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09D7-4F95-AAE2-5687B485546A}"/>
                </c:ext>
              </c:extLst>
            </c:dLbl>
            <c:dLbl>
              <c:idx val="2"/>
              <c:layout>
                <c:manualLayout>
                  <c:x val="-2.7777777777777776E-2"/>
                  <c:y val="0"/>
                </c:manualLayout>
              </c:layout>
              <c:dLblPos val="outEnd"/>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09D7-4F95-AAE2-5687B485546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Groups'!$H$60:$J$60</c:f>
              <c:strCache>
                <c:ptCount val="3"/>
                <c:pt idx="0">
                  <c:v>Margate</c:v>
                </c:pt>
                <c:pt idx="1">
                  <c:v>Broadstairs</c:v>
                </c:pt>
                <c:pt idx="2">
                  <c:v>Ramsgate</c:v>
                </c:pt>
              </c:strCache>
            </c:strRef>
          </c:cat>
          <c:val>
            <c:numRef>
              <c:f>'Age Groups'!$H$61:$J$61</c:f>
              <c:numCache>
                <c:formatCode>0%</c:formatCode>
                <c:ptCount val="3"/>
                <c:pt idx="0">
                  <c:v>0.45066518847006654</c:v>
                </c:pt>
                <c:pt idx="1">
                  <c:v>0.44304857621440535</c:v>
                </c:pt>
                <c:pt idx="2">
                  <c:v>0.45320197044334976</c:v>
                </c:pt>
              </c:numCache>
            </c:numRef>
          </c:val>
          <c:extLst>
            <c:ext xmlns:c16="http://schemas.microsoft.com/office/drawing/2014/chart" uri="{C3380CC4-5D6E-409C-BE32-E72D297353CC}">
              <c16:uniqueId val="{00000000-4A05-4873-B0FD-259FBCCFFDCE}"/>
            </c:ext>
          </c:extLst>
        </c:ser>
        <c:ser>
          <c:idx val="1"/>
          <c:order val="1"/>
          <c:tx>
            <c:strRef>
              <c:f>'Age Groups'!$G$62</c:f>
              <c:strCache>
                <c:ptCount val="1"/>
                <c:pt idx="0">
                  <c:v>Female</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Groups'!$H$60:$J$60</c:f>
              <c:strCache>
                <c:ptCount val="3"/>
                <c:pt idx="0">
                  <c:v>Margate</c:v>
                </c:pt>
                <c:pt idx="1">
                  <c:v>Broadstairs</c:v>
                </c:pt>
                <c:pt idx="2">
                  <c:v>Ramsgate</c:v>
                </c:pt>
              </c:strCache>
            </c:strRef>
          </c:cat>
          <c:val>
            <c:numRef>
              <c:f>'Age Groups'!$H$62:$J$62</c:f>
              <c:numCache>
                <c:formatCode>0%</c:formatCode>
                <c:ptCount val="3"/>
                <c:pt idx="0">
                  <c:v>0.54933481152993346</c:v>
                </c:pt>
                <c:pt idx="1">
                  <c:v>0.55695142378559459</c:v>
                </c:pt>
                <c:pt idx="2">
                  <c:v>0.54679802955665024</c:v>
                </c:pt>
              </c:numCache>
            </c:numRef>
          </c:val>
          <c:extLst>
            <c:ext xmlns:c16="http://schemas.microsoft.com/office/drawing/2014/chart" uri="{C3380CC4-5D6E-409C-BE32-E72D297353CC}">
              <c16:uniqueId val="{00000001-4A05-4873-B0FD-259FBCCFFDCE}"/>
            </c:ext>
          </c:extLst>
        </c:ser>
        <c:dLbls>
          <c:dLblPos val="outEnd"/>
          <c:showLegendKey val="0"/>
          <c:showVal val="1"/>
          <c:showCatName val="0"/>
          <c:showSerName val="0"/>
          <c:showPercent val="0"/>
          <c:showBubbleSize val="0"/>
        </c:dLbls>
        <c:gapWidth val="219"/>
        <c:overlap val="-27"/>
        <c:axId val="581110784"/>
        <c:axId val="581113736"/>
      </c:barChart>
      <c:catAx>
        <c:axId val="581110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81113736"/>
        <c:crosses val="autoZero"/>
        <c:auto val="1"/>
        <c:lblAlgn val="ctr"/>
        <c:lblOffset val="100"/>
        <c:noMultiLvlLbl val="0"/>
      </c:catAx>
      <c:valAx>
        <c:axId val="581113736"/>
        <c:scaling>
          <c:orientation val="minMax"/>
        </c:scaling>
        <c:delete val="1"/>
        <c:axPos val="l"/>
        <c:numFmt formatCode="0%" sourceLinked="1"/>
        <c:majorTickMark val="none"/>
        <c:minorTickMark val="none"/>
        <c:tickLblPos val="nextTo"/>
        <c:crossAx val="58111078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Age groups</a:t>
            </a:r>
          </a:p>
        </c:rich>
      </c:tx>
      <c:layout>
        <c:manualLayout>
          <c:xMode val="edge"/>
          <c:yMode val="edge"/>
          <c:x val="0.4306132756508434"/>
          <c:y val="0.11075067237316956"/>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0782953515063922E-2"/>
          <c:y val="7.4197246165739139E-2"/>
          <c:w val="0.95843409296987214"/>
          <c:h val="0.7133404573844131"/>
        </c:manualLayout>
      </c:layout>
      <c:barChart>
        <c:barDir val="col"/>
        <c:grouping val="clustered"/>
        <c:varyColors val="0"/>
        <c:ser>
          <c:idx val="0"/>
          <c:order val="0"/>
          <c:tx>
            <c:strRef>
              <c:f>All!$V$22</c:f>
              <c:strCache>
                <c:ptCount val="1"/>
                <c:pt idx="0">
                  <c:v>Full Sample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All!$U$23:$U$29</c:f>
              <c:strCache>
                <c:ptCount val="7"/>
                <c:pt idx="0">
                  <c:v> 0-15 </c:v>
                </c:pt>
                <c:pt idx="1">
                  <c:v> 16-24 </c:v>
                </c:pt>
                <c:pt idx="2">
                  <c:v> 25-34 </c:v>
                </c:pt>
                <c:pt idx="3">
                  <c:v> 35-44 </c:v>
                </c:pt>
                <c:pt idx="4">
                  <c:v> 45-54 </c:v>
                </c:pt>
                <c:pt idx="5">
                  <c:v> 55-64 </c:v>
                </c:pt>
                <c:pt idx="6">
                  <c:v> 65+ </c:v>
                </c:pt>
              </c:strCache>
            </c:strRef>
          </c:cat>
          <c:val>
            <c:numRef>
              <c:f>All!$V$23:$V$29</c:f>
              <c:numCache>
                <c:formatCode>0%</c:formatCode>
                <c:ptCount val="7"/>
                <c:pt idx="0">
                  <c:v>0.15</c:v>
                </c:pt>
                <c:pt idx="1">
                  <c:v>7.0000000000000007E-2</c:v>
                </c:pt>
                <c:pt idx="2">
                  <c:v>0.11</c:v>
                </c:pt>
                <c:pt idx="3">
                  <c:v>0.12</c:v>
                </c:pt>
                <c:pt idx="4">
                  <c:v>0.15</c:v>
                </c:pt>
                <c:pt idx="5">
                  <c:v>0.16</c:v>
                </c:pt>
                <c:pt idx="6">
                  <c:v>0.24</c:v>
                </c:pt>
              </c:numCache>
            </c:numRef>
          </c:val>
          <c:extLst>
            <c:ext xmlns:c16="http://schemas.microsoft.com/office/drawing/2014/chart" uri="{C3380CC4-5D6E-409C-BE32-E72D297353CC}">
              <c16:uniqueId val="{00000000-C9DC-4CF1-8E67-3BCC28205622}"/>
            </c:ext>
          </c:extLst>
        </c:ser>
        <c:ser>
          <c:idx val="1"/>
          <c:order val="1"/>
          <c:tx>
            <c:strRef>
              <c:f>All!$W$22</c:f>
              <c:strCache>
                <c:ptCount val="1"/>
                <c:pt idx="0">
                  <c:v>Summer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All!$U$23:$U$29</c:f>
              <c:strCache>
                <c:ptCount val="7"/>
                <c:pt idx="0">
                  <c:v> 0-15 </c:v>
                </c:pt>
                <c:pt idx="1">
                  <c:v> 16-24 </c:v>
                </c:pt>
                <c:pt idx="2">
                  <c:v> 25-34 </c:v>
                </c:pt>
                <c:pt idx="3">
                  <c:v> 35-44 </c:v>
                </c:pt>
                <c:pt idx="4">
                  <c:v> 45-54 </c:v>
                </c:pt>
                <c:pt idx="5">
                  <c:v> 55-64 </c:v>
                </c:pt>
                <c:pt idx="6">
                  <c:v> 65+ </c:v>
                </c:pt>
              </c:strCache>
            </c:strRef>
          </c:cat>
          <c:val>
            <c:numRef>
              <c:f>All!$W$23:$W$29</c:f>
              <c:numCache>
                <c:formatCode>0%</c:formatCode>
                <c:ptCount val="7"/>
                <c:pt idx="0">
                  <c:v>0.19</c:v>
                </c:pt>
                <c:pt idx="1">
                  <c:v>0.09</c:v>
                </c:pt>
                <c:pt idx="2">
                  <c:v>0.12</c:v>
                </c:pt>
                <c:pt idx="3">
                  <c:v>0.11</c:v>
                </c:pt>
                <c:pt idx="4">
                  <c:v>0.15</c:v>
                </c:pt>
                <c:pt idx="5">
                  <c:v>0.15</c:v>
                </c:pt>
                <c:pt idx="6">
                  <c:v>0.19</c:v>
                </c:pt>
              </c:numCache>
            </c:numRef>
          </c:val>
          <c:extLst>
            <c:ext xmlns:c16="http://schemas.microsoft.com/office/drawing/2014/chart" uri="{C3380CC4-5D6E-409C-BE32-E72D297353CC}">
              <c16:uniqueId val="{00000001-C9DC-4CF1-8E67-3BCC28205622}"/>
            </c:ext>
          </c:extLst>
        </c:ser>
        <c:ser>
          <c:idx val="2"/>
          <c:order val="2"/>
          <c:tx>
            <c:strRef>
              <c:f>All!$X$22</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All!$U$23:$U$29</c:f>
              <c:strCache>
                <c:ptCount val="7"/>
                <c:pt idx="0">
                  <c:v> 0-15 </c:v>
                </c:pt>
                <c:pt idx="1">
                  <c:v> 16-24 </c:v>
                </c:pt>
                <c:pt idx="2">
                  <c:v> 25-34 </c:v>
                </c:pt>
                <c:pt idx="3">
                  <c:v> 35-44 </c:v>
                </c:pt>
                <c:pt idx="4">
                  <c:v> 45-54 </c:v>
                </c:pt>
                <c:pt idx="5">
                  <c:v> 55-64 </c:v>
                </c:pt>
                <c:pt idx="6">
                  <c:v> 65+ </c:v>
                </c:pt>
              </c:strCache>
            </c:strRef>
          </c:cat>
          <c:val>
            <c:numRef>
              <c:f>All!$X$23:$X$29</c:f>
              <c:numCache>
                <c:formatCode>0%</c:formatCode>
                <c:ptCount val="7"/>
                <c:pt idx="0">
                  <c:v>0.11</c:v>
                </c:pt>
                <c:pt idx="1">
                  <c:v>0.05</c:v>
                </c:pt>
                <c:pt idx="2">
                  <c:v>0.1</c:v>
                </c:pt>
                <c:pt idx="3">
                  <c:v>0.12</c:v>
                </c:pt>
                <c:pt idx="4">
                  <c:v>0.15</c:v>
                </c:pt>
                <c:pt idx="5">
                  <c:v>0.18</c:v>
                </c:pt>
                <c:pt idx="6">
                  <c:v>0.28999999999999998</c:v>
                </c:pt>
              </c:numCache>
            </c:numRef>
          </c:val>
          <c:extLst>
            <c:ext xmlns:c16="http://schemas.microsoft.com/office/drawing/2014/chart" uri="{C3380CC4-5D6E-409C-BE32-E72D297353CC}">
              <c16:uniqueId val="{00000002-C9DC-4CF1-8E67-3BCC28205622}"/>
            </c:ext>
          </c:extLst>
        </c:ser>
        <c:dLbls>
          <c:dLblPos val="outEnd"/>
          <c:showLegendKey val="0"/>
          <c:showVal val="1"/>
          <c:showCatName val="0"/>
          <c:showSerName val="0"/>
          <c:showPercent val="0"/>
          <c:showBubbleSize val="0"/>
        </c:dLbls>
        <c:gapWidth val="219"/>
        <c:overlap val="-27"/>
        <c:axId val="503666120"/>
        <c:axId val="503667760"/>
      </c:barChart>
      <c:catAx>
        <c:axId val="503666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3667760"/>
        <c:crosses val="autoZero"/>
        <c:auto val="1"/>
        <c:lblAlgn val="ctr"/>
        <c:lblOffset val="100"/>
        <c:noMultiLvlLbl val="0"/>
      </c:catAx>
      <c:valAx>
        <c:axId val="503667760"/>
        <c:scaling>
          <c:orientation val="minMax"/>
        </c:scaling>
        <c:delete val="1"/>
        <c:axPos val="l"/>
        <c:numFmt formatCode="0%" sourceLinked="1"/>
        <c:majorTickMark val="none"/>
        <c:minorTickMark val="none"/>
        <c:tickLblPos val="nextTo"/>
        <c:crossAx val="503666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Age groups by destination</a:t>
            </a:r>
          </a:p>
        </c:rich>
      </c:tx>
      <c:layout>
        <c:manualLayout>
          <c:xMode val="edge"/>
          <c:yMode val="edge"/>
          <c:x val="0.31985391382106243"/>
          <c:y val="1.60928336121426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948535627603817"/>
          <c:y val="2.2393905622511621E-2"/>
          <c:w val="0.80435828260740538"/>
          <c:h val="0.63856883874430648"/>
        </c:manualLayout>
      </c:layout>
      <c:barChart>
        <c:barDir val="col"/>
        <c:grouping val="clustered"/>
        <c:varyColors val="0"/>
        <c:ser>
          <c:idx val="1"/>
          <c:order val="0"/>
          <c:tx>
            <c:strRef>
              <c:f>'Age groups All and L'!$AG$22</c:f>
              <c:strCache>
                <c:ptCount val="1"/>
                <c:pt idx="0">
                  <c:v>Margate</c:v>
                </c:pt>
              </c:strCache>
            </c:strRef>
          </c:tx>
          <c:spPr>
            <a:solidFill>
              <a:schemeClr val="accent1">
                <a:shade val="86000"/>
              </a:schemeClr>
            </a:solidFill>
            <a:ln>
              <a:noFill/>
            </a:ln>
            <a:effectLst/>
          </c:spPr>
          <c:invertIfNegative val="0"/>
          <c:cat>
            <c:strRef>
              <c:f>'Age groups All and L'!$AE$33:$AE$39</c:f>
              <c:strCache>
                <c:ptCount val="7"/>
                <c:pt idx="0">
                  <c:v> 0-15 </c:v>
                </c:pt>
                <c:pt idx="1">
                  <c:v> 16-24 </c:v>
                </c:pt>
                <c:pt idx="2">
                  <c:v> 25-34 </c:v>
                </c:pt>
                <c:pt idx="3">
                  <c:v> 35-44 </c:v>
                </c:pt>
                <c:pt idx="4">
                  <c:v> 45-54 </c:v>
                </c:pt>
                <c:pt idx="5">
                  <c:v> 55-64 </c:v>
                </c:pt>
                <c:pt idx="6">
                  <c:v> 65+ </c:v>
                </c:pt>
              </c:strCache>
            </c:strRef>
          </c:cat>
          <c:val>
            <c:numRef>
              <c:f>'Age groups All and L'!$AG$33:$AG$39</c:f>
              <c:numCache>
                <c:formatCode>0%</c:formatCode>
                <c:ptCount val="7"/>
                <c:pt idx="0">
                  <c:v>0.15</c:v>
                </c:pt>
                <c:pt idx="1">
                  <c:v>0.1</c:v>
                </c:pt>
                <c:pt idx="2">
                  <c:v>0.14000000000000001</c:v>
                </c:pt>
                <c:pt idx="3">
                  <c:v>0.14000000000000001</c:v>
                </c:pt>
                <c:pt idx="4">
                  <c:v>0.16</c:v>
                </c:pt>
                <c:pt idx="5">
                  <c:v>0.14000000000000001</c:v>
                </c:pt>
                <c:pt idx="6">
                  <c:v>0.17</c:v>
                </c:pt>
              </c:numCache>
            </c:numRef>
          </c:val>
          <c:extLst>
            <c:ext xmlns:c16="http://schemas.microsoft.com/office/drawing/2014/chart" uri="{C3380CC4-5D6E-409C-BE32-E72D297353CC}">
              <c16:uniqueId val="{00000001-C05B-47A5-B2E7-24782E8F39E0}"/>
            </c:ext>
          </c:extLst>
        </c:ser>
        <c:ser>
          <c:idx val="2"/>
          <c:order val="1"/>
          <c:tx>
            <c:strRef>
              <c:f>'Age groups All and L'!$AH$22</c:f>
              <c:strCache>
                <c:ptCount val="1"/>
                <c:pt idx="0">
                  <c:v>Broadstairs</c:v>
                </c:pt>
              </c:strCache>
            </c:strRef>
          </c:tx>
          <c:spPr>
            <a:solidFill>
              <a:schemeClr val="accent1">
                <a:tint val="86000"/>
              </a:schemeClr>
            </a:solidFill>
            <a:ln>
              <a:noFill/>
            </a:ln>
            <a:effectLst/>
          </c:spPr>
          <c:invertIfNegative val="0"/>
          <c:cat>
            <c:strRef>
              <c:f>'Age groups All and L'!$AE$33:$AE$39</c:f>
              <c:strCache>
                <c:ptCount val="7"/>
                <c:pt idx="0">
                  <c:v> 0-15 </c:v>
                </c:pt>
                <c:pt idx="1">
                  <c:v> 16-24 </c:v>
                </c:pt>
                <c:pt idx="2">
                  <c:v> 25-34 </c:v>
                </c:pt>
                <c:pt idx="3">
                  <c:v> 35-44 </c:v>
                </c:pt>
                <c:pt idx="4">
                  <c:v> 45-54 </c:v>
                </c:pt>
                <c:pt idx="5">
                  <c:v> 55-64 </c:v>
                </c:pt>
                <c:pt idx="6">
                  <c:v> 65+ </c:v>
                </c:pt>
              </c:strCache>
            </c:strRef>
          </c:cat>
          <c:val>
            <c:numRef>
              <c:f>'Age groups All and L'!$AH$33:$AH$39</c:f>
              <c:numCache>
                <c:formatCode>0%</c:formatCode>
                <c:ptCount val="7"/>
                <c:pt idx="0">
                  <c:v>0.18</c:v>
                </c:pt>
                <c:pt idx="1">
                  <c:v>0.06</c:v>
                </c:pt>
                <c:pt idx="2">
                  <c:v>0.09</c:v>
                </c:pt>
                <c:pt idx="3">
                  <c:v>0.12</c:v>
                </c:pt>
                <c:pt idx="4">
                  <c:v>0.13</c:v>
                </c:pt>
                <c:pt idx="5">
                  <c:v>0.17</c:v>
                </c:pt>
                <c:pt idx="6">
                  <c:v>0.25</c:v>
                </c:pt>
              </c:numCache>
            </c:numRef>
          </c:val>
          <c:extLst>
            <c:ext xmlns:c16="http://schemas.microsoft.com/office/drawing/2014/chart" uri="{C3380CC4-5D6E-409C-BE32-E72D297353CC}">
              <c16:uniqueId val="{00000002-C05B-47A5-B2E7-24782E8F39E0}"/>
            </c:ext>
          </c:extLst>
        </c:ser>
        <c:ser>
          <c:idx val="3"/>
          <c:order val="2"/>
          <c:tx>
            <c:strRef>
              <c:f>'Age groups All and L'!$AI$22</c:f>
              <c:strCache>
                <c:ptCount val="1"/>
                <c:pt idx="0">
                  <c:v>Ramsgate</c:v>
                </c:pt>
              </c:strCache>
            </c:strRef>
          </c:tx>
          <c:spPr>
            <a:solidFill>
              <a:schemeClr val="accent1">
                <a:tint val="58000"/>
              </a:schemeClr>
            </a:solidFill>
            <a:ln>
              <a:noFill/>
            </a:ln>
            <a:effectLst/>
          </c:spPr>
          <c:invertIfNegative val="0"/>
          <c:cat>
            <c:strRef>
              <c:f>'Age groups All and L'!$AE$33:$AE$39</c:f>
              <c:strCache>
                <c:ptCount val="7"/>
                <c:pt idx="0">
                  <c:v> 0-15 </c:v>
                </c:pt>
                <c:pt idx="1">
                  <c:v> 16-24 </c:v>
                </c:pt>
                <c:pt idx="2">
                  <c:v> 25-34 </c:v>
                </c:pt>
                <c:pt idx="3">
                  <c:v> 35-44 </c:v>
                </c:pt>
                <c:pt idx="4">
                  <c:v> 45-54 </c:v>
                </c:pt>
                <c:pt idx="5">
                  <c:v> 55-64 </c:v>
                </c:pt>
                <c:pt idx="6">
                  <c:v> 65+ </c:v>
                </c:pt>
              </c:strCache>
            </c:strRef>
          </c:cat>
          <c:val>
            <c:numRef>
              <c:f>'Age groups All and L'!$AI$33:$AI$39</c:f>
              <c:numCache>
                <c:formatCode>0%</c:formatCode>
                <c:ptCount val="7"/>
                <c:pt idx="0">
                  <c:v>0.13</c:v>
                </c:pt>
                <c:pt idx="1">
                  <c:v>0.05</c:v>
                </c:pt>
                <c:pt idx="2">
                  <c:v>0.11</c:v>
                </c:pt>
                <c:pt idx="3">
                  <c:v>0.09</c:v>
                </c:pt>
                <c:pt idx="4">
                  <c:v>0.16</c:v>
                </c:pt>
                <c:pt idx="5">
                  <c:v>0.18</c:v>
                </c:pt>
                <c:pt idx="6">
                  <c:v>0.28000000000000003</c:v>
                </c:pt>
              </c:numCache>
            </c:numRef>
          </c:val>
          <c:extLst>
            <c:ext xmlns:c16="http://schemas.microsoft.com/office/drawing/2014/chart" uri="{C3380CC4-5D6E-409C-BE32-E72D297353CC}">
              <c16:uniqueId val="{00000003-C05B-47A5-B2E7-24782E8F39E0}"/>
            </c:ext>
          </c:extLst>
        </c:ser>
        <c:dLbls>
          <c:showLegendKey val="0"/>
          <c:showVal val="0"/>
          <c:showCatName val="0"/>
          <c:showSerName val="0"/>
          <c:showPercent val="0"/>
          <c:showBubbleSize val="0"/>
        </c:dLbls>
        <c:gapWidth val="219"/>
        <c:overlap val="-27"/>
        <c:axId val="557710608"/>
        <c:axId val="557711264"/>
      </c:barChart>
      <c:catAx>
        <c:axId val="55771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7711264"/>
        <c:crosses val="autoZero"/>
        <c:auto val="1"/>
        <c:lblAlgn val="ctr"/>
        <c:lblOffset val="100"/>
        <c:noMultiLvlLbl val="0"/>
      </c:catAx>
      <c:valAx>
        <c:axId val="557711264"/>
        <c:scaling>
          <c:orientation val="minMax"/>
        </c:scaling>
        <c:delete val="1"/>
        <c:axPos val="l"/>
        <c:numFmt formatCode="0%" sourceLinked="1"/>
        <c:majorTickMark val="none"/>
        <c:minorTickMark val="none"/>
        <c:tickLblPos val="nextTo"/>
        <c:crossAx val="5577106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Age groups by destination</a:t>
            </a:r>
          </a:p>
        </c:rich>
      </c:tx>
      <c:layout>
        <c:manualLayout>
          <c:xMode val="edge"/>
          <c:yMode val="edge"/>
          <c:x val="0.30521627733360684"/>
          <c:y val="7.04595544126682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All!$T$47</c:f>
              <c:strCache>
                <c:ptCount val="1"/>
                <c:pt idx="0">
                  <c:v>Under 45</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All!$U$46:$X$46</c:f>
              <c:strCache>
                <c:ptCount val="4"/>
                <c:pt idx="0">
                  <c:v>Ramsgate</c:v>
                </c:pt>
                <c:pt idx="1">
                  <c:v>Broadstairs</c:v>
                </c:pt>
                <c:pt idx="2">
                  <c:v>Margate</c:v>
                </c:pt>
                <c:pt idx="3">
                  <c:v>Thanet</c:v>
                </c:pt>
              </c:strCache>
            </c:strRef>
          </c:cat>
          <c:val>
            <c:numRef>
              <c:f>All!$U$47:$X$47</c:f>
              <c:numCache>
                <c:formatCode>0%</c:formatCode>
                <c:ptCount val="4"/>
                <c:pt idx="0">
                  <c:v>0.38</c:v>
                </c:pt>
                <c:pt idx="1">
                  <c:v>0.45</c:v>
                </c:pt>
                <c:pt idx="2">
                  <c:v>0.53098827470686771</c:v>
                </c:pt>
                <c:pt idx="3">
                  <c:v>0.45</c:v>
                </c:pt>
              </c:numCache>
            </c:numRef>
          </c:val>
          <c:extLst>
            <c:ext xmlns:c16="http://schemas.microsoft.com/office/drawing/2014/chart" uri="{C3380CC4-5D6E-409C-BE32-E72D297353CC}">
              <c16:uniqueId val="{00000000-6742-4BB7-A858-C107653BC56F}"/>
            </c:ext>
          </c:extLst>
        </c:ser>
        <c:ser>
          <c:idx val="1"/>
          <c:order val="1"/>
          <c:tx>
            <c:strRef>
              <c:f>All!$T$48</c:f>
              <c:strCache>
                <c:ptCount val="1"/>
                <c:pt idx="0">
                  <c:v>Over 45</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All!$U$46:$X$46</c:f>
              <c:strCache>
                <c:ptCount val="4"/>
                <c:pt idx="0">
                  <c:v>Ramsgate</c:v>
                </c:pt>
                <c:pt idx="1">
                  <c:v>Broadstairs</c:v>
                </c:pt>
                <c:pt idx="2">
                  <c:v>Margate</c:v>
                </c:pt>
                <c:pt idx="3">
                  <c:v>Thanet</c:v>
                </c:pt>
              </c:strCache>
            </c:strRef>
          </c:cat>
          <c:val>
            <c:numRef>
              <c:f>All!$U$48:$X$48</c:f>
              <c:numCache>
                <c:formatCode>0%</c:formatCode>
                <c:ptCount val="4"/>
                <c:pt idx="0">
                  <c:v>0.62030100334448157</c:v>
                </c:pt>
                <c:pt idx="1">
                  <c:v>0.55000000000000004</c:v>
                </c:pt>
                <c:pt idx="2">
                  <c:v>0.47</c:v>
                </c:pt>
                <c:pt idx="3">
                  <c:v>0.55000000000000004</c:v>
                </c:pt>
              </c:numCache>
            </c:numRef>
          </c:val>
          <c:extLst>
            <c:ext xmlns:c16="http://schemas.microsoft.com/office/drawing/2014/chart" uri="{C3380CC4-5D6E-409C-BE32-E72D297353CC}">
              <c16:uniqueId val="{00000001-6742-4BB7-A858-C107653BC56F}"/>
            </c:ext>
          </c:extLst>
        </c:ser>
        <c:dLbls>
          <c:dLblPos val="ctr"/>
          <c:showLegendKey val="0"/>
          <c:showVal val="1"/>
          <c:showCatName val="0"/>
          <c:showSerName val="0"/>
          <c:showPercent val="0"/>
          <c:showBubbleSize val="0"/>
        </c:dLbls>
        <c:gapWidth val="47"/>
        <c:overlap val="100"/>
        <c:axId val="666594936"/>
        <c:axId val="666588048"/>
      </c:barChart>
      <c:catAx>
        <c:axId val="666594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66588048"/>
        <c:crosses val="autoZero"/>
        <c:auto val="1"/>
        <c:lblAlgn val="ctr"/>
        <c:lblOffset val="100"/>
        <c:noMultiLvlLbl val="0"/>
      </c:catAx>
      <c:valAx>
        <c:axId val="666588048"/>
        <c:scaling>
          <c:orientation val="minMax"/>
        </c:scaling>
        <c:delete val="1"/>
        <c:axPos val="b"/>
        <c:numFmt formatCode="0%" sourceLinked="1"/>
        <c:majorTickMark val="none"/>
        <c:minorTickMark val="none"/>
        <c:tickLblPos val="nextTo"/>
        <c:crossAx val="666594936"/>
        <c:crosses val="autoZero"/>
        <c:crossBetween val="between"/>
      </c:valAx>
      <c:spPr>
        <a:noFill/>
        <a:ln>
          <a:noFill/>
        </a:ln>
        <a:effectLst/>
      </c:spPr>
    </c:plotArea>
    <c:legend>
      <c:legendPos val="b"/>
      <c:layout>
        <c:manualLayout>
          <c:xMode val="edge"/>
          <c:yMode val="edge"/>
          <c:x val="0.84179826607324071"/>
          <c:y val="0.39706528882304254"/>
          <c:w val="0.14804117163823632"/>
          <c:h val="0.1863960354017651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Group composition by destination</a:t>
            </a:r>
          </a:p>
        </c:rich>
      </c:tx>
      <c:layout>
        <c:manualLayout>
          <c:xMode val="edge"/>
          <c:yMode val="edge"/>
          <c:x val="0.26308880599488071"/>
          <c:y val="8.84872717678688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750716585061439"/>
          <c:y val="0.23059783022706626"/>
          <c:w val="0.69982177351362307"/>
          <c:h val="0.58136602051604103"/>
        </c:manualLayout>
      </c:layout>
      <c:barChart>
        <c:barDir val="bar"/>
        <c:grouping val="stacked"/>
        <c:varyColors val="0"/>
        <c:ser>
          <c:idx val="0"/>
          <c:order val="0"/>
          <c:tx>
            <c:strRef>
              <c:f>'Age groups All and L'!$Y$21</c:f>
              <c:strCache>
                <c:ptCount val="1"/>
                <c:pt idx="0">
                  <c:v>Children</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 All and L'!$Z$20:$AB$20</c:f>
              <c:strCache>
                <c:ptCount val="3"/>
                <c:pt idx="0">
                  <c:v>Margate</c:v>
                </c:pt>
                <c:pt idx="1">
                  <c:v>Broadstairs</c:v>
                </c:pt>
                <c:pt idx="2">
                  <c:v>Ramsgate</c:v>
                </c:pt>
              </c:strCache>
            </c:strRef>
          </c:cat>
          <c:val>
            <c:numRef>
              <c:f>'Age groups All and L'!$Z$21:$AB$21</c:f>
              <c:numCache>
                <c:formatCode>0.00_ ;\-0.00\ </c:formatCode>
                <c:ptCount val="3"/>
                <c:pt idx="0">
                  <c:v>0.4022222222222222</c:v>
                </c:pt>
                <c:pt idx="1">
                  <c:v>0.4777777777777778</c:v>
                </c:pt>
                <c:pt idx="2">
                  <c:v>0.34444444444444444</c:v>
                </c:pt>
              </c:numCache>
            </c:numRef>
          </c:val>
          <c:extLst>
            <c:ext xmlns:c16="http://schemas.microsoft.com/office/drawing/2014/chart" uri="{C3380CC4-5D6E-409C-BE32-E72D297353CC}">
              <c16:uniqueId val="{00000000-E6C7-4B04-91AC-FEBA45C3B86B}"/>
            </c:ext>
          </c:extLst>
        </c:ser>
        <c:ser>
          <c:idx val="1"/>
          <c:order val="1"/>
          <c:tx>
            <c:strRef>
              <c:f>'Age groups All and L'!$Y$22</c:f>
              <c:strCache>
                <c:ptCount val="1"/>
                <c:pt idx="0">
                  <c:v>Adults</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'Age groups All and L'!$Z$20:$AB$20</c:f>
              <c:strCache>
                <c:ptCount val="3"/>
                <c:pt idx="0">
                  <c:v>Margate</c:v>
                </c:pt>
                <c:pt idx="1">
                  <c:v>Broadstairs</c:v>
                </c:pt>
                <c:pt idx="2">
                  <c:v>Ramsgate</c:v>
                </c:pt>
              </c:strCache>
            </c:strRef>
          </c:cat>
          <c:val>
            <c:numRef>
              <c:f>'Age groups All and L'!$Z$22:$AB$22</c:f>
              <c:numCache>
                <c:formatCode>0.00_ ;\-0.00\ </c:formatCode>
                <c:ptCount val="3"/>
                <c:pt idx="0">
                  <c:v>2.2511111111111113</c:v>
                </c:pt>
                <c:pt idx="1">
                  <c:v>2.2288888888888887</c:v>
                </c:pt>
                <c:pt idx="2">
                  <c:v>2.3133333333333335</c:v>
                </c:pt>
              </c:numCache>
            </c:numRef>
          </c:val>
          <c:extLst>
            <c:ext xmlns:c16="http://schemas.microsoft.com/office/drawing/2014/chart" uri="{C3380CC4-5D6E-409C-BE32-E72D297353CC}">
              <c16:uniqueId val="{00000001-E6C7-4B04-91AC-FEBA45C3B86B}"/>
            </c:ext>
          </c:extLst>
        </c:ser>
        <c:dLbls>
          <c:dLblPos val="ctr"/>
          <c:showLegendKey val="0"/>
          <c:showVal val="1"/>
          <c:showCatName val="0"/>
          <c:showSerName val="0"/>
          <c:showPercent val="0"/>
          <c:showBubbleSize val="0"/>
        </c:dLbls>
        <c:gapWidth val="50"/>
        <c:overlap val="100"/>
        <c:axId val="506271496"/>
        <c:axId val="506268872"/>
      </c:barChart>
      <c:catAx>
        <c:axId val="50627149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06268872"/>
        <c:crosses val="autoZero"/>
        <c:auto val="1"/>
        <c:lblAlgn val="ctr"/>
        <c:lblOffset val="100"/>
        <c:noMultiLvlLbl val="0"/>
      </c:catAx>
      <c:valAx>
        <c:axId val="506268872"/>
        <c:scaling>
          <c:orientation val="minMax"/>
        </c:scaling>
        <c:delete val="1"/>
        <c:axPos val="t"/>
        <c:numFmt formatCode="0.00_ ;\-0.00\ " sourceLinked="1"/>
        <c:majorTickMark val="none"/>
        <c:minorTickMark val="none"/>
        <c:tickLblPos val="nextTo"/>
        <c:crossAx val="506271496"/>
        <c:crosses val="autoZero"/>
        <c:crossBetween val="between"/>
      </c:valAx>
      <c:spPr>
        <a:noFill/>
        <a:ln>
          <a:noFill/>
        </a:ln>
        <a:effectLst/>
      </c:spPr>
    </c:plotArea>
    <c:legend>
      <c:legendPos val="b"/>
      <c:layout>
        <c:manualLayout>
          <c:xMode val="edge"/>
          <c:yMode val="edge"/>
          <c:x val="0.81561225825259409"/>
          <c:y val="0.38722494625733672"/>
          <c:w val="0.12730976864258597"/>
          <c:h val="0.21753190651284904"/>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Group composition by time of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308267716535431"/>
          <c:y val="0.13984483687149046"/>
          <c:w val="0.49038517060367454"/>
          <c:h val="0.81868055526691896"/>
        </c:manualLayout>
      </c:layout>
      <c:barChart>
        <c:barDir val="bar"/>
        <c:grouping val="clustered"/>
        <c:varyColors val="0"/>
        <c:ser>
          <c:idx val="0"/>
          <c:order val="0"/>
          <c:tx>
            <c:strRef>
              <c:f>'thanet district visitor survey'!$J$995</c:f>
              <c:strCache>
                <c:ptCount val="1"/>
                <c:pt idx="0">
                  <c:v>Summer</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survey'!$H$996:$H$1001</c:f>
              <c:strCache>
                <c:ptCount val="6"/>
                <c:pt idx="0">
                  <c:v>Intergenerational family </c:v>
                </c:pt>
                <c:pt idx="1">
                  <c:v>Extended family</c:v>
                </c:pt>
                <c:pt idx="2">
                  <c:v>Alone</c:v>
                </c:pt>
                <c:pt idx="3">
                  <c:v>Groups of friends</c:v>
                </c:pt>
                <c:pt idx="4">
                  <c:v>Family unit</c:v>
                </c:pt>
                <c:pt idx="5">
                  <c:v>A couple</c:v>
                </c:pt>
              </c:strCache>
            </c:strRef>
          </c:cat>
          <c:val>
            <c:numRef>
              <c:f>'thanet district visitor survey'!$J$996:$J$1001</c:f>
              <c:numCache>
                <c:formatCode>0%</c:formatCode>
                <c:ptCount val="6"/>
                <c:pt idx="0">
                  <c:v>0.06</c:v>
                </c:pt>
                <c:pt idx="1">
                  <c:v>0.06</c:v>
                </c:pt>
                <c:pt idx="2">
                  <c:v>0.06</c:v>
                </c:pt>
                <c:pt idx="3">
                  <c:v>0.24</c:v>
                </c:pt>
                <c:pt idx="4">
                  <c:v>0.28000000000000003</c:v>
                </c:pt>
                <c:pt idx="5">
                  <c:v>0.31</c:v>
                </c:pt>
              </c:numCache>
            </c:numRef>
          </c:val>
          <c:extLst>
            <c:ext xmlns:c16="http://schemas.microsoft.com/office/drawing/2014/chart" uri="{C3380CC4-5D6E-409C-BE32-E72D297353CC}">
              <c16:uniqueId val="{00000000-96D2-4A0C-B49E-8E164A034E7B}"/>
            </c:ext>
          </c:extLst>
        </c:ser>
        <c:ser>
          <c:idx val="1"/>
          <c:order val="1"/>
          <c:tx>
            <c:strRef>
              <c:f>'thanet district visitor survey'!$K$995</c:f>
              <c:strCache>
                <c:ptCount val="1"/>
                <c:pt idx="0">
                  <c:v>Autumn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survey'!$H$996:$H$1001</c:f>
              <c:strCache>
                <c:ptCount val="6"/>
                <c:pt idx="0">
                  <c:v>Intergenerational family </c:v>
                </c:pt>
                <c:pt idx="1">
                  <c:v>Extended family</c:v>
                </c:pt>
                <c:pt idx="2">
                  <c:v>Alone</c:v>
                </c:pt>
                <c:pt idx="3">
                  <c:v>Groups of friends</c:v>
                </c:pt>
                <c:pt idx="4">
                  <c:v>Family unit</c:v>
                </c:pt>
                <c:pt idx="5">
                  <c:v>A couple</c:v>
                </c:pt>
              </c:strCache>
            </c:strRef>
          </c:cat>
          <c:val>
            <c:numRef>
              <c:f>'thanet district visitor survey'!$K$996:$K$1001</c:f>
              <c:numCache>
                <c:formatCode>0%</c:formatCode>
                <c:ptCount val="6"/>
                <c:pt idx="0">
                  <c:v>0.05</c:v>
                </c:pt>
                <c:pt idx="1">
                  <c:v>0.04</c:v>
                </c:pt>
                <c:pt idx="2">
                  <c:v>0.12</c:v>
                </c:pt>
                <c:pt idx="3">
                  <c:v>0.12</c:v>
                </c:pt>
                <c:pt idx="4">
                  <c:v>0.26</c:v>
                </c:pt>
                <c:pt idx="5">
                  <c:v>0.42</c:v>
                </c:pt>
              </c:numCache>
            </c:numRef>
          </c:val>
          <c:extLst>
            <c:ext xmlns:c16="http://schemas.microsoft.com/office/drawing/2014/chart" uri="{C3380CC4-5D6E-409C-BE32-E72D297353CC}">
              <c16:uniqueId val="{00000001-96D2-4A0C-B49E-8E164A034E7B}"/>
            </c:ext>
          </c:extLst>
        </c:ser>
        <c:dLbls>
          <c:showLegendKey val="0"/>
          <c:showVal val="0"/>
          <c:showCatName val="0"/>
          <c:showSerName val="0"/>
          <c:showPercent val="0"/>
          <c:showBubbleSize val="0"/>
        </c:dLbls>
        <c:gapWidth val="182"/>
        <c:axId val="651976272"/>
        <c:axId val="651975944"/>
      </c:barChart>
      <c:catAx>
        <c:axId val="651976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51975944"/>
        <c:crosses val="autoZero"/>
        <c:auto val="1"/>
        <c:lblAlgn val="ctr"/>
        <c:lblOffset val="100"/>
        <c:noMultiLvlLbl val="0"/>
      </c:catAx>
      <c:valAx>
        <c:axId val="651975944"/>
        <c:scaling>
          <c:orientation val="minMax"/>
        </c:scaling>
        <c:delete val="1"/>
        <c:axPos val="b"/>
        <c:numFmt formatCode="0%" sourceLinked="1"/>
        <c:majorTickMark val="none"/>
        <c:minorTickMark val="none"/>
        <c:tickLblPos val="nextTo"/>
        <c:crossAx val="651976272"/>
        <c:crosses val="autoZero"/>
        <c:crossBetween val="between"/>
      </c:valAx>
      <c:spPr>
        <a:noFill/>
        <a:ln>
          <a:noFill/>
        </a:ln>
        <a:effectLst/>
      </c:spPr>
    </c:plotArea>
    <c:legend>
      <c:legendPos val="r"/>
      <c:layout>
        <c:manualLayout>
          <c:xMode val="edge"/>
          <c:yMode val="edge"/>
          <c:x val="0.77291229221347335"/>
          <c:y val="0.6062121065478816"/>
          <c:w val="0.12986548556430447"/>
          <c:h val="0.127252528407285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Employment status and seasonality</a:t>
            </a:r>
          </a:p>
        </c:rich>
      </c:tx>
      <c:layout>
        <c:manualLayout>
          <c:xMode val="edge"/>
          <c:yMode val="edge"/>
          <c:x val="0.21296522309711285"/>
          <c:y val="4.558532999471640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'thanet district visitor survey'!$H$1023</c:f>
              <c:strCache>
                <c:ptCount val="1"/>
                <c:pt idx="0">
                  <c:v>In employment</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survey'!$I$1022:$K$1022</c:f>
              <c:strCache>
                <c:ptCount val="3"/>
                <c:pt idx="0">
                  <c:v>Full sample</c:v>
                </c:pt>
                <c:pt idx="1">
                  <c:v>Summer </c:v>
                </c:pt>
                <c:pt idx="2">
                  <c:v>Autumn </c:v>
                </c:pt>
              </c:strCache>
            </c:strRef>
          </c:cat>
          <c:val>
            <c:numRef>
              <c:f>'thanet district visitor survey'!$I$1023:$K$1023</c:f>
              <c:numCache>
                <c:formatCode>0%</c:formatCode>
                <c:ptCount val="3"/>
                <c:pt idx="0">
                  <c:v>0.64000000000000012</c:v>
                </c:pt>
                <c:pt idx="1">
                  <c:v>0.66000000000000014</c:v>
                </c:pt>
                <c:pt idx="2">
                  <c:v>0.62</c:v>
                </c:pt>
              </c:numCache>
            </c:numRef>
          </c:val>
          <c:extLst>
            <c:ext xmlns:c16="http://schemas.microsoft.com/office/drawing/2014/chart" uri="{C3380CC4-5D6E-409C-BE32-E72D297353CC}">
              <c16:uniqueId val="{00000000-63FB-4AB5-B5EB-12F0B33A5DCF}"/>
            </c:ext>
          </c:extLst>
        </c:ser>
        <c:ser>
          <c:idx val="1"/>
          <c:order val="1"/>
          <c:tx>
            <c:strRef>
              <c:f>'thanet district visitor survey'!$H$1024</c:f>
              <c:strCache>
                <c:ptCount val="1"/>
                <c:pt idx="0">
                  <c:v>Retired</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survey'!$I$1022:$K$1022</c:f>
              <c:strCache>
                <c:ptCount val="3"/>
                <c:pt idx="0">
                  <c:v>Full sample</c:v>
                </c:pt>
                <c:pt idx="1">
                  <c:v>Summer </c:v>
                </c:pt>
                <c:pt idx="2">
                  <c:v>Autumn </c:v>
                </c:pt>
              </c:strCache>
            </c:strRef>
          </c:cat>
          <c:val>
            <c:numRef>
              <c:f>'thanet district visitor survey'!$I$1024:$K$1024</c:f>
              <c:numCache>
                <c:formatCode>0%</c:formatCode>
                <c:ptCount val="3"/>
                <c:pt idx="0">
                  <c:v>0.31</c:v>
                </c:pt>
                <c:pt idx="1">
                  <c:v>0.27</c:v>
                </c:pt>
                <c:pt idx="2">
                  <c:v>0.35</c:v>
                </c:pt>
              </c:numCache>
            </c:numRef>
          </c:val>
          <c:extLst>
            <c:ext xmlns:c16="http://schemas.microsoft.com/office/drawing/2014/chart" uri="{C3380CC4-5D6E-409C-BE32-E72D297353CC}">
              <c16:uniqueId val="{00000001-63FB-4AB5-B5EB-12F0B33A5DCF}"/>
            </c:ext>
          </c:extLst>
        </c:ser>
        <c:ser>
          <c:idx val="2"/>
          <c:order val="2"/>
          <c:tx>
            <c:strRef>
              <c:f>'thanet district visitor survey'!$H$1025</c:f>
              <c:strCache>
                <c:ptCount val="1"/>
                <c:pt idx="0">
                  <c:v>Student </c:v>
                </c:pt>
              </c:strCache>
            </c:strRef>
          </c:tx>
          <c:spPr>
            <a:solidFill>
              <a:schemeClr val="accent1">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survey'!$I$1022:$K$1022</c:f>
              <c:strCache>
                <c:ptCount val="3"/>
                <c:pt idx="0">
                  <c:v>Full sample</c:v>
                </c:pt>
                <c:pt idx="1">
                  <c:v>Summer </c:v>
                </c:pt>
                <c:pt idx="2">
                  <c:v>Autumn </c:v>
                </c:pt>
              </c:strCache>
            </c:strRef>
          </c:cat>
          <c:val>
            <c:numRef>
              <c:f>'thanet district visitor survey'!$I$1025:$K$1025</c:f>
              <c:numCache>
                <c:formatCode>0%</c:formatCode>
                <c:ptCount val="3"/>
                <c:pt idx="0">
                  <c:v>0.02</c:v>
                </c:pt>
                <c:pt idx="1">
                  <c:v>0.02</c:v>
                </c:pt>
                <c:pt idx="2">
                  <c:v>0.02</c:v>
                </c:pt>
              </c:numCache>
            </c:numRef>
          </c:val>
          <c:extLst>
            <c:ext xmlns:c16="http://schemas.microsoft.com/office/drawing/2014/chart" uri="{C3380CC4-5D6E-409C-BE32-E72D297353CC}">
              <c16:uniqueId val="{00000002-63FB-4AB5-B5EB-12F0B33A5DCF}"/>
            </c:ext>
          </c:extLst>
        </c:ser>
        <c:ser>
          <c:idx val="3"/>
          <c:order val="3"/>
          <c:tx>
            <c:strRef>
              <c:f>'thanet district visitor survey'!$H$1026</c:f>
              <c:strCache>
                <c:ptCount val="1"/>
                <c:pt idx="0">
                  <c:v>Unemployed</c:v>
                </c:pt>
              </c:strCache>
            </c:strRef>
          </c:tx>
          <c:spPr>
            <a:solidFill>
              <a:schemeClr val="accent1">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'thanet district visitor survey'!$I$1022:$K$1022</c:f>
              <c:strCache>
                <c:ptCount val="3"/>
                <c:pt idx="0">
                  <c:v>Full sample</c:v>
                </c:pt>
                <c:pt idx="1">
                  <c:v>Summer </c:v>
                </c:pt>
                <c:pt idx="2">
                  <c:v>Autumn </c:v>
                </c:pt>
              </c:strCache>
            </c:strRef>
          </c:cat>
          <c:val>
            <c:numRef>
              <c:f>'thanet district visitor survey'!$I$1026:$K$1026</c:f>
              <c:numCache>
                <c:formatCode>0%</c:formatCode>
                <c:ptCount val="3"/>
                <c:pt idx="0">
                  <c:v>0.03</c:v>
                </c:pt>
                <c:pt idx="1">
                  <c:v>0.05</c:v>
                </c:pt>
                <c:pt idx="2">
                  <c:v>0.01</c:v>
                </c:pt>
              </c:numCache>
            </c:numRef>
          </c:val>
          <c:extLst>
            <c:ext xmlns:c16="http://schemas.microsoft.com/office/drawing/2014/chart" uri="{C3380CC4-5D6E-409C-BE32-E72D297353CC}">
              <c16:uniqueId val="{00000003-63FB-4AB5-B5EB-12F0B33A5DCF}"/>
            </c:ext>
          </c:extLst>
        </c:ser>
        <c:dLbls>
          <c:showLegendKey val="0"/>
          <c:showVal val="0"/>
          <c:showCatName val="0"/>
          <c:showSerName val="0"/>
          <c:showPercent val="0"/>
          <c:showBubbleSize val="0"/>
        </c:dLbls>
        <c:gapWidth val="219"/>
        <c:overlap val="-27"/>
        <c:axId val="506333488"/>
        <c:axId val="506335128"/>
      </c:barChart>
      <c:catAx>
        <c:axId val="50633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6335128"/>
        <c:crosses val="autoZero"/>
        <c:auto val="1"/>
        <c:lblAlgn val="ctr"/>
        <c:lblOffset val="100"/>
        <c:noMultiLvlLbl val="0"/>
      </c:catAx>
      <c:valAx>
        <c:axId val="506335128"/>
        <c:scaling>
          <c:orientation val="minMax"/>
        </c:scaling>
        <c:delete val="1"/>
        <c:axPos val="l"/>
        <c:numFmt formatCode="0%" sourceLinked="1"/>
        <c:majorTickMark val="none"/>
        <c:minorTickMark val="none"/>
        <c:tickLblPos val="nextTo"/>
        <c:crossAx val="506333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 id="14">
  <a:schemeClr val="accent1"/>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0.87252</cdr:x>
      <cdr:y>0.6496</cdr:y>
    </cdr:from>
    <cdr:to>
      <cdr:x>0.98426</cdr:x>
      <cdr:y>0.79838</cdr:y>
    </cdr:to>
    <cdr:sp macro="" textlink="">
      <cdr:nvSpPr>
        <cdr:cNvPr id="2" name="TextBox 20">
          <a:extLst xmlns:a="http://schemas.openxmlformats.org/drawingml/2006/main">
            <a:ext uri="{FF2B5EF4-FFF2-40B4-BE49-F238E27FC236}">
              <a16:creationId xmlns:a16="http://schemas.microsoft.com/office/drawing/2014/main" id="{A58FAF5D-2414-4F29-859C-E3FC88AE86D3}"/>
            </a:ext>
          </a:extLst>
        </cdr:cNvPr>
        <cdr:cNvSpPr txBox="1"/>
      </cdr:nvSpPr>
      <cdr:spPr>
        <a:xfrm xmlns:a="http://schemas.openxmlformats.org/drawingml/2006/main">
          <a:off x="4416644" y="1612537"/>
          <a:ext cx="565608" cy="369332"/>
        </a:xfrm>
        <a:prstGeom xmlns:a="http://schemas.openxmlformats.org/drawingml/2006/main" prst="rect">
          <a:avLst/>
        </a:prstGeom>
        <a:solidFill xmlns:a="http://schemas.openxmlformats.org/drawingml/2006/main">
          <a:schemeClr val="accent2"/>
        </a:solidFill>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dirty="0"/>
            <a:t>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53908E-E351-402B-BB14-39FF3F3CC17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C8ED5EA-2AFE-44F3-88B5-4EA5B18BF7F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3DE7523-309C-480A-8B83-8AE425A16444}" type="datetimeFigureOut">
              <a:rPr lang="en-GB" smtClean="0"/>
              <a:t>03/05/2019</a:t>
            </a:fld>
            <a:endParaRPr lang="en-GB"/>
          </a:p>
        </p:txBody>
      </p:sp>
      <p:sp>
        <p:nvSpPr>
          <p:cNvPr id="4" name="Footer Placeholder 3">
            <a:extLst>
              <a:ext uri="{FF2B5EF4-FFF2-40B4-BE49-F238E27FC236}">
                <a16:creationId xmlns:a16="http://schemas.microsoft.com/office/drawing/2014/main" id="{C594D40D-90C7-4D60-8BE7-CC74C7D964F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AA4B2E-531C-458D-B298-4C84B5AE34A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4B54B2D-2C64-402D-B129-B01D7039DA1E}" type="slidenum">
              <a:rPr lang="en-GB" smtClean="0"/>
              <a:t>‹#›</a:t>
            </a:fld>
            <a:endParaRPr lang="en-GB"/>
          </a:p>
        </p:txBody>
      </p:sp>
    </p:spTree>
    <p:extLst>
      <p:ext uri="{BB962C8B-B14F-4D97-AF65-F5344CB8AC3E}">
        <p14:creationId xmlns:p14="http://schemas.microsoft.com/office/powerpoint/2010/main" val="1501416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98E1BD-489D-429F-86FC-A59273890B04}" type="datetimeFigureOut">
              <a:rPr lang="en-GB" smtClean="0"/>
              <a:t>03/05/2019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34A1D46-EC7B-4776-94C1-1D53DA72A20C}" type="slidenum">
              <a:rPr lang="en-GB" smtClean="0"/>
              <a:t>‹#›</a:t>
            </a:fld>
            <a:endParaRPr lang="en-GB"/>
          </a:p>
        </p:txBody>
      </p:sp>
    </p:spTree>
    <p:extLst>
      <p:ext uri="{BB962C8B-B14F-4D97-AF65-F5344CB8AC3E}">
        <p14:creationId xmlns:p14="http://schemas.microsoft.com/office/powerpoint/2010/main" val="321240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A6A3C8-C195-4336-A327-224B9B0BE695}" type="slidenum">
              <a:rPr lang="en-GB" smtClean="0"/>
              <a:t>1</a:t>
            </a:fld>
            <a:endParaRPr lang="en-GB"/>
          </a:p>
        </p:txBody>
      </p:sp>
    </p:spTree>
    <p:extLst>
      <p:ext uri="{BB962C8B-B14F-4D97-AF65-F5344CB8AC3E}">
        <p14:creationId xmlns:p14="http://schemas.microsoft.com/office/powerpoint/2010/main" val="241705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10</a:t>
            </a:fld>
            <a:endParaRPr lang="en-GB"/>
          </a:p>
        </p:txBody>
      </p:sp>
    </p:spTree>
    <p:extLst>
      <p:ext uri="{BB962C8B-B14F-4D97-AF65-F5344CB8AC3E}">
        <p14:creationId xmlns:p14="http://schemas.microsoft.com/office/powerpoint/2010/main" val="173926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11</a:t>
            </a:fld>
            <a:endParaRPr lang="en-GB"/>
          </a:p>
        </p:txBody>
      </p:sp>
    </p:spTree>
    <p:extLst>
      <p:ext uri="{BB962C8B-B14F-4D97-AF65-F5344CB8AC3E}">
        <p14:creationId xmlns:p14="http://schemas.microsoft.com/office/powerpoint/2010/main" val="89517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12</a:t>
            </a:fld>
            <a:endParaRPr lang="en-GB"/>
          </a:p>
        </p:txBody>
      </p:sp>
    </p:spTree>
    <p:extLst>
      <p:ext uri="{BB962C8B-B14F-4D97-AF65-F5344CB8AC3E}">
        <p14:creationId xmlns:p14="http://schemas.microsoft.com/office/powerpoint/2010/main" val="194370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13</a:t>
            </a:fld>
            <a:endParaRPr lang="en-GB"/>
          </a:p>
        </p:txBody>
      </p:sp>
    </p:spTree>
    <p:extLst>
      <p:ext uri="{BB962C8B-B14F-4D97-AF65-F5344CB8AC3E}">
        <p14:creationId xmlns:p14="http://schemas.microsoft.com/office/powerpoint/2010/main" val="1735268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14</a:t>
            </a:fld>
            <a:endParaRPr lang="en-GB"/>
          </a:p>
        </p:txBody>
      </p:sp>
    </p:spTree>
    <p:extLst>
      <p:ext uri="{BB962C8B-B14F-4D97-AF65-F5344CB8AC3E}">
        <p14:creationId xmlns:p14="http://schemas.microsoft.com/office/powerpoint/2010/main" val="1564376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A1D46-EC7B-4776-94C1-1D53DA72A20C}" type="slidenum">
              <a:rPr lang="en-GB" smtClean="0"/>
              <a:t>15</a:t>
            </a:fld>
            <a:endParaRPr lang="en-GB"/>
          </a:p>
        </p:txBody>
      </p:sp>
    </p:spTree>
    <p:extLst>
      <p:ext uri="{BB962C8B-B14F-4D97-AF65-F5344CB8AC3E}">
        <p14:creationId xmlns:p14="http://schemas.microsoft.com/office/powerpoint/2010/main" val="2633518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16</a:t>
            </a:fld>
            <a:endParaRPr lang="en-GB"/>
          </a:p>
        </p:txBody>
      </p:sp>
    </p:spTree>
    <p:extLst>
      <p:ext uri="{BB962C8B-B14F-4D97-AF65-F5344CB8AC3E}">
        <p14:creationId xmlns:p14="http://schemas.microsoft.com/office/powerpoint/2010/main" val="260709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17</a:t>
            </a:fld>
            <a:endParaRPr lang="en-GB"/>
          </a:p>
        </p:txBody>
      </p:sp>
    </p:spTree>
    <p:extLst>
      <p:ext uri="{BB962C8B-B14F-4D97-AF65-F5344CB8AC3E}">
        <p14:creationId xmlns:p14="http://schemas.microsoft.com/office/powerpoint/2010/main" val="309624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18</a:t>
            </a:fld>
            <a:endParaRPr lang="en-GB"/>
          </a:p>
        </p:txBody>
      </p:sp>
    </p:spTree>
    <p:extLst>
      <p:ext uri="{BB962C8B-B14F-4D97-AF65-F5344CB8AC3E}">
        <p14:creationId xmlns:p14="http://schemas.microsoft.com/office/powerpoint/2010/main" val="3807607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19</a:t>
            </a:fld>
            <a:endParaRPr lang="en-GB"/>
          </a:p>
        </p:txBody>
      </p:sp>
    </p:spTree>
    <p:extLst>
      <p:ext uri="{BB962C8B-B14F-4D97-AF65-F5344CB8AC3E}">
        <p14:creationId xmlns:p14="http://schemas.microsoft.com/office/powerpoint/2010/main" val="131119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a:t>
            </a:fld>
            <a:endParaRPr lang="en-GB"/>
          </a:p>
        </p:txBody>
      </p:sp>
    </p:spTree>
    <p:extLst>
      <p:ext uri="{BB962C8B-B14F-4D97-AF65-F5344CB8AC3E}">
        <p14:creationId xmlns:p14="http://schemas.microsoft.com/office/powerpoint/2010/main" val="226641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20</a:t>
            </a:fld>
            <a:endParaRPr lang="en-GB"/>
          </a:p>
        </p:txBody>
      </p:sp>
    </p:spTree>
    <p:extLst>
      <p:ext uri="{BB962C8B-B14F-4D97-AF65-F5344CB8AC3E}">
        <p14:creationId xmlns:p14="http://schemas.microsoft.com/office/powerpoint/2010/main" val="1984922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21</a:t>
            </a:fld>
            <a:endParaRPr lang="en-GB"/>
          </a:p>
        </p:txBody>
      </p:sp>
    </p:spTree>
    <p:extLst>
      <p:ext uri="{BB962C8B-B14F-4D97-AF65-F5344CB8AC3E}">
        <p14:creationId xmlns:p14="http://schemas.microsoft.com/office/powerpoint/2010/main" val="319392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A1D46-EC7B-4776-94C1-1D53DA72A20C}" type="slidenum">
              <a:rPr lang="en-GB" smtClean="0"/>
              <a:t>22</a:t>
            </a:fld>
            <a:endParaRPr lang="en-GB"/>
          </a:p>
        </p:txBody>
      </p:sp>
    </p:spTree>
    <p:extLst>
      <p:ext uri="{BB962C8B-B14F-4D97-AF65-F5344CB8AC3E}">
        <p14:creationId xmlns:p14="http://schemas.microsoft.com/office/powerpoint/2010/main" val="732494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23</a:t>
            </a:fld>
            <a:endParaRPr lang="en-GB"/>
          </a:p>
        </p:txBody>
      </p:sp>
    </p:spTree>
    <p:extLst>
      <p:ext uri="{BB962C8B-B14F-4D97-AF65-F5344CB8AC3E}">
        <p14:creationId xmlns:p14="http://schemas.microsoft.com/office/powerpoint/2010/main" val="4099814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24</a:t>
            </a:fld>
            <a:endParaRPr lang="en-GB"/>
          </a:p>
        </p:txBody>
      </p:sp>
    </p:spTree>
    <p:extLst>
      <p:ext uri="{BB962C8B-B14F-4D97-AF65-F5344CB8AC3E}">
        <p14:creationId xmlns:p14="http://schemas.microsoft.com/office/powerpoint/2010/main" val="765729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25</a:t>
            </a:fld>
            <a:endParaRPr lang="en-GB"/>
          </a:p>
        </p:txBody>
      </p:sp>
    </p:spTree>
    <p:extLst>
      <p:ext uri="{BB962C8B-B14F-4D97-AF65-F5344CB8AC3E}">
        <p14:creationId xmlns:p14="http://schemas.microsoft.com/office/powerpoint/2010/main" val="1875687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26</a:t>
            </a:fld>
            <a:endParaRPr lang="en-GB"/>
          </a:p>
        </p:txBody>
      </p:sp>
    </p:spTree>
    <p:extLst>
      <p:ext uri="{BB962C8B-B14F-4D97-AF65-F5344CB8AC3E}">
        <p14:creationId xmlns:p14="http://schemas.microsoft.com/office/powerpoint/2010/main" val="1795596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27</a:t>
            </a:fld>
            <a:endParaRPr lang="en-GB"/>
          </a:p>
        </p:txBody>
      </p:sp>
    </p:spTree>
    <p:extLst>
      <p:ext uri="{BB962C8B-B14F-4D97-AF65-F5344CB8AC3E}">
        <p14:creationId xmlns:p14="http://schemas.microsoft.com/office/powerpoint/2010/main" val="1314327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28</a:t>
            </a:fld>
            <a:endParaRPr lang="en-GB"/>
          </a:p>
        </p:txBody>
      </p:sp>
    </p:spTree>
    <p:extLst>
      <p:ext uri="{BB962C8B-B14F-4D97-AF65-F5344CB8AC3E}">
        <p14:creationId xmlns:p14="http://schemas.microsoft.com/office/powerpoint/2010/main" val="813850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A1D46-EC7B-4776-94C1-1D53DA72A20C}" type="slidenum">
              <a:rPr lang="en-GB" smtClean="0"/>
              <a:t>29</a:t>
            </a:fld>
            <a:endParaRPr lang="en-GB"/>
          </a:p>
        </p:txBody>
      </p:sp>
    </p:spTree>
    <p:extLst>
      <p:ext uri="{BB962C8B-B14F-4D97-AF65-F5344CB8AC3E}">
        <p14:creationId xmlns:p14="http://schemas.microsoft.com/office/powerpoint/2010/main" val="156026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a:t>
            </a:fld>
            <a:endParaRPr lang="en-GB"/>
          </a:p>
        </p:txBody>
      </p:sp>
    </p:spTree>
    <p:extLst>
      <p:ext uri="{BB962C8B-B14F-4D97-AF65-F5344CB8AC3E}">
        <p14:creationId xmlns:p14="http://schemas.microsoft.com/office/powerpoint/2010/main" val="3673945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30</a:t>
            </a:fld>
            <a:endParaRPr lang="en-GB"/>
          </a:p>
        </p:txBody>
      </p:sp>
    </p:spTree>
    <p:extLst>
      <p:ext uri="{BB962C8B-B14F-4D97-AF65-F5344CB8AC3E}">
        <p14:creationId xmlns:p14="http://schemas.microsoft.com/office/powerpoint/2010/main" val="4591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31</a:t>
            </a:fld>
            <a:endParaRPr lang="en-GB"/>
          </a:p>
        </p:txBody>
      </p:sp>
    </p:spTree>
    <p:extLst>
      <p:ext uri="{BB962C8B-B14F-4D97-AF65-F5344CB8AC3E}">
        <p14:creationId xmlns:p14="http://schemas.microsoft.com/office/powerpoint/2010/main" val="469644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32</a:t>
            </a:fld>
            <a:endParaRPr lang="en-GB"/>
          </a:p>
        </p:txBody>
      </p:sp>
    </p:spTree>
    <p:extLst>
      <p:ext uri="{BB962C8B-B14F-4D97-AF65-F5344CB8AC3E}">
        <p14:creationId xmlns:p14="http://schemas.microsoft.com/office/powerpoint/2010/main" val="804563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33</a:t>
            </a:fld>
            <a:endParaRPr lang="en-GB"/>
          </a:p>
        </p:txBody>
      </p:sp>
    </p:spTree>
    <p:extLst>
      <p:ext uri="{BB962C8B-B14F-4D97-AF65-F5344CB8AC3E}">
        <p14:creationId xmlns:p14="http://schemas.microsoft.com/office/powerpoint/2010/main" val="141208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34</a:t>
            </a:fld>
            <a:endParaRPr lang="en-GB"/>
          </a:p>
        </p:txBody>
      </p:sp>
    </p:spTree>
    <p:extLst>
      <p:ext uri="{BB962C8B-B14F-4D97-AF65-F5344CB8AC3E}">
        <p14:creationId xmlns:p14="http://schemas.microsoft.com/office/powerpoint/2010/main" val="2580673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35</a:t>
            </a:fld>
            <a:endParaRPr lang="en-GB"/>
          </a:p>
        </p:txBody>
      </p:sp>
    </p:spTree>
    <p:extLst>
      <p:ext uri="{BB962C8B-B14F-4D97-AF65-F5344CB8AC3E}">
        <p14:creationId xmlns:p14="http://schemas.microsoft.com/office/powerpoint/2010/main" val="2100194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36</a:t>
            </a:fld>
            <a:endParaRPr lang="en-GB"/>
          </a:p>
        </p:txBody>
      </p:sp>
    </p:spTree>
    <p:extLst>
      <p:ext uri="{BB962C8B-B14F-4D97-AF65-F5344CB8AC3E}">
        <p14:creationId xmlns:p14="http://schemas.microsoft.com/office/powerpoint/2010/main" val="3683433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37</a:t>
            </a:fld>
            <a:endParaRPr lang="en-GB"/>
          </a:p>
        </p:txBody>
      </p:sp>
    </p:spTree>
    <p:extLst>
      <p:ext uri="{BB962C8B-B14F-4D97-AF65-F5344CB8AC3E}">
        <p14:creationId xmlns:p14="http://schemas.microsoft.com/office/powerpoint/2010/main" val="3684830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38</a:t>
            </a:fld>
            <a:endParaRPr lang="en-GB"/>
          </a:p>
        </p:txBody>
      </p:sp>
    </p:spTree>
    <p:extLst>
      <p:ext uri="{BB962C8B-B14F-4D97-AF65-F5344CB8AC3E}">
        <p14:creationId xmlns:p14="http://schemas.microsoft.com/office/powerpoint/2010/main" val="1125603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39</a:t>
            </a:fld>
            <a:endParaRPr lang="en-GB"/>
          </a:p>
        </p:txBody>
      </p:sp>
    </p:spTree>
    <p:extLst>
      <p:ext uri="{BB962C8B-B14F-4D97-AF65-F5344CB8AC3E}">
        <p14:creationId xmlns:p14="http://schemas.microsoft.com/office/powerpoint/2010/main" val="329354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a:t>
            </a:fld>
            <a:endParaRPr lang="en-GB"/>
          </a:p>
        </p:txBody>
      </p:sp>
    </p:spTree>
    <p:extLst>
      <p:ext uri="{BB962C8B-B14F-4D97-AF65-F5344CB8AC3E}">
        <p14:creationId xmlns:p14="http://schemas.microsoft.com/office/powerpoint/2010/main" val="2952656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40</a:t>
            </a:fld>
            <a:endParaRPr lang="en-GB"/>
          </a:p>
        </p:txBody>
      </p:sp>
    </p:spTree>
    <p:extLst>
      <p:ext uri="{BB962C8B-B14F-4D97-AF65-F5344CB8AC3E}">
        <p14:creationId xmlns:p14="http://schemas.microsoft.com/office/powerpoint/2010/main" val="3990014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41</a:t>
            </a:fld>
            <a:endParaRPr lang="en-GB"/>
          </a:p>
        </p:txBody>
      </p:sp>
    </p:spTree>
    <p:extLst>
      <p:ext uri="{BB962C8B-B14F-4D97-AF65-F5344CB8AC3E}">
        <p14:creationId xmlns:p14="http://schemas.microsoft.com/office/powerpoint/2010/main" val="2860915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42</a:t>
            </a:fld>
            <a:endParaRPr lang="en-GB"/>
          </a:p>
        </p:txBody>
      </p:sp>
    </p:spTree>
    <p:extLst>
      <p:ext uri="{BB962C8B-B14F-4D97-AF65-F5344CB8AC3E}">
        <p14:creationId xmlns:p14="http://schemas.microsoft.com/office/powerpoint/2010/main" val="1296084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43</a:t>
            </a:fld>
            <a:endParaRPr lang="en-GB"/>
          </a:p>
        </p:txBody>
      </p:sp>
    </p:spTree>
    <p:extLst>
      <p:ext uri="{BB962C8B-B14F-4D97-AF65-F5344CB8AC3E}">
        <p14:creationId xmlns:p14="http://schemas.microsoft.com/office/powerpoint/2010/main" val="234052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44</a:t>
            </a:fld>
            <a:endParaRPr lang="en-GB"/>
          </a:p>
        </p:txBody>
      </p:sp>
    </p:spTree>
    <p:extLst>
      <p:ext uri="{BB962C8B-B14F-4D97-AF65-F5344CB8AC3E}">
        <p14:creationId xmlns:p14="http://schemas.microsoft.com/office/powerpoint/2010/main" val="18457551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45</a:t>
            </a:fld>
            <a:endParaRPr lang="en-GB"/>
          </a:p>
        </p:txBody>
      </p:sp>
    </p:spTree>
    <p:extLst>
      <p:ext uri="{BB962C8B-B14F-4D97-AF65-F5344CB8AC3E}">
        <p14:creationId xmlns:p14="http://schemas.microsoft.com/office/powerpoint/2010/main" val="1349167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A1D46-EC7B-4776-94C1-1D53DA72A20C}" type="slidenum">
              <a:rPr lang="en-GB" smtClean="0"/>
              <a:t>46</a:t>
            </a:fld>
            <a:endParaRPr lang="en-GB"/>
          </a:p>
        </p:txBody>
      </p:sp>
    </p:spTree>
    <p:extLst>
      <p:ext uri="{BB962C8B-B14F-4D97-AF65-F5344CB8AC3E}">
        <p14:creationId xmlns:p14="http://schemas.microsoft.com/office/powerpoint/2010/main" val="352299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47</a:t>
            </a:fld>
            <a:endParaRPr lang="en-GB"/>
          </a:p>
        </p:txBody>
      </p:sp>
    </p:spTree>
    <p:extLst>
      <p:ext uri="{BB962C8B-B14F-4D97-AF65-F5344CB8AC3E}">
        <p14:creationId xmlns:p14="http://schemas.microsoft.com/office/powerpoint/2010/main" val="3317350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48</a:t>
            </a:fld>
            <a:endParaRPr lang="en-GB"/>
          </a:p>
        </p:txBody>
      </p:sp>
    </p:spTree>
    <p:extLst>
      <p:ext uri="{BB962C8B-B14F-4D97-AF65-F5344CB8AC3E}">
        <p14:creationId xmlns:p14="http://schemas.microsoft.com/office/powerpoint/2010/main" val="3453856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49</a:t>
            </a:fld>
            <a:endParaRPr lang="en-GB"/>
          </a:p>
        </p:txBody>
      </p:sp>
    </p:spTree>
    <p:extLst>
      <p:ext uri="{BB962C8B-B14F-4D97-AF65-F5344CB8AC3E}">
        <p14:creationId xmlns:p14="http://schemas.microsoft.com/office/powerpoint/2010/main" val="96109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a:t>
            </a:fld>
            <a:endParaRPr lang="en-GB"/>
          </a:p>
        </p:txBody>
      </p:sp>
    </p:spTree>
    <p:extLst>
      <p:ext uri="{BB962C8B-B14F-4D97-AF65-F5344CB8AC3E}">
        <p14:creationId xmlns:p14="http://schemas.microsoft.com/office/powerpoint/2010/main" val="8090722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50</a:t>
            </a:fld>
            <a:endParaRPr lang="en-GB"/>
          </a:p>
        </p:txBody>
      </p:sp>
    </p:spTree>
    <p:extLst>
      <p:ext uri="{BB962C8B-B14F-4D97-AF65-F5344CB8AC3E}">
        <p14:creationId xmlns:p14="http://schemas.microsoft.com/office/powerpoint/2010/main" val="780235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51</a:t>
            </a:fld>
            <a:endParaRPr lang="en-GB"/>
          </a:p>
        </p:txBody>
      </p:sp>
    </p:spTree>
    <p:extLst>
      <p:ext uri="{BB962C8B-B14F-4D97-AF65-F5344CB8AC3E}">
        <p14:creationId xmlns:p14="http://schemas.microsoft.com/office/powerpoint/2010/main" val="11443296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52</a:t>
            </a:fld>
            <a:endParaRPr lang="en-GB"/>
          </a:p>
        </p:txBody>
      </p:sp>
    </p:spTree>
    <p:extLst>
      <p:ext uri="{BB962C8B-B14F-4D97-AF65-F5344CB8AC3E}">
        <p14:creationId xmlns:p14="http://schemas.microsoft.com/office/powerpoint/2010/main" val="2693695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53</a:t>
            </a:fld>
            <a:endParaRPr lang="en-GB"/>
          </a:p>
        </p:txBody>
      </p:sp>
    </p:spTree>
    <p:extLst>
      <p:ext uri="{BB962C8B-B14F-4D97-AF65-F5344CB8AC3E}">
        <p14:creationId xmlns:p14="http://schemas.microsoft.com/office/powerpoint/2010/main" val="1448951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54</a:t>
            </a:fld>
            <a:endParaRPr lang="en-GB"/>
          </a:p>
        </p:txBody>
      </p:sp>
    </p:spTree>
    <p:extLst>
      <p:ext uri="{BB962C8B-B14F-4D97-AF65-F5344CB8AC3E}">
        <p14:creationId xmlns:p14="http://schemas.microsoft.com/office/powerpoint/2010/main" val="1052074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55</a:t>
            </a:fld>
            <a:endParaRPr lang="en-GB"/>
          </a:p>
        </p:txBody>
      </p:sp>
    </p:spTree>
    <p:extLst>
      <p:ext uri="{BB962C8B-B14F-4D97-AF65-F5344CB8AC3E}">
        <p14:creationId xmlns:p14="http://schemas.microsoft.com/office/powerpoint/2010/main" val="2396778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56</a:t>
            </a:fld>
            <a:endParaRPr lang="en-GB"/>
          </a:p>
        </p:txBody>
      </p:sp>
    </p:spTree>
    <p:extLst>
      <p:ext uri="{BB962C8B-B14F-4D97-AF65-F5344CB8AC3E}">
        <p14:creationId xmlns:p14="http://schemas.microsoft.com/office/powerpoint/2010/main" val="1019898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57</a:t>
            </a:fld>
            <a:endParaRPr lang="en-GB"/>
          </a:p>
        </p:txBody>
      </p:sp>
    </p:spTree>
    <p:extLst>
      <p:ext uri="{BB962C8B-B14F-4D97-AF65-F5344CB8AC3E}">
        <p14:creationId xmlns:p14="http://schemas.microsoft.com/office/powerpoint/2010/main" val="2128384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A1D46-EC7B-4776-94C1-1D53DA72A20C}" type="slidenum">
              <a:rPr lang="en-GB" smtClean="0"/>
              <a:t>58</a:t>
            </a:fld>
            <a:endParaRPr lang="en-GB"/>
          </a:p>
        </p:txBody>
      </p:sp>
    </p:spTree>
    <p:extLst>
      <p:ext uri="{BB962C8B-B14F-4D97-AF65-F5344CB8AC3E}">
        <p14:creationId xmlns:p14="http://schemas.microsoft.com/office/powerpoint/2010/main" val="672303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59</a:t>
            </a:fld>
            <a:endParaRPr lang="en-GB"/>
          </a:p>
        </p:txBody>
      </p:sp>
    </p:spTree>
    <p:extLst>
      <p:ext uri="{BB962C8B-B14F-4D97-AF65-F5344CB8AC3E}">
        <p14:creationId xmlns:p14="http://schemas.microsoft.com/office/powerpoint/2010/main" val="3462259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a:t>
            </a:fld>
            <a:endParaRPr lang="en-GB"/>
          </a:p>
        </p:txBody>
      </p:sp>
    </p:spTree>
    <p:extLst>
      <p:ext uri="{BB962C8B-B14F-4D97-AF65-F5344CB8AC3E}">
        <p14:creationId xmlns:p14="http://schemas.microsoft.com/office/powerpoint/2010/main" val="314560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60</a:t>
            </a:fld>
            <a:endParaRPr lang="en-GB"/>
          </a:p>
        </p:txBody>
      </p:sp>
    </p:spTree>
    <p:extLst>
      <p:ext uri="{BB962C8B-B14F-4D97-AF65-F5344CB8AC3E}">
        <p14:creationId xmlns:p14="http://schemas.microsoft.com/office/powerpoint/2010/main" val="983177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61</a:t>
            </a:fld>
            <a:endParaRPr lang="en-GB"/>
          </a:p>
        </p:txBody>
      </p:sp>
    </p:spTree>
    <p:extLst>
      <p:ext uri="{BB962C8B-B14F-4D97-AF65-F5344CB8AC3E}">
        <p14:creationId xmlns:p14="http://schemas.microsoft.com/office/powerpoint/2010/main" val="1149840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62</a:t>
            </a:fld>
            <a:endParaRPr lang="en-GB"/>
          </a:p>
        </p:txBody>
      </p:sp>
    </p:spTree>
    <p:extLst>
      <p:ext uri="{BB962C8B-B14F-4D97-AF65-F5344CB8AC3E}">
        <p14:creationId xmlns:p14="http://schemas.microsoft.com/office/powerpoint/2010/main" val="40476425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63</a:t>
            </a:fld>
            <a:endParaRPr lang="en-GB"/>
          </a:p>
        </p:txBody>
      </p:sp>
    </p:spTree>
    <p:extLst>
      <p:ext uri="{BB962C8B-B14F-4D97-AF65-F5344CB8AC3E}">
        <p14:creationId xmlns:p14="http://schemas.microsoft.com/office/powerpoint/2010/main" val="1457847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64</a:t>
            </a:fld>
            <a:endParaRPr lang="en-GB"/>
          </a:p>
        </p:txBody>
      </p:sp>
    </p:spTree>
    <p:extLst>
      <p:ext uri="{BB962C8B-B14F-4D97-AF65-F5344CB8AC3E}">
        <p14:creationId xmlns:p14="http://schemas.microsoft.com/office/powerpoint/2010/main" val="2972828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65</a:t>
            </a:fld>
            <a:endParaRPr lang="en-GB"/>
          </a:p>
        </p:txBody>
      </p:sp>
    </p:spTree>
    <p:extLst>
      <p:ext uri="{BB962C8B-B14F-4D97-AF65-F5344CB8AC3E}">
        <p14:creationId xmlns:p14="http://schemas.microsoft.com/office/powerpoint/2010/main" val="3014577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66</a:t>
            </a:fld>
            <a:endParaRPr lang="en-GB"/>
          </a:p>
        </p:txBody>
      </p:sp>
    </p:spTree>
    <p:extLst>
      <p:ext uri="{BB962C8B-B14F-4D97-AF65-F5344CB8AC3E}">
        <p14:creationId xmlns:p14="http://schemas.microsoft.com/office/powerpoint/2010/main" val="2933148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67</a:t>
            </a:fld>
            <a:endParaRPr lang="en-GB"/>
          </a:p>
        </p:txBody>
      </p:sp>
    </p:spTree>
    <p:extLst>
      <p:ext uri="{BB962C8B-B14F-4D97-AF65-F5344CB8AC3E}">
        <p14:creationId xmlns:p14="http://schemas.microsoft.com/office/powerpoint/2010/main" val="1300618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68</a:t>
            </a:fld>
            <a:endParaRPr lang="en-GB"/>
          </a:p>
        </p:txBody>
      </p:sp>
    </p:spTree>
    <p:extLst>
      <p:ext uri="{BB962C8B-B14F-4D97-AF65-F5344CB8AC3E}">
        <p14:creationId xmlns:p14="http://schemas.microsoft.com/office/powerpoint/2010/main" val="1755370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71</a:t>
            </a:fld>
            <a:endParaRPr lang="en-GB"/>
          </a:p>
        </p:txBody>
      </p:sp>
    </p:spTree>
    <p:extLst>
      <p:ext uri="{BB962C8B-B14F-4D97-AF65-F5344CB8AC3E}">
        <p14:creationId xmlns:p14="http://schemas.microsoft.com/office/powerpoint/2010/main" val="1739264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a:t>
            </a:fld>
            <a:endParaRPr lang="en-GB"/>
          </a:p>
        </p:txBody>
      </p:sp>
    </p:spTree>
    <p:extLst>
      <p:ext uri="{BB962C8B-B14F-4D97-AF65-F5344CB8AC3E}">
        <p14:creationId xmlns:p14="http://schemas.microsoft.com/office/powerpoint/2010/main" val="5772729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72</a:t>
            </a:fld>
            <a:endParaRPr lang="en-GB"/>
          </a:p>
        </p:txBody>
      </p:sp>
    </p:spTree>
    <p:extLst>
      <p:ext uri="{BB962C8B-B14F-4D97-AF65-F5344CB8AC3E}">
        <p14:creationId xmlns:p14="http://schemas.microsoft.com/office/powerpoint/2010/main" val="10520745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73</a:t>
            </a:fld>
            <a:endParaRPr lang="en-GB"/>
          </a:p>
        </p:txBody>
      </p:sp>
    </p:spTree>
    <p:extLst>
      <p:ext uri="{BB962C8B-B14F-4D97-AF65-F5344CB8AC3E}">
        <p14:creationId xmlns:p14="http://schemas.microsoft.com/office/powerpoint/2010/main" val="4392212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74</a:t>
            </a:fld>
            <a:endParaRPr lang="en-GB"/>
          </a:p>
        </p:txBody>
      </p:sp>
    </p:spTree>
    <p:extLst>
      <p:ext uri="{BB962C8B-B14F-4D97-AF65-F5344CB8AC3E}">
        <p14:creationId xmlns:p14="http://schemas.microsoft.com/office/powerpoint/2010/main" val="11165757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75</a:t>
            </a:fld>
            <a:endParaRPr lang="en-GB"/>
          </a:p>
        </p:txBody>
      </p:sp>
    </p:spTree>
    <p:extLst>
      <p:ext uri="{BB962C8B-B14F-4D97-AF65-F5344CB8AC3E}">
        <p14:creationId xmlns:p14="http://schemas.microsoft.com/office/powerpoint/2010/main" val="8522853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76</a:t>
            </a:fld>
            <a:endParaRPr lang="en-GB"/>
          </a:p>
        </p:txBody>
      </p:sp>
    </p:spTree>
    <p:extLst>
      <p:ext uri="{BB962C8B-B14F-4D97-AF65-F5344CB8AC3E}">
        <p14:creationId xmlns:p14="http://schemas.microsoft.com/office/powerpoint/2010/main" val="2224059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77</a:t>
            </a:fld>
            <a:endParaRPr lang="en-GB"/>
          </a:p>
        </p:txBody>
      </p:sp>
    </p:spTree>
    <p:extLst>
      <p:ext uri="{BB962C8B-B14F-4D97-AF65-F5344CB8AC3E}">
        <p14:creationId xmlns:p14="http://schemas.microsoft.com/office/powerpoint/2010/main" val="2747209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78</a:t>
            </a:fld>
            <a:endParaRPr lang="en-GB"/>
          </a:p>
        </p:txBody>
      </p:sp>
    </p:spTree>
    <p:extLst>
      <p:ext uri="{BB962C8B-B14F-4D97-AF65-F5344CB8AC3E}">
        <p14:creationId xmlns:p14="http://schemas.microsoft.com/office/powerpoint/2010/main" val="33587789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79</a:t>
            </a:fld>
            <a:endParaRPr lang="en-GB"/>
          </a:p>
        </p:txBody>
      </p:sp>
    </p:spTree>
    <p:extLst>
      <p:ext uri="{BB962C8B-B14F-4D97-AF65-F5344CB8AC3E}">
        <p14:creationId xmlns:p14="http://schemas.microsoft.com/office/powerpoint/2010/main" val="750638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8</a:t>
            </a:fld>
            <a:endParaRPr lang="en-GB"/>
          </a:p>
        </p:txBody>
      </p:sp>
    </p:spTree>
    <p:extLst>
      <p:ext uri="{BB962C8B-B14F-4D97-AF65-F5344CB8AC3E}">
        <p14:creationId xmlns:p14="http://schemas.microsoft.com/office/powerpoint/2010/main" val="170387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34A1D46-EC7B-4776-94C1-1D53DA72A20C}" type="slidenum">
              <a:rPr lang="en-GB" smtClean="0"/>
              <a:t>9</a:t>
            </a:fld>
            <a:endParaRPr lang="en-GB"/>
          </a:p>
        </p:txBody>
      </p:sp>
    </p:spTree>
    <p:extLst>
      <p:ext uri="{BB962C8B-B14F-4D97-AF65-F5344CB8AC3E}">
        <p14:creationId xmlns:p14="http://schemas.microsoft.com/office/powerpoint/2010/main" val="167580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29890D-0614-4EE9-8523-706FA0F65867}" type="datetime1">
              <a:rPr lang="en-GB" smtClean="0"/>
              <a:t>03/05/2019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187580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F6CE27-7DB4-49E3-A33B-2EF981D08415}" type="datetime1">
              <a:rPr lang="en-GB" smtClean="0"/>
              <a:t>03/05/2019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248270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3BD37A-439B-40BA-B34B-B88590DD3F38}" type="datetime1">
              <a:rPr lang="en-GB" smtClean="0"/>
              <a:t>03/05/2019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292409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E19666-D9E2-4BA1-9690-C7ACD4B3C01D}" type="datetime1">
              <a:rPr lang="en-GB" smtClean="0"/>
              <a:t>03/05/2019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331186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3DBA6A-3050-4843-8D52-3CB90FA915D8}" type="datetime1">
              <a:rPr lang="en-GB" smtClean="0"/>
              <a:t>03/05/2019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340212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219B67-8B7F-4CEA-B759-08DD109C30E9}" type="datetime1">
              <a:rPr lang="en-GB" smtClean="0"/>
              <a:t>03/05/2019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398565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A90B04-8749-4835-B588-2EDF864A99AB}" type="datetime1">
              <a:rPr lang="en-GB" smtClean="0"/>
              <a:t>03/05/2019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221245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E043C1-A474-4AC0-A274-EDEF8ED99E94}" type="datetime1">
              <a:rPr lang="en-GB" smtClean="0"/>
              <a:t>03/05/2019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4237979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78A34-8364-41CE-A5A7-5DB0260E2A4E}" type="datetime1">
              <a:rPr lang="en-GB" smtClean="0"/>
              <a:t>03/05/2019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958433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238D8-36D2-452A-893E-534FA109AF7A}" type="datetime1">
              <a:rPr lang="en-GB" smtClean="0"/>
              <a:t>03/05/2019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390738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EE9FCE-8C74-4EC6-AC63-9ABD09CDCB11}" type="datetime1">
              <a:rPr lang="en-GB" smtClean="0"/>
              <a:t>03/05/2019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A88297-ECCC-4D6A-896C-090C2A37DA0E}" type="slidenum">
              <a:rPr lang="en-GB" smtClean="0"/>
              <a:t>‹#›</a:t>
            </a:fld>
            <a:endParaRPr lang="en-GB"/>
          </a:p>
        </p:txBody>
      </p:sp>
    </p:spTree>
    <p:extLst>
      <p:ext uri="{BB962C8B-B14F-4D97-AF65-F5344CB8AC3E}">
        <p14:creationId xmlns:p14="http://schemas.microsoft.com/office/powerpoint/2010/main" val="288852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7D029-82B9-44B0-A14A-27F58FAD32E9}" type="datetime1">
              <a:rPr lang="en-GB" smtClean="0"/>
              <a:t>03/05/2019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88297-ECCC-4D6A-896C-090C2A37DA0E}" type="slidenum">
              <a:rPr lang="en-GB" smtClean="0"/>
              <a:t>‹#›</a:t>
            </a:fld>
            <a:endParaRPr lang="en-GB"/>
          </a:p>
        </p:txBody>
      </p:sp>
    </p:spTree>
    <p:extLst>
      <p:ext uri="{BB962C8B-B14F-4D97-AF65-F5344CB8AC3E}">
        <p14:creationId xmlns:p14="http://schemas.microsoft.com/office/powerpoint/2010/main" val="2829976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chart" Target="../charts/chart17.xml"/><Relationship Id="rId4" Type="http://schemas.openxmlformats.org/officeDocument/2006/relationships/chart" Target="../charts/char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0"/>
            <a:ext cx="12192000" cy="6859440"/>
          </a:xfrm>
          <a:prstGeom prst="rect">
            <a:avLst/>
          </a:prstGeom>
        </p:spPr>
      </p:pic>
      <p:grpSp>
        <p:nvGrpSpPr>
          <p:cNvPr id="7" name="Group 6"/>
          <p:cNvGrpSpPr/>
          <p:nvPr/>
        </p:nvGrpSpPr>
        <p:grpSpPr>
          <a:xfrm>
            <a:off x="1" y="5892294"/>
            <a:ext cx="12191999" cy="1064351"/>
            <a:chOff x="1" y="6698195"/>
            <a:chExt cx="12185022" cy="977265"/>
          </a:xfrm>
        </p:grpSpPr>
        <p:pic>
          <p:nvPicPr>
            <p:cNvPr id="8" name="Picture 6" descr="https://lh5.googleusercontent.com/tFbYm6VHd3CEVNP1VW-u_Yg74R6baYqEGw0jeHQRhDjvNhn_MlXyh6i5Dz5zFAWhR2pqp2k518eZn0e3TLl357mTWYfMYiSnLW5mmkYdTt74BA71M3V8i23mlBl2GuNyO6SBuLtOuSM4Zxith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8228" y="6916338"/>
              <a:ext cx="2086623" cy="5409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berkeleycornnerr\AppData\Local\Microsoft\Windows\Temporary Internet Files\Content.Outlook\JPIV0M02\VisitKent_wo.png"/>
            <p:cNvPicPr/>
            <p:nvPr/>
          </p:nvPicPr>
          <p:blipFill rotWithShape="1">
            <a:blip r:embed="rId5" cstate="print">
              <a:extLst>
                <a:ext uri="{28A0092B-C50C-407E-A947-70E740481C1C}">
                  <a14:useLocalDpi xmlns:a14="http://schemas.microsoft.com/office/drawing/2010/main" val="0"/>
                </a:ext>
              </a:extLst>
            </a:blip>
            <a:srcRect l="13632" t="17967" r="12877" b="20188"/>
            <a:stretch/>
          </p:blipFill>
          <p:spPr bwMode="auto">
            <a:xfrm>
              <a:off x="209173" y="6782921"/>
              <a:ext cx="1246325" cy="717237"/>
            </a:xfrm>
            <a:prstGeom prst="rect">
              <a:avLst/>
            </a:prstGeom>
            <a:noFill/>
            <a:ln>
              <a:noFill/>
            </a:ln>
            <a:extLst>
              <a:ext uri="{53640926-AAD7-44D8-BBD7-CCE9431645EC}">
                <a14:shadowObscured xmlns:a14="http://schemas.microsoft.com/office/drawing/2010/main"/>
              </a:ext>
            </a:extLst>
          </p:spPr>
        </p:pic>
        <p:pic>
          <p:nvPicPr>
            <p:cNvPr id="13" name="Picture 12" descr="R:\Go To Places\Communications\Visual Identity\Logos\GTP_Logo_Formats_Collected\PNG\GTP_Logo_Stacked_Whiteout.png"/>
            <p:cNvPicPr/>
            <p:nvPr/>
          </p:nvPicPr>
          <p:blipFill rotWithShape="1">
            <a:blip r:embed="rId6" cstate="print">
              <a:extLst>
                <a:ext uri="{28A0092B-C50C-407E-A947-70E740481C1C}">
                  <a14:useLocalDpi xmlns:a14="http://schemas.microsoft.com/office/drawing/2010/main" val="0"/>
                </a:ext>
              </a:extLst>
            </a:blip>
            <a:srcRect l="31590" t="34318" r="31615" b="31361"/>
            <a:stretch/>
          </p:blipFill>
          <p:spPr bwMode="auto">
            <a:xfrm>
              <a:off x="5338805" y="6698195"/>
              <a:ext cx="1481455" cy="977265"/>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1" y="6698195"/>
              <a:ext cx="12185022" cy="886691"/>
            </a:xfrm>
            <a:prstGeom prst="rect">
              <a:avLst/>
            </a:prstGeom>
            <a:solidFill>
              <a:schemeClr val="bg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2022996" y="740735"/>
            <a:ext cx="7993986" cy="1600438"/>
          </a:xfrm>
          <a:prstGeom prst="rect">
            <a:avLst/>
          </a:prstGeom>
          <a:noFill/>
        </p:spPr>
        <p:txBody>
          <a:bodyPr wrap="square" rtlCol="0">
            <a:spAutoFit/>
          </a:bodyPr>
          <a:lstStyle/>
          <a:p>
            <a:pPr algn="ctr"/>
            <a:r>
              <a:rPr lang="en-GB" sz="4000" dirty="0">
                <a:solidFill>
                  <a:schemeClr val="bg1"/>
                </a:solidFill>
              </a:rPr>
              <a:t>Thanet Visitor Research 2018: </a:t>
            </a:r>
          </a:p>
          <a:p>
            <a:pPr algn="ctr"/>
            <a:r>
              <a:rPr lang="en-GB" sz="4000" dirty="0">
                <a:solidFill>
                  <a:schemeClr val="bg1"/>
                </a:solidFill>
              </a:rPr>
              <a:t>Primary Research Report</a:t>
            </a:r>
          </a:p>
          <a:p>
            <a:endParaRPr lang="en-GB" dirty="0"/>
          </a:p>
        </p:txBody>
      </p:sp>
      <p:sp>
        <p:nvSpPr>
          <p:cNvPr id="11" name="Slide Number Placeholder 10"/>
          <p:cNvSpPr>
            <a:spLocks noGrp="1"/>
          </p:cNvSpPr>
          <p:nvPr>
            <p:ph type="sldNum" sz="quarter" idx="12"/>
          </p:nvPr>
        </p:nvSpPr>
        <p:spPr>
          <a:xfrm>
            <a:off x="10084535" y="12569911"/>
            <a:ext cx="2743200" cy="365125"/>
          </a:xfrm>
        </p:spPr>
        <p:txBody>
          <a:bodyPr/>
          <a:lstStyle/>
          <a:p>
            <a:fld id="{79E39818-2D64-4384-92DA-D170FAC92EA2}" type="slidenum">
              <a:rPr lang="en-GB" smtClean="0">
                <a:solidFill>
                  <a:schemeClr val="bg1"/>
                </a:solidFill>
              </a:rPr>
              <a:t>1</a:t>
            </a:fld>
            <a:endParaRPr lang="en-GB" dirty="0">
              <a:solidFill>
                <a:schemeClr val="bg1"/>
              </a:solidFill>
            </a:endParaRPr>
          </a:p>
        </p:txBody>
      </p:sp>
      <p:sp>
        <p:nvSpPr>
          <p:cNvPr id="10" name="TextBox 9">
            <a:extLst>
              <a:ext uri="{FF2B5EF4-FFF2-40B4-BE49-F238E27FC236}">
                <a16:creationId xmlns:a16="http://schemas.microsoft.com/office/drawing/2014/main" id="{D201B6AF-D9FF-423A-981B-F9419CCED580}"/>
              </a:ext>
            </a:extLst>
          </p:cNvPr>
          <p:cNvSpPr txBox="1"/>
          <p:nvPr/>
        </p:nvSpPr>
        <p:spPr>
          <a:xfrm>
            <a:off x="1871904" y="4691908"/>
            <a:ext cx="7993986" cy="1292662"/>
          </a:xfrm>
          <a:prstGeom prst="rect">
            <a:avLst/>
          </a:prstGeom>
          <a:noFill/>
        </p:spPr>
        <p:txBody>
          <a:bodyPr wrap="square" rtlCol="0">
            <a:spAutoFit/>
          </a:bodyPr>
          <a:lstStyle/>
          <a:p>
            <a:pPr algn="ctr"/>
            <a:endParaRPr lang="en-GB" sz="4000" dirty="0">
              <a:solidFill>
                <a:schemeClr val="bg1"/>
              </a:solidFill>
            </a:endParaRPr>
          </a:p>
          <a:p>
            <a:pPr algn="ctr"/>
            <a:r>
              <a:rPr lang="en-GB" sz="2000" dirty="0">
                <a:solidFill>
                  <a:schemeClr val="bg1"/>
                </a:solidFill>
              </a:rPr>
              <a:t>April 2019</a:t>
            </a:r>
          </a:p>
          <a:p>
            <a:endParaRPr lang="en-GB" dirty="0"/>
          </a:p>
        </p:txBody>
      </p:sp>
      <p:pic>
        <p:nvPicPr>
          <p:cNvPr id="15" name="Picture 14" descr="A close up of a logo&#10;&#10;Description automatically generated">
            <a:extLst>
              <a:ext uri="{FF2B5EF4-FFF2-40B4-BE49-F238E27FC236}">
                <a16:creationId xmlns:a16="http://schemas.microsoft.com/office/drawing/2014/main" id="{4729F178-2CB2-486B-9380-6799984B8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5890" y="5323341"/>
            <a:ext cx="2116817" cy="471748"/>
          </a:xfrm>
          <a:prstGeom prst="rect">
            <a:avLst/>
          </a:prstGeom>
        </p:spPr>
      </p:pic>
      <p:pic>
        <p:nvPicPr>
          <p:cNvPr id="16" name="Picture 15" descr="A close up of a sign&#10;&#10;Description automatically generated">
            <a:extLst>
              <a:ext uri="{FF2B5EF4-FFF2-40B4-BE49-F238E27FC236}">
                <a16:creationId xmlns:a16="http://schemas.microsoft.com/office/drawing/2014/main" id="{D173AAC8-4804-4214-B9D3-79D92C13C7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93" y="5008508"/>
            <a:ext cx="786581" cy="786581"/>
          </a:xfrm>
          <a:prstGeom prst="rect">
            <a:avLst/>
          </a:prstGeom>
        </p:spPr>
      </p:pic>
    </p:spTree>
    <p:extLst>
      <p:ext uri="{BB962C8B-B14F-4D97-AF65-F5344CB8AC3E}">
        <p14:creationId xmlns:p14="http://schemas.microsoft.com/office/powerpoint/2010/main" val="96386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337801" y="2856275"/>
            <a:ext cx="3539488" cy="400110"/>
          </a:xfrm>
          <a:prstGeom prst="rect">
            <a:avLst/>
          </a:prstGeom>
          <a:noFill/>
        </p:spPr>
        <p:txBody>
          <a:bodyPr wrap="square" rtlCol="0">
            <a:spAutoFit/>
          </a:bodyPr>
          <a:lstStyle/>
          <a:p>
            <a:r>
              <a:rPr lang="en-GB" sz="2000" b="1" dirty="0">
                <a:solidFill>
                  <a:schemeClr val="accent5"/>
                </a:solidFill>
                <a:latin typeface="Calibri" pitchFamily="34" charset="0"/>
              </a:rPr>
              <a:t>Survey </a:t>
            </a:r>
            <a:r>
              <a:rPr lang="en-GB" sz="2000" b="1" dirty="0">
                <a:solidFill>
                  <a:srgbClr val="5B9BD5"/>
                </a:solidFill>
                <a:latin typeface="Calibri" pitchFamily="34" charset="0"/>
              </a:rPr>
              <a:t>Findings</a:t>
            </a:r>
            <a:r>
              <a:rPr lang="en-GB" sz="2000" b="1" dirty="0">
                <a:solidFill>
                  <a:schemeClr val="accent5"/>
                </a:solidFill>
                <a:latin typeface="Calibri" pitchFamily="34" charset="0"/>
              </a:rPr>
              <a:t> – Visitor Profile  </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18" name="TextBox 17">
            <a:extLst>
              <a:ext uri="{FF2B5EF4-FFF2-40B4-BE49-F238E27FC236}">
                <a16:creationId xmlns:a16="http://schemas.microsoft.com/office/drawing/2014/main" id="{3423688B-0AAE-4A58-AADB-F99826BD7C0D}"/>
              </a:ext>
            </a:extLst>
          </p:cNvPr>
          <p:cNvSpPr txBox="1"/>
          <p:nvPr/>
        </p:nvSpPr>
        <p:spPr>
          <a:xfrm>
            <a:off x="11168344" y="6222456"/>
            <a:ext cx="680123" cy="276999"/>
          </a:xfrm>
          <a:prstGeom prst="rect">
            <a:avLst/>
          </a:prstGeom>
          <a:noFill/>
        </p:spPr>
        <p:txBody>
          <a:bodyPr wrap="none" rtlCol="0">
            <a:spAutoFit/>
          </a:bodyPr>
          <a:lstStyle/>
          <a:p>
            <a:r>
              <a:rPr lang="en-GB" sz="1200" b="1" dirty="0">
                <a:solidFill>
                  <a:srgbClr val="002060"/>
                </a:solidFill>
              </a:rPr>
              <a:t>Page 10</a:t>
            </a:r>
          </a:p>
        </p:txBody>
      </p:sp>
      <p:sp>
        <p:nvSpPr>
          <p:cNvPr id="14" name="TextBox 13">
            <a:extLst>
              <a:ext uri="{FF2B5EF4-FFF2-40B4-BE49-F238E27FC236}">
                <a16:creationId xmlns:a16="http://schemas.microsoft.com/office/drawing/2014/main" id="{7DD0D9A4-8C1E-48D3-91D1-67C548A0A23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20" name="Straight Connector 19">
            <a:extLst>
              <a:ext uri="{FF2B5EF4-FFF2-40B4-BE49-F238E27FC236}">
                <a16:creationId xmlns:a16="http://schemas.microsoft.com/office/drawing/2014/main" id="{09785B2F-F62F-41E5-9A07-3CF9E9471714}"/>
              </a:ext>
            </a:extLst>
          </p:cNvPr>
          <p:cNvCxnSpPr>
            <a:cxnSpLocks/>
          </p:cNvCxnSpPr>
          <p:nvPr/>
        </p:nvCxnSpPr>
        <p:spPr>
          <a:xfrm>
            <a:off x="0" y="5881053"/>
            <a:ext cx="12192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0E6F6AF-8524-4AD9-8383-E90B32ED53A4}"/>
              </a:ext>
            </a:extLst>
          </p:cNvPr>
          <p:cNvGrpSpPr/>
          <p:nvPr/>
        </p:nvGrpSpPr>
        <p:grpSpPr>
          <a:xfrm>
            <a:off x="6363881" y="851219"/>
            <a:ext cx="4384310" cy="4695356"/>
            <a:chOff x="7628592" y="930017"/>
            <a:chExt cx="3640541" cy="4927980"/>
          </a:xfrm>
        </p:grpSpPr>
        <p:pic>
          <p:nvPicPr>
            <p:cNvPr id="23" name="Picture 22">
              <a:extLst>
                <a:ext uri="{FF2B5EF4-FFF2-40B4-BE49-F238E27FC236}">
                  <a16:creationId xmlns:a16="http://schemas.microsoft.com/office/drawing/2014/main" id="{1F093A87-A8ED-49ED-B655-7A80E29588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73" b="16216"/>
            <a:stretch/>
          </p:blipFill>
          <p:spPr>
            <a:xfrm>
              <a:off x="7628903" y="2600343"/>
              <a:ext cx="3640229" cy="1595382"/>
            </a:xfrm>
            <a:prstGeom prst="rect">
              <a:avLst/>
            </a:prstGeom>
          </p:spPr>
        </p:pic>
        <p:pic>
          <p:nvPicPr>
            <p:cNvPr id="24" name="Picture 23">
              <a:extLst>
                <a:ext uri="{FF2B5EF4-FFF2-40B4-BE49-F238E27FC236}">
                  <a16:creationId xmlns:a16="http://schemas.microsoft.com/office/drawing/2014/main" id="{B458517F-0DF6-4260-A422-2A5B40E83D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17" y="930017"/>
              <a:ext cx="3640016" cy="1632769"/>
            </a:xfrm>
            <a:prstGeom prst="rect">
              <a:avLst/>
            </a:prstGeom>
          </p:spPr>
        </p:pic>
        <p:pic>
          <p:nvPicPr>
            <p:cNvPr id="25" name="Picture 24">
              <a:extLst>
                <a:ext uri="{FF2B5EF4-FFF2-40B4-BE49-F238E27FC236}">
                  <a16:creationId xmlns:a16="http://schemas.microsoft.com/office/drawing/2014/main" id="{A677DC68-BC18-45C0-8FC2-9047CFE18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8592" y="4242412"/>
              <a:ext cx="3640539" cy="1615585"/>
            </a:xfrm>
            <a:prstGeom prst="rect">
              <a:avLst/>
            </a:prstGeom>
          </p:spPr>
        </p:pic>
      </p:grpSp>
      <p:sp>
        <p:nvSpPr>
          <p:cNvPr id="16" name="Rectangle 15">
            <a:extLst>
              <a:ext uri="{FF2B5EF4-FFF2-40B4-BE49-F238E27FC236}">
                <a16:creationId xmlns:a16="http://schemas.microsoft.com/office/drawing/2014/main" id="{74B68140-09D3-4286-A749-DB0168DDB42E}"/>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612726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 Geographical breakdown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062265"/>
            <a:ext cx="7463557" cy="2310504"/>
          </a:xfrm>
          <a:prstGeom prst="rect">
            <a:avLst/>
          </a:prstGeom>
          <a:noFill/>
        </p:spPr>
        <p:txBody>
          <a:bodyPr wrap="square" rtlCol="0">
            <a:spAutoFit/>
          </a:bodyPr>
          <a:lstStyle/>
          <a:p>
            <a:pPr algn="just">
              <a:lnSpc>
                <a:spcPct val="130000"/>
              </a:lnSpc>
            </a:pPr>
            <a:r>
              <a:rPr lang="en-GB" sz="1200" dirty="0"/>
              <a:t>Of the total 1351 visitors interviewed on the Isle of Thanet, 93% were from the UK and 7% were from overseas. At destination level, Margate attracted the highest proportion of domestic visitors (96%). There was a similar split between domestic and overseas visitors for Broadstairs (91% domestic and 9% overseas) and Ramsgate (92% domestic and 8% overseas). </a:t>
            </a:r>
          </a:p>
          <a:p>
            <a:pPr algn="just">
              <a:lnSpc>
                <a:spcPct val="130000"/>
              </a:lnSpc>
              <a:spcBef>
                <a:spcPts val="600"/>
              </a:spcBef>
            </a:pPr>
            <a:r>
              <a:rPr lang="en-GB" sz="1200" dirty="0"/>
              <a:t>Over half of UK visitors (56%) travelled from within the South East region. Of these, 43% were from Kent, including  Canterbury (5%), Rochester, Gillingham and Herne Bay (3% each).  Greater London accounted for 19% of UK visitors and the East of England region for a further 13%.  The main overseas markets included Germany (24%), France (14%) and the Netherlands (11%), followed by non-European countries; USA (9%), Australia (8%), New Zealand (5%) and Canada (3%). The remaining 26% of overseas visitors originated from 18 different countries.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11</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5208640" y="5935940"/>
            <a:ext cx="3935360" cy="600164"/>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Are you a UK resident or from overseas? Base: 1256 – open - </a:t>
            </a:r>
            <a:r>
              <a:rPr lang="en-US" sz="1100" dirty="0"/>
              <a:t>What is the first part of your postcode? Base: 95 - Where do you live (Country)? </a:t>
            </a:r>
            <a:endParaRPr lang="en-GB" sz="1100" dirty="0"/>
          </a:p>
        </p:txBody>
      </p:sp>
      <p:graphicFrame>
        <p:nvGraphicFramePr>
          <p:cNvPr id="9" name="Chart 8">
            <a:extLst>
              <a:ext uri="{FF2B5EF4-FFF2-40B4-BE49-F238E27FC236}">
                <a16:creationId xmlns:a16="http://schemas.microsoft.com/office/drawing/2014/main" id="{A0CB4DDF-FA0A-4F58-9BA7-7C44CCAD25F4}"/>
              </a:ext>
            </a:extLst>
          </p:cNvPr>
          <p:cNvGraphicFramePr>
            <a:graphicFrameLocks/>
          </p:cNvGraphicFramePr>
          <p:nvPr>
            <p:extLst>
              <p:ext uri="{D42A27DB-BD31-4B8C-83A1-F6EECF244321}">
                <p14:modId xmlns:p14="http://schemas.microsoft.com/office/powerpoint/2010/main" val="1172625348"/>
              </p:ext>
            </p:extLst>
          </p:nvPr>
        </p:nvGraphicFramePr>
        <p:xfrm>
          <a:off x="305941" y="3415374"/>
          <a:ext cx="2761622" cy="236673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9A4B9BD0-E520-4940-B424-1F25CCA32966}"/>
              </a:ext>
            </a:extLst>
          </p:cNvPr>
          <p:cNvPicPr>
            <a:picLocks noChangeAspect="1"/>
          </p:cNvPicPr>
          <p:nvPr/>
        </p:nvPicPr>
        <p:blipFill rotWithShape="1">
          <a:blip r:embed="rId4"/>
          <a:srcRect t="29156"/>
          <a:stretch/>
        </p:blipFill>
        <p:spPr>
          <a:xfrm>
            <a:off x="8135362" y="2217517"/>
            <a:ext cx="3962932" cy="3598006"/>
          </a:xfrm>
          <a:prstGeom prst="rect">
            <a:avLst/>
          </a:prstGeom>
        </p:spPr>
      </p:pic>
      <p:graphicFrame>
        <p:nvGraphicFramePr>
          <p:cNvPr id="6" name="Table 5">
            <a:extLst>
              <a:ext uri="{FF2B5EF4-FFF2-40B4-BE49-F238E27FC236}">
                <a16:creationId xmlns:a16="http://schemas.microsoft.com/office/drawing/2014/main" id="{F3FF8DE3-C046-41E4-83EB-8E85797B4FFB}"/>
              </a:ext>
            </a:extLst>
          </p:cNvPr>
          <p:cNvGraphicFramePr>
            <a:graphicFrameLocks noGrp="1"/>
          </p:cNvGraphicFramePr>
          <p:nvPr>
            <p:extLst>
              <p:ext uri="{D42A27DB-BD31-4B8C-83A1-F6EECF244321}">
                <p14:modId xmlns:p14="http://schemas.microsoft.com/office/powerpoint/2010/main" val="763892367"/>
              </p:ext>
            </p:extLst>
          </p:nvPr>
        </p:nvGraphicFramePr>
        <p:xfrm>
          <a:off x="3202040" y="3509405"/>
          <a:ext cx="2006600" cy="2095500"/>
        </p:xfrm>
        <a:graphic>
          <a:graphicData uri="http://schemas.openxmlformats.org/drawingml/2006/table">
            <a:tbl>
              <a:tblPr/>
              <a:tblGrid>
                <a:gridCol w="1397000">
                  <a:extLst>
                    <a:ext uri="{9D8B030D-6E8A-4147-A177-3AD203B41FA5}">
                      <a16:colId xmlns:a16="http://schemas.microsoft.com/office/drawing/2014/main" val="3639439712"/>
                    </a:ext>
                  </a:extLst>
                </a:gridCol>
                <a:gridCol w="609600">
                  <a:extLst>
                    <a:ext uri="{9D8B030D-6E8A-4147-A177-3AD203B41FA5}">
                      <a16:colId xmlns:a16="http://schemas.microsoft.com/office/drawing/2014/main" val="471603487"/>
                    </a:ext>
                  </a:extLst>
                </a:gridCol>
              </a:tblGrid>
              <a:tr h="190500">
                <a:tc>
                  <a:txBody>
                    <a:bodyPr/>
                    <a:lstStyle/>
                    <a:p>
                      <a:pPr algn="l" fontAlgn="b"/>
                      <a:r>
                        <a:rPr lang="en-GB" sz="1100" b="1" i="0" u="none" strike="noStrike" dirty="0">
                          <a:solidFill>
                            <a:srgbClr val="FFFFFF"/>
                          </a:solidFill>
                          <a:effectLst/>
                          <a:latin typeface="Calibri" panose="020F0502020204030204" pitchFamily="34" charset="0"/>
                        </a:rPr>
                        <a:t>Region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Postcode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40618395"/>
                  </a:ext>
                </a:extLst>
              </a:tr>
              <a:tr h="190500">
                <a:tc>
                  <a:txBody>
                    <a:bodyPr/>
                    <a:lstStyle/>
                    <a:p>
                      <a:pPr algn="l" fontAlgn="b"/>
                      <a:r>
                        <a:rPr lang="en-GB" sz="1100" b="0" i="0" u="none" strike="noStrike" dirty="0">
                          <a:solidFill>
                            <a:srgbClr val="000000"/>
                          </a:solidFill>
                          <a:effectLst/>
                          <a:latin typeface="Calibri" panose="020F0502020204030204" pitchFamily="34" charset="0"/>
                        </a:rPr>
                        <a:t>South East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993293"/>
                  </a:ext>
                </a:extLst>
              </a:tr>
              <a:tr h="190500">
                <a:tc>
                  <a:txBody>
                    <a:bodyPr/>
                    <a:lstStyle/>
                    <a:p>
                      <a:pPr algn="l" fontAlgn="b"/>
                      <a:r>
                        <a:rPr lang="en-GB" sz="1100" b="0" i="0" u="none" strike="noStrike" dirty="0">
                          <a:solidFill>
                            <a:srgbClr val="000000"/>
                          </a:solidFill>
                          <a:effectLst/>
                          <a:latin typeface="Calibri" panose="020F0502020204030204" pitchFamily="34" charset="0"/>
                        </a:rPr>
                        <a:t>Greater London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910656"/>
                  </a:ext>
                </a:extLst>
              </a:tr>
              <a:tr h="190500">
                <a:tc>
                  <a:txBody>
                    <a:bodyPr/>
                    <a:lstStyle/>
                    <a:p>
                      <a:pPr algn="l" fontAlgn="b"/>
                      <a:r>
                        <a:rPr lang="en-GB" sz="1100" b="0" i="0" u="none" strike="noStrike">
                          <a:solidFill>
                            <a:srgbClr val="000000"/>
                          </a:solidFill>
                          <a:effectLst/>
                          <a:latin typeface="Calibri" panose="020F0502020204030204" pitchFamily="34" charset="0"/>
                        </a:rPr>
                        <a:t>East of England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062231"/>
                  </a:ext>
                </a:extLst>
              </a:tr>
              <a:tr h="190500">
                <a:tc>
                  <a:txBody>
                    <a:bodyPr/>
                    <a:lstStyle/>
                    <a:p>
                      <a:pPr algn="l" fontAlgn="b"/>
                      <a:r>
                        <a:rPr lang="en-GB" sz="1100" b="0" i="0" u="none" strike="noStrike">
                          <a:solidFill>
                            <a:srgbClr val="000000"/>
                          </a:solidFill>
                          <a:effectLst/>
                          <a:latin typeface="Calibri" panose="020F0502020204030204" pitchFamily="34" charset="0"/>
                        </a:rPr>
                        <a:t>East Midlands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7229114"/>
                  </a:ext>
                </a:extLst>
              </a:tr>
              <a:tr h="190500">
                <a:tc>
                  <a:txBody>
                    <a:bodyPr/>
                    <a:lstStyle/>
                    <a:p>
                      <a:pPr algn="l" fontAlgn="b"/>
                      <a:r>
                        <a:rPr lang="en-GB" sz="1100" b="0" i="0" u="none" strike="noStrike">
                          <a:solidFill>
                            <a:srgbClr val="000000"/>
                          </a:solidFill>
                          <a:effectLst/>
                          <a:latin typeface="Calibri" panose="020F0502020204030204" pitchFamily="34" charset="0"/>
                        </a:rPr>
                        <a:t>West Midlands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562061"/>
                  </a:ext>
                </a:extLst>
              </a:tr>
              <a:tr h="190500">
                <a:tc>
                  <a:txBody>
                    <a:bodyPr/>
                    <a:lstStyle/>
                    <a:p>
                      <a:pPr algn="l" fontAlgn="b"/>
                      <a:r>
                        <a:rPr lang="en-GB" sz="1100" b="0" i="0" u="none" strike="noStrike">
                          <a:solidFill>
                            <a:srgbClr val="000000"/>
                          </a:solidFill>
                          <a:effectLst/>
                          <a:latin typeface="Calibri" panose="020F0502020204030204" pitchFamily="34" charset="0"/>
                        </a:rPr>
                        <a:t>South West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17388"/>
                  </a:ext>
                </a:extLst>
              </a:tr>
              <a:tr h="190500">
                <a:tc>
                  <a:txBody>
                    <a:bodyPr/>
                    <a:lstStyle/>
                    <a:p>
                      <a:pPr algn="l" fontAlgn="b"/>
                      <a:r>
                        <a:rPr lang="en-GB" sz="1100" b="0" i="0" u="none" strike="noStrike">
                          <a:solidFill>
                            <a:srgbClr val="000000"/>
                          </a:solidFill>
                          <a:effectLst/>
                          <a:latin typeface="Calibri" panose="020F0502020204030204" pitchFamily="34" charset="0"/>
                        </a:rPr>
                        <a:t>North West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221216"/>
                  </a:ext>
                </a:extLst>
              </a:tr>
              <a:tr h="190500">
                <a:tc>
                  <a:txBody>
                    <a:bodyPr/>
                    <a:lstStyle/>
                    <a:p>
                      <a:pPr algn="l" fontAlgn="b"/>
                      <a:r>
                        <a:rPr lang="en-GB" sz="1100" b="0" i="0" u="none" strike="noStrike">
                          <a:solidFill>
                            <a:srgbClr val="000000"/>
                          </a:solidFill>
                          <a:effectLst/>
                          <a:latin typeface="Calibri" panose="020F0502020204030204" pitchFamily="34" charset="0"/>
                        </a:rPr>
                        <a:t>Yorkshire and Humber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842144"/>
                  </a:ext>
                </a:extLst>
              </a:tr>
              <a:tr h="190500">
                <a:tc>
                  <a:txBody>
                    <a:bodyPr/>
                    <a:lstStyle/>
                    <a:p>
                      <a:pPr algn="l" fontAlgn="b"/>
                      <a:r>
                        <a:rPr lang="en-GB" sz="1100" b="0" i="0" u="none" strike="noStrike">
                          <a:solidFill>
                            <a:srgbClr val="000000"/>
                          </a:solidFill>
                          <a:effectLst/>
                          <a:latin typeface="Calibri" panose="020F0502020204030204" pitchFamily="34" charset="0"/>
                        </a:rPr>
                        <a:t>Wales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096020"/>
                  </a:ext>
                </a:extLst>
              </a:tr>
              <a:tr h="190500">
                <a:tc>
                  <a:txBody>
                    <a:bodyPr/>
                    <a:lstStyle/>
                    <a:p>
                      <a:pPr algn="l" fontAlgn="b"/>
                      <a:r>
                        <a:rPr lang="en-GB" sz="1100" b="0" i="0" u="none" strike="noStrike">
                          <a:solidFill>
                            <a:srgbClr val="000000"/>
                          </a:solidFill>
                          <a:effectLst/>
                          <a:latin typeface="Calibri" panose="020F0502020204030204" pitchFamily="34" charset="0"/>
                        </a:rPr>
                        <a:t>North East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085856"/>
                  </a:ext>
                </a:extLst>
              </a:tr>
            </a:tbl>
          </a:graphicData>
        </a:graphic>
      </p:graphicFrame>
      <p:graphicFrame>
        <p:nvGraphicFramePr>
          <p:cNvPr id="10" name="Table 9">
            <a:extLst>
              <a:ext uri="{FF2B5EF4-FFF2-40B4-BE49-F238E27FC236}">
                <a16:creationId xmlns:a16="http://schemas.microsoft.com/office/drawing/2014/main" id="{A9852C95-C014-48AE-A4F7-B63BD54F5CDD}"/>
              </a:ext>
            </a:extLst>
          </p:cNvPr>
          <p:cNvGraphicFramePr>
            <a:graphicFrameLocks noGrp="1"/>
          </p:cNvGraphicFramePr>
          <p:nvPr>
            <p:extLst>
              <p:ext uri="{D42A27DB-BD31-4B8C-83A1-F6EECF244321}">
                <p14:modId xmlns:p14="http://schemas.microsoft.com/office/powerpoint/2010/main" val="2884309471"/>
              </p:ext>
            </p:extLst>
          </p:nvPr>
        </p:nvGraphicFramePr>
        <p:xfrm>
          <a:off x="8935728" y="1062265"/>
          <a:ext cx="2362200" cy="952500"/>
        </p:xfrm>
        <a:graphic>
          <a:graphicData uri="http://schemas.openxmlformats.org/drawingml/2006/table">
            <a:tbl>
              <a:tblPr/>
              <a:tblGrid>
                <a:gridCol w="787400">
                  <a:extLst>
                    <a:ext uri="{9D8B030D-6E8A-4147-A177-3AD203B41FA5}">
                      <a16:colId xmlns:a16="http://schemas.microsoft.com/office/drawing/2014/main" val="1138054703"/>
                    </a:ext>
                  </a:extLst>
                </a:gridCol>
                <a:gridCol w="787400">
                  <a:extLst>
                    <a:ext uri="{9D8B030D-6E8A-4147-A177-3AD203B41FA5}">
                      <a16:colId xmlns:a16="http://schemas.microsoft.com/office/drawing/2014/main" val="1952875129"/>
                    </a:ext>
                  </a:extLst>
                </a:gridCol>
                <a:gridCol w="787400">
                  <a:extLst>
                    <a:ext uri="{9D8B030D-6E8A-4147-A177-3AD203B41FA5}">
                      <a16:colId xmlns:a16="http://schemas.microsoft.com/office/drawing/2014/main" val="2345597314"/>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UK Resident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Overseas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44013376"/>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94886044"/>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288842"/>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805092"/>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616509"/>
                  </a:ext>
                </a:extLst>
              </a:tr>
            </a:tbl>
          </a:graphicData>
        </a:graphic>
      </p:graphicFrame>
      <p:graphicFrame>
        <p:nvGraphicFramePr>
          <p:cNvPr id="13" name="Table 12">
            <a:extLst>
              <a:ext uri="{FF2B5EF4-FFF2-40B4-BE49-F238E27FC236}">
                <a16:creationId xmlns:a16="http://schemas.microsoft.com/office/drawing/2014/main" id="{D30602E9-7A6F-45E8-AC06-20CC92F127D8}"/>
              </a:ext>
            </a:extLst>
          </p:cNvPr>
          <p:cNvGraphicFramePr>
            <a:graphicFrameLocks noGrp="1"/>
          </p:cNvGraphicFramePr>
          <p:nvPr>
            <p:extLst>
              <p:ext uri="{D42A27DB-BD31-4B8C-83A1-F6EECF244321}">
                <p14:modId xmlns:p14="http://schemas.microsoft.com/office/powerpoint/2010/main" val="3582216962"/>
              </p:ext>
            </p:extLst>
          </p:nvPr>
        </p:nvGraphicFramePr>
        <p:xfrm>
          <a:off x="5829185" y="3319232"/>
          <a:ext cx="2171700" cy="2476500"/>
        </p:xfrm>
        <a:graphic>
          <a:graphicData uri="http://schemas.openxmlformats.org/drawingml/2006/table">
            <a:tbl>
              <a:tblPr/>
              <a:tblGrid>
                <a:gridCol w="1562100">
                  <a:extLst>
                    <a:ext uri="{9D8B030D-6E8A-4147-A177-3AD203B41FA5}">
                      <a16:colId xmlns:a16="http://schemas.microsoft.com/office/drawing/2014/main" val="2814666142"/>
                    </a:ext>
                  </a:extLst>
                </a:gridCol>
                <a:gridCol w="609600">
                  <a:extLst>
                    <a:ext uri="{9D8B030D-6E8A-4147-A177-3AD203B41FA5}">
                      <a16:colId xmlns:a16="http://schemas.microsoft.com/office/drawing/2014/main" val="49218107"/>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Kent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31528818"/>
                  </a:ext>
                </a:extLst>
              </a:tr>
              <a:tr h="190500">
                <a:tc>
                  <a:txBody>
                    <a:bodyPr/>
                    <a:lstStyle/>
                    <a:p>
                      <a:pPr algn="l" fontAlgn="b"/>
                      <a:r>
                        <a:rPr lang="en-GB" sz="1100" b="0" i="0" u="none" strike="noStrike" dirty="0">
                          <a:solidFill>
                            <a:srgbClr val="000000"/>
                          </a:solidFill>
                          <a:effectLst/>
                          <a:latin typeface="Calibri" panose="020F0502020204030204" pitchFamily="34" charset="0"/>
                        </a:rPr>
                        <a:t>Canterbury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255313"/>
                  </a:ext>
                </a:extLst>
              </a:tr>
              <a:tr h="190500">
                <a:tc>
                  <a:txBody>
                    <a:bodyPr/>
                    <a:lstStyle/>
                    <a:p>
                      <a:pPr algn="l" fontAlgn="b"/>
                      <a:r>
                        <a:rPr lang="en-GB" sz="1100" b="0" i="0" u="none" strike="noStrike">
                          <a:solidFill>
                            <a:srgbClr val="000000"/>
                          </a:solidFill>
                          <a:effectLst/>
                          <a:latin typeface="Calibri" panose="020F0502020204030204" pitchFamily="34" charset="0"/>
                        </a:rPr>
                        <a:t>Rochester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6928787"/>
                  </a:ext>
                </a:extLst>
              </a:tr>
              <a:tr h="190500">
                <a:tc>
                  <a:txBody>
                    <a:bodyPr/>
                    <a:lstStyle/>
                    <a:p>
                      <a:pPr algn="l" fontAlgn="b"/>
                      <a:r>
                        <a:rPr lang="en-GB" sz="1100" b="0" i="0" u="none" strike="noStrike" dirty="0">
                          <a:solidFill>
                            <a:srgbClr val="000000"/>
                          </a:solidFill>
                          <a:effectLst/>
                          <a:latin typeface="Calibri" panose="020F0502020204030204" pitchFamily="34" charset="0"/>
                        </a:rPr>
                        <a:t>Gillingham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669925"/>
                  </a:ext>
                </a:extLst>
              </a:tr>
              <a:tr h="190500">
                <a:tc>
                  <a:txBody>
                    <a:bodyPr/>
                    <a:lstStyle/>
                    <a:p>
                      <a:pPr algn="l" fontAlgn="b"/>
                      <a:r>
                        <a:rPr lang="en-GB" sz="1100" b="0" i="0" u="none" strike="noStrike">
                          <a:solidFill>
                            <a:srgbClr val="000000"/>
                          </a:solidFill>
                          <a:effectLst/>
                          <a:latin typeface="Calibri" panose="020F0502020204030204" pitchFamily="34" charset="0"/>
                        </a:rPr>
                        <a:t>Herne Bay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543738"/>
                  </a:ext>
                </a:extLst>
              </a:tr>
              <a:tr h="190500">
                <a:tc>
                  <a:txBody>
                    <a:bodyPr/>
                    <a:lstStyle/>
                    <a:p>
                      <a:pPr algn="l" fontAlgn="b"/>
                      <a:r>
                        <a:rPr lang="en-GB" sz="1100" b="0" i="0" u="none" strike="noStrike">
                          <a:solidFill>
                            <a:srgbClr val="000000"/>
                          </a:solidFill>
                          <a:effectLst/>
                          <a:latin typeface="Calibri" panose="020F0502020204030204" pitchFamily="34" charset="0"/>
                        </a:rPr>
                        <a:t>Gravesend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417182"/>
                  </a:ext>
                </a:extLst>
              </a:tr>
              <a:tr h="190500">
                <a:tc>
                  <a:txBody>
                    <a:bodyPr/>
                    <a:lstStyle/>
                    <a:p>
                      <a:pPr algn="l" fontAlgn="b"/>
                      <a:r>
                        <a:rPr lang="en-GB" sz="1100" b="0" i="0" u="none" strike="noStrike">
                          <a:solidFill>
                            <a:srgbClr val="000000"/>
                          </a:solidFill>
                          <a:effectLst/>
                          <a:latin typeface="Calibri" panose="020F0502020204030204" pitchFamily="34" charset="0"/>
                        </a:rPr>
                        <a:t>Sittingbourne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8897470"/>
                  </a:ext>
                </a:extLst>
              </a:tr>
              <a:tr h="190500">
                <a:tc>
                  <a:txBody>
                    <a:bodyPr/>
                    <a:lstStyle/>
                    <a:p>
                      <a:pPr algn="l" fontAlgn="b"/>
                      <a:r>
                        <a:rPr lang="en-GB" sz="1100" b="0" i="0" u="none" strike="noStrike">
                          <a:solidFill>
                            <a:srgbClr val="000000"/>
                          </a:solidFill>
                          <a:effectLst/>
                          <a:latin typeface="Calibri" panose="020F0502020204030204" pitchFamily="34" charset="0"/>
                        </a:rPr>
                        <a:t>Ashford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5618059"/>
                  </a:ext>
                </a:extLst>
              </a:tr>
              <a:tr h="190500">
                <a:tc>
                  <a:txBody>
                    <a:bodyPr/>
                    <a:lstStyle/>
                    <a:p>
                      <a:pPr algn="l" fontAlgn="b"/>
                      <a:r>
                        <a:rPr lang="en-GB" sz="1100" b="0" i="0" u="none" strike="noStrike">
                          <a:solidFill>
                            <a:srgbClr val="000000"/>
                          </a:solidFill>
                          <a:effectLst/>
                          <a:latin typeface="Calibri" panose="020F0502020204030204" pitchFamily="34" charset="0"/>
                        </a:rPr>
                        <a:t>Faversham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92983"/>
                  </a:ext>
                </a:extLst>
              </a:tr>
              <a:tr h="190500">
                <a:tc>
                  <a:txBody>
                    <a:bodyPr/>
                    <a:lstStyle/>
                    <a:p>
                      <a:pPr algn="l" fontAlgn="b"/>
                      <a:r>
                        <a:rPr lang="en-GB" sz="1100" b="0" i="0" u="none" strike="noStrike">
                          <a:solidFill>
                            <a:srgbClr val="000000"/>
                          </a:solidFill>
                          <a:effectLst/>
                          <a:latin typeface="Calibri" panose="020F0502020204030204" pitchFamily="34" charset="0"/>
                        </a:rPr>
                        <a:t>Whitstable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375438"/>
                  </a:ext>
                </a:extLst>
              </a:tr>
              <a:tr h="190500">
                <a:tc>
                  <a:txBody>
                    <a:bodyPr/>
                    <a:lstStyle/>
                    <a:p>
                      <a:pPr algn="l" fontAlgn="b"/>
                      <a:r>
                        <a:rPr lang="en-GB" sz="1100" b="0" i="0" u="none" strike="noStrike">
                          <a:solidFill>
                            <a:srgbClr val="000000"/>
                          </a:solidFill>
                          <a:effectLst/>
                          <a:latin typeface="Calibri" panose="020F0502020204030204" pitchFamily="34" charset="0"/>
                        </a:rPr>
                        <a:t>Maidstone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108996"/>
                  </a:ext>
                </a:extLst>
              </a:tr>
              <a:tr h="190500">
                <a:tc>
                  <a:txBody>
                    <a:bodyPr/>
                    <a:lstStyle/>
                    <a:p>
                      <a:pPr algn="l" fontAlgn="b"/>
                      <a:r>
                        <a:rPr lang="en-GB" sz="1100" b="0" i="0" u="none" strike="noStrike">
                          <a:solidFill>
                            <a:srgbClr val="000000"/>
                          </a:solidFill>
                          <a:effectLst/>
                          <a:latin typeface="Calibri" panose="020F0502020204030204" pitchFamily="34" charset="0"/>
                        </a:rPr>
                        <a:t>Folkestone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891322"/>
                  </a:ext>
                </a:extLst>
              </a:tr>
              <a:tr h="190500">
                <a:tc>
                  <a:txBody>
                    <a:bodyPr/>
                    <a:lstStyle/>
                    <a:p>
                      <a:pPr algn="l" fontAlgn="b"/>
                      <a:r>
                        <a:rPr lang="en-GB" sz="1100" b="0" i="0" u="none" strike="noStrike">
                          <a:solidFill>
                            <a:srgbClr val="000000"/>
                          </a:solidFill>
                          <a:effectLst/>
                          <a:latin typeface="Calibri" panose="020F0502020204030204" pitchFamily="34" charset="0"/>
                        </a:rPr>
                        <a:t>Other Kent (35 locations)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39839"/>
                  </a:ext>
                </a:extLst>
              </a:tr>
            </a:tbl>
          </a:graphicData>
        </a:graphic>
      </p:graphicFrame>
      <p:sp>
        <p:nvSpPr>
          <p:cNvPr id="3" name="TextBox 2">
            <a:extLst>
              <a:ext uri="{FF2B5EF4-FFF2-40B4-BE49-F238E27FC236}">
                <a16:creationId xmlns:a16="http://schemas.microsoft.com/office/drawing/2014/main" id="{8779AE55-E3CF-4091-A53F-02F30704A4A1}"/>
              </a:ext>
            </a:extLst>
          </p:cNvPr>
          <p:cNvSpPr txBox="1"/>
          <p:nvPr/>
        </p:nvSpPr>
        <p:spPr>
          <a:xfrm>
            <a:off x="10256523" y="5530190"/>
            <a:ext cx="2261275" cy="261610"/>
          </a:xfrm>
          <a:prstGeom prst="rect">
            <a:avLst/>
          </a:prstGeom>
          <a:noFill/>
        </p:spPr>
        <p:txBody>
          <a:bodyPr wrap="square" rtlCol="0">
            <a:spAutoFit/>
          </a:bodyPr>
          <a:lstStyle/>
          <a:p>
            <a:r>
              <a:rPr lang="en-GB" sz="1100" dirty="0"/>
              <a:t>Domestic visitors’ residence</a:t>
            </a:r>
          </a:p>
        </p:txBody>
      </p:sp>
      <p:sp>
        <p:nvSpPr>
          <p:cNvPr id="16" name="object 8">
            <a:extLst>
              <a:ext uri="{FF2B5EF4-FFF2-40B4-BE49-F238E27FC236}">
                <a16:creationId xmlns:a16="http://schemas.microsoft.com/office/drawing/2014/main" id="{F0678748-56DD-4646-A7EA-F28A385A9BB9}"/>
              </a:ext>
            </a:extLst>
          </p:cNvPr>
          <p:cNvSpPr/>
          <p:nvPr/>
        </p:nvSpPr>
        <p:spPr>
          <a:xfrm>
            <a:off x="202694" y="6167788"/>
            <a:ext cx="4629723" cy="600165"/>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17" name="object 9">
            <a:extLst>
              <a:ext uri="{FF2B5EF4-FFF2-40B4-BE49-F238E27FC236}">
                <a16:creationId xmlns:a16="http://schemas.microsoft.com/office/drawing/2014/main" id="{BDC54FF0-24C8-4AC2-95B0-B8C782C4B759}"/>
              </a:ext>
            </a:extLst>
          </p:cNvPr>
          <p:cNvSpPr txBox="1"/>
          <p:nvPr/>
        </p:nvSpPr>
        <p:spPr>
          <a:xfrm>
            <a:off x="202694" y="6292603"/>
            <a:ext cx="4552210" cy="435376"/>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We noticed a higher proportion of visitor from within Kent in the 2010 sample (50%) and a slightly higher proportion from Greater London (21%)</a:t>
            </a:r>
            <a:endParaRPr sz="1100" dirty="0">
              <a:latin typeface="Calibri"/>
              <a:cs typeface="Calibri"/>
            </a:endParaRPr>
          </a:p>
        </p:txBody>
      </p:sp>
      <p:sp>
        <p:nvSpPr>
          <p:cNvPr id="18" name="object 10">
            <a:extLst>
              <a:ext uri="{FF2B5EF4-FFF2-40B4-BE49-F238E27FC236}">
                <a16:creationId xmlns:a16="http://schemas.microsoft.com/office/drawing/2014/main" id="{6CFF7F57-FE2B-4E8B-B978-68CEE1B3EE60}"/>
              </a:ext>
            </a:extLst>
          </p:cNvPr>
          <p:cNvSpPr/>
          <p:nvPr/>
        </p:nvSpPr>
        <p:spPr>
          <a:xfrm>
            <a:off x="311833" y="5984768"/>
            <a:ext cx="1818625" cy="257871"/>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19" name="object 11">
            <a:extLst>
              <a:ext uri="{FF2B5EF4-FFF2-40B4-BE49-F238E27FC236}">
                <a16:creationId xmlns:a16="http://schemas.microsoft.com/office/drawing/2014/main" id="{348F8115-13FD-4790-A53A-C8550302DF4F}"/>
              </a:ext>
            </a:extLst>
          </p:cNvPr>
          <p:cNvSpPr txBox="1"/>
          <p:nvPr/>
        </p:nvSpPr>
        <p:spPr>
          <a:xfrm>
            <a:off x="488364" y="6115185"/>
            <a:ext cx="1485848"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3996085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 Gender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062265"/>
            <a:ext cx="11010507" cy="1753429"/>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rPr>
              <a:t>The first section of this reports looks at the survey respondents and provides an overview of their profile in terms of gender, age groups, family structure and socio-economic status. It also analyses the location of their normal place of residence.</a:t>
            </a:r>
          </a:p>
          <a:p>
            <a:pPr algn="just">
              <a:lnSpc>
                <a:spcPct val="130000"/>
              </a:lnSpc>
            </a:pPr>
            <a:endParaRPr lang="en-GB" sz="1200" dirty="0"/>
          </a:p>
          <a:p>
            <a:pPr algn="just">
              <a:lnSpc>
                <a:spcPct val="130000"/>
              </a:lnSpc>
            </a:pPr>
            <a:r>
              <a:rPr lang="en-GB" sz="1200" dirty="0"/>
              <a:t>A higher proportion of women (55%) than men (45%) took part in the survey. A very similar split was achieved across the three destinations and in line with the averages for Thanet as a whole. In terms of gender split by the two main interview periods, there was a more marked split between male (42%) and female respondents (58%) during the summer interviews. </a:t>
            </a:r>
            <a:endParaRPr lang="en-GB" sz="1200" dirty="0">
              <a:latin typeface="Calibri" panose="020F0502020204030204" pitchFamily="34" charset="0"/>
            </a:endParaRPr>
          </a:p>
          <a:p>
            <a:pPr algn="just">
              <a:lnSpc>
                <a:spcPct val="130000"/>
              </a:lnSpc>
            </a:pPr>
            <a:endParaRPr lang="en-GB" sz="1200" dirty="0"/>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12</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5740923" y="5935940"/>
            <a:ext cx="4722829"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open – Including yourself, how many people in your immediate party are male and female, and which of these age groups do they fall into? </a:t>
            </a:r>
            <a:endParaRPr lang="en-GB" sz="1100" dirty="0"/>
          </a:p>
        </p:txBody>
      </p:sp>
      <p:graphicFrame>
        <p:nvGraphicFramePr>
          <p:cNvPr id="19" name="Chart 18">
            <a:extLst>
              <a:ext uri="{FF2B5EF4-FFF2-40B4-BE49-F238E27FC236}">
                <a16:creationId xmlns:a16="http://schemas.microsoft.com/office/drawing/2014/main" id="{EF481E33-4761-4873-8A83-1D4129DF0E76}"/>
              </a:ext>
            </a:extLst>
          </p:cNvPr>
          <p:cNvGraphicFramePr>
            <a:graphicFrameLocks/>
          </p:cNvGraphicFramePr>
          <p:nvPr>
            <p:extLst>
              <p:ext uri="{D42A27DB-BD31-4B8C-83A1-F6EECF244321}">
                <p14:modId xmlns:p14="http://schemas.microsoft.com/office/powerpoint/2010/main" val="1544362727"/>
              </p:ext>
            </p:extLst>
          </p:nvPr>
        </p:nvGraphicFramePr>
        <p:xfrm>
          <a:off x="3459867" y="2861282"/>
          <a:ext cx="4572000" cy="28664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B3C4473F-AF9D-460D-AF23-1C0E80E5C4E1}"/>
              </a:ext>
            </a:extLst>
          </p:cNvPr>
          <p:cNvGraphicFramePr>
            <a:graphicFrameLocks/>
          </p:cNvGraphicFramePr>
          <p:nvPr>
            <p:extLst>
              <p:ext uri="{D42A27DB-BD31-4B8C-83A1-F6EECF244321}">
                <p14:modId xmlns:p14="http://schemas.microsoft.com/office/powerpoint/2010/main" val="3487758926"/>
              </p:ext>
            </p:extLst>
          </p:nvPr>
        </p:nvGraphicFramePr>
        <p:xfrm>
          <a:off x="7577035" y="2861281"/>
          <a:ext cx="4572000" cy="2879596"/>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a:extLst>
              <a:ext uri="{FF2B5EF4-FFF2-40B4-BE49-F238E27FC236}">
                <a16:creationId xmlns:a16="http://schemas.microsoft.com/office/drawing/2014/main" id="{80D28E40-9E6D-466E-8CBC-0EDA85E795E9}"/>
              </a:ext>
            </a:extLst>
          </p:cNvPr>
          <p:cNvPicPr>
            <a:picLocks noChangeAspect="1"/>
          </p:cNvPicPr>
          <p:nvPr/>
        </p:nvPicPr>
        <p:blipFill>
          <a:blip r:embed="rId5"/>
          <a:stretch>
            <a:fillRect/>
          </a:stretch>
        </p:blipFill>
        <p:spPr>
          <a:xfrm>
            <a:off x="537328" y="2790794"/>
            <a:ext cx="2922539" cy="3004941"/>
          </a:xfrm>
          <a:prstGeom prst="rect">
            <a:avLst/>
          </a:prstGeom>
        </p:spPr>
      </p:pic>
      <p:sp>
        <p:nvSpPr>
          <p:cNvPr id="17" name="TextBox 16">
            <a:extLst>
              <a:ext uri="{FF2B5EF4-FFF2-40B4-BE49-F238E27FC236}">
                <a16:creationId xmlns:a16="http://schemas.microsoft.com/office/drawing/2014/main" id="{28ADDC06-3FCD-4B3F-BD7A-158726996F57}"/>
              </a:ext>
            </a:extLst>
          </p:cNvPr>
          <p:cNvSpPr txBox="1"/>
          <p:nvPr/>
        </p:nvSpPr>
        <p:spPr>
          <a:xfrm>
            <a:off x="1027270" y="3444266"/>
            <a:ext cx="583814" cy="369332"/>
          </a:xfrm>
          <a:prstGeom prst="rect">
            <a:avLst/>
          </a:prstGeom>
          <a:noFill/>
        </p:spPr>
        <p:txBody>
          <a:bodyPr wrap="square" rtlCol="0">
            <a:spAutoFit/>
          </a:bodyPr>
          <a:lstStyle/>
          <a:p>
            <a:r>
              <a:rPr lang="en-GB" b="1" dirty="0">
                <a:solidFill>
                  <a:schemeClr val="bg1"/>
                </a:solidFill>
              </a:rPr>
              <a:t>55%</a:t>
            </a:r>
          </a:p>
        </p:txBody>
      </p:sp>
      <p:sp>
        <p:nvSpPr>
          <p:cNvPr id="9" name="TextBox 8">
            <a:extLst>
              <a:ext uri="{FF2B5EF4-FFF2-40B4-BE49-F238E27FC236}">
                <a16:creationId xmlns:a16="http://schemas.microsoft.com/office/drawing/2014/main" id="{F124D965-11AD-48A4-A960-7FCDC5381060}"/>
              </a:ext>
            </a:extLst>
          </p:cNvPr>
          <p:cNvSpPr txBox="1"/>
          <p:nvPr/>
        </p:nvSpPr>
        <p:spPr>
          <a:xfrm>
            <a:off x="2393850" y="3473674"/>
            <a:ext cx="583814" cy="369332"/>
          </a:xfrm>
          <a:prstGeom prst="rect">
            <a:avLst/>
          </a:prstGeom>
          <a:noFill/>
        </p:spPr>
        <p:txBody>
          <a:bodyPr wrap="none" rtlCol="0">
            <a:spAutoFit/>
          </a:bodyPr>
          <a:lstStyle/>
          <a:p>
            <a:r>
              <a:rPr lang="en-GB" b="1" dirty="0">
                <a:solidFill>
                  <a:schemeClr val="bg1"/>
                </a:solidFill>
              </a:rPr>
              <a:t>45%</a:t>
            </a:r>
          </a:p>
        </p:txBody>
      </p:sp>
      <p:cxnSp>
        <p:nvCxnSpPr>
          <p:cNvPr id="23" name="Straight Connector 22">
            <a:extLst>
              <a:ext uri="{FF2B5EF4-FFF2-40B4-BE49-F238E27FC236}">
                <a16:creationId xmlns:a16="http://schemas.microsoft.com/office/drawing/2014/main" id="{D4D39D66-FAA4-4CF0-B49D-F3CD32ED0155}"/>
              </a:ext>
            </a:extLst>
          </p:cNvPr>
          <p:cNvCxnSpPr>
            <a:cxnSpLocks/>
          </p:cNvCxnSpPr>
          <p:nvPr/>
        </p:nvCxnSpPr>
        <p:spPr>
          <a:xfrm>
            <a:off x="7768300" y="2815694"/>
            <a:ext cx="0" cy="30615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066DB-8C55-45A9-806B-3576148AE13A}"/>
              </a:ext>
            </a:extLst>
          </p:cNvPr>
          <p:cNvCxnSpPr>
            <a:cxnSpLocks/>
          </p:cNvCxnSpPr>
          <p:nvPr/>
        </p:nvCxnSpPr>
        <p:spPr>
          <a:xfrm>
            <a:off x="3579812" y="2790794"/>
            <a:ext cx="0" cy="30949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58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8">
            <a:extLst>
              <a:ext uri="{FF2B5EF4-FFF2-40B4-BE49-F238E27FC236}">
                <a16:creationId xmlns:a16="http://schemas.microsoft.com/office/drawing/2014/main" id="{D02AB921-D767-44B6-9D51-427C276ACADA}"/>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5" name="TextBox 14">
            <a:extLst>
              <a:ext uri="{FF2B5EF4-FFF2-40B4-BE49-F238E27FC236}">
                <a16:creationId xmlns:a16="http://schemas.microsoft.com/office/drawing/2014/main" id="{BC7E5338-DF0A-44EC-BA0F-DE27924075F2}"/>
              </a:ext>
            </a:extLst>
          </p:cNvPr>
          <p:cNvSpPr txBox="1"/>
          <p:nvPr/>
        </p:nvSpPr>
        <p:spPr>
          <a:xfrm>
            <a:off x="659876" y="828802"/>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397303"/>
            <a:ext cx="11010507" cy="1667251"/>
          </a:xfrm>
          <a:prstGeom prst="rect">
            <a:avLst/>
          </a:prstGeom>
          <a:noFill/>
        </p:spPr>
        <p:txBody>
          <a:bodyPr wrap="square" rtlCol="0">
            <a:spAutoFit/>
          </a:bodyPr>
          <a:lstStyle/>
          <a:p>
            <a:pPr algn="just">
              <a:lnSpc>
                <a:spcPct val="130000"/>
              </a:lnSpc>
            </a:pPr>
            <a:r>
              <a:rPr lang="en-GB" sz="1200" dirty="0"/>
              <a:t>Overall, the average group size was 2.67 people, comprising of 2.26 adults and 0.41 children.</a:t>
            </a:r>
            <a:r>
              <a:rPr lang="en-GB" sz="1200" dirty="0">
                <a:latin typeface="Calibri" panose="020F0502020204030204" pitchFamily="34" charset="0"/>
              </a:rPr>
              <a:t> More than half (55%) of Thanet’s visitors are over 45 years old. </a:t>
            </a:r>
          </a:p>
          <a:p>
            <a:pPr algn="just">
              <a:lnSpc>
                <a:spcPct val="130000"/>
              </a:lnSpc>
              <a:spcBef>
                <a:spcPts val="600"/>
              </a:spcBef>
            </a:pPr>
            <a:r>
              <a:rPr lang="en-GB" sz="1200" dirty="0">
                <a:latin typeface="Calibri" panose="020F0502020204030204" pitchFamily="34" charset="0"/>
              </a:rPr>
              <a:t>The average visiting group is larger in the summer, with 2.90 people per average group (comprising </a:t>
            </a:r>
            <a:r>
              <a:rPr lang="en-GB" sz="1200" dirty="0"/>
              <a:t>2.36 adults and 0.54 children</a:t>
            </a:r>
            <a:r>
              <a:rPr lang="en-GB" sz="1200" dirty="0">
                <a:latin typeface="Calibri" panose="020F0502020204030204" pitchFamily="34" charset="0"/>
              </a:rPr>
              <a:t>). Children under 15 account for 19% of all visitors. Visitors aged under 45 years old make up  just over half (51%) of the total sample. </a:t>
            </a:r>
          </a:p>
          <a:p>
            <a:pPr algn="just">
              <a:lnSpc>
                <a:spcPct val="130000"/>
              </a:lnSpc>
              <a:spcBef>
                <a:spcPts val="600"/>
              </a:spcBef>
            </a:pPr>
            <a:r>
              <a:rPr lang="en-GB" sz="1200" dirty="0">
                <a:latin typeface="Calibri" panose="020F0502020204030204" pitchFamily="34" charset="0"/>
              </a:rPr>
              <a:t>Conversely, visiting groups in the autumn are smaller and older. The average group size is 2.44 people (2.17 adults and 0.27 children). Visitors aged under 45 years old make up only 38% of the total sample. Those aged over 45 years of age account for 62% of all autumn visitors (compared to 49% in the summer months). </a:t>
            </a:r>
          </a:p>
          <a:p>
            <a:pPr algn="just">
              <a:lnSpc>
                <a:spcPct val="130000"/>
              </a:lnSpc>
            </a:pPr>
            <a:endParaRPr lang="en-GB" sz="1200" dirty="0"/>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25007" y="6012836"/>
            <a:ext cx="3842994"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open – Including yourself, how many people in your immediate party are male and female, and which of these age groups do they fall into? </a:t>
            </a:r>
            <a:endParaRPr lang="en-GB" sz="1100" dirty="0"/>
          </a:p>
        </p:txBody>
      </p:sp>
      <p:graphicFrame>
        <p:nvGraphicFramePr>
          <p:cNvPr id="10" name="Chart 9">
            <a:extLst>
              <a:ext uri="{FF2B5EF4-FFF2-40B4-BE49-F238E27FC236}">
                <a16:creationId xmlns:a16="http://schemas.microsoft.com/office/drawing/2014/main" id="{ED8D6065-A3DF-4C27-ADF7-50E32D05EDB2}"/>
              </a:ext>
            </a:extLst>
          </p:cNvPr>
          <p:cNvGraphicFramePr>
            <a:graphicFrameLocks/>
          </p:cNvGraphicFramePr>
          <p:nvPr>
            <p:extLst>
              <p:ext uri="{D42A27DB-BD31-4B8C-83A1-F6EECF244321}">
                <p14:modId xmlns:p14="http://schemas.microsoft.com/office/powerpoint/2010/main" val="3921657516"/>
              </p:ext>
            </p:extLst>
          </p:nvPr>
        </p:nvGraphicFramePr>
        <p:xfrm>
          <a:off x="291687" y="3123221"/>
          <a:ext cx="6721855" cy="2754051"/>
        </p:xfrm>
        <a:graphic>
          <a:graphicData uri="http://schemas.openxmlformats.org/drawingml/2006/chart">
            <c:chart xmlns:c="http://schemas.openxmlformats.org/drawingml/2006/chart" xmlns:r="http://schemas.openxmlformats.org/officeDocument/2006/relationships" r:id="rId3"/>
          </a:graphicData>
        </a:graphic>
      </p:graphicFrame>
      <p:sp>
        <p:nvSpPr>
          <p:cNvPr id="13" name="Oval 12">
            <a:extLst>
              <a:ext uri="{FF2B5EF4-FFF2-40B4-BE49-F238E27FC236}">
                <a16:creationId xmlns:a16="http://schemas.microsoft.com/office/drawing/2014/main" id="{ED1CDDA3-7410-4252-8B44-533A415D6675}"/>
              </a:ext>
            </a:extLst>
          </p:cNvPr>
          <p:cNvSpPr/>
          <p:nvPr/>
        </p:nvSpPr>
        <p:spPr>
          <a:xfrm>
            <a:off x="7013542" y="4122896"/>
            <a:ext cx="1620000" cy="162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a:t>Total sample</a:t>
            </a:r>
          </a:p>
          <a:p>
            <a:pPr algn="ctr"/>
            <a:endParaRPr lang="en-GB" sz="1400" u="sng" dirty="0"/>
          </a:p>
          <a:p>
            <a:pPr algn="ctr"/>
            <a:r>
              <a:rPr lang="en-GB" sz="1400" dirty="0"/>
              <a:t>2.67 people</a:t>
            </a:r>
          </a:p>
          <a:p>
            <a:pPr algn="ctr"/>
            <a:r>
              <a:rPr lang="en-GB" sz="1400" dirty="0"/>
              <a:t>2.26 adults</a:t>
            </a:r>
          </a:p>
          <a:p>
            <a:pPr algn="ctr"/>
            <a:r>
              <a:rPr lang="en-GB" sz="1400" dirty="0"/>
              <a:t>0.41 children</a:t>
            </a:r>
          </a:p>
        </p:txBody>
      </p:sp>
      <p:sp>
        <p:nvSpPr>
          <p:cNvPr id="14" name="Oval 13">
            <a:extLst>
              <a:ext uri="{FF2B5EF4-FFF2-40B4-BE49-F238E27FC236}">
                <a16:creationId xmlns:a16="http://schemas.microsoft.com/office/drawing/2014/main" id="{C7C6EB20-3E57-407B-8712-B9420805C476}"/>
              </a:ext>
            </a:extLst>
          </p:cNvPr>
          <p:cNvSpPr/>
          <p:nvPr/>
        </p:nvSpPr>
        <p:spPr>
          <a:xfrm>
            <a:off x="10436510" y="4122896"/>
            <a:ext cx="1620000" cy="16200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a:t>Autumn</a:t>
            </a:r>
            <a:r>
              <a:rPr lang="en-GB" sz="1400" dirty="0"/>
              <a:t> </a:t>
            </a:r>
          </a:p>
          <a:p>
            <a:pPr algn="ctr"/>
            <a:endParaRPr lang="en-GB" sz="1400" dirty="0"/>
          </a:p>
          <a:p>
            <a:pPr algn="ctr"/>
            <a:r>
              <a:rPr lang="en-GB" sz="1400" dirty="0"/>
              <a:t>2.44 people</a:t>
            </a:r>
          </a:p>
          <a:p>
            <a:pPr algn="ctr"/>
            <a:r>
              <a:rPr lang="en-GB" sz="1400" dirty="0"/>
              <a:t>2.17 adults</a:t>
            </a:r>
          </a:p>
          <a:p>
            <a:pPr algn="ctr"/>
            <a:r>
              <a:rPr lang="en-GB" sz="1400" dirty="0"/>
              <a:t>0.27 children</a:t>
            </a:r>
          </a:p>
        </p:txBody>
      </p:sp>
      <p:sp>
        <p:nvSpPr>
          <p:cNvPr id="16" name="Oval 15">
            <a:extLst>
              <a:ext uri="{FF2B5EF4-FFF2-40B4-BE49-F238E27FC236}">
                <a16:creationId xmlns:a16="http://schemas.microsoft.com/office/drawing/2014/main" id="{346BB016-E79F-45B7-8AB6-EC21D0168029}"/>
              </a:ext>
            </a:extLst>
          </p:cNvPr>
          <p:cNvSpPr/>
          <p:nvPr/>
        </p:nvSpPr>
        <p:spPr>
          <a:xfrm>
            <a:off x="8707489" y="4122896"/>
            <a:ext cx="1620000" cy="1620000"/>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a:t>Summer</a:t>
            </a:r>
          </a:p>
          <a:p>
            <a:pPr algn="ctr"/>
            <a:endParaRPr lang="en-GB" sz="1400" u="sng" dirty="0"/>
          </a:p>
          <a:p>
            <a:pPr algn="ctr"/>
            <a:r>
              <a:rPr lang="en-GB" sz="1400" dirty="0"/>
              <a:t> 2.90 people</a:t>
            </a:r>
          </a:p>
          <a:p>
            <a:pPr algn="ctr"/>
            <a:r>
              <a:rPr lang="en-GB" sz="1400" dirty="0"/>
              <a:t>2.36 adults</a:t>
            </a:r>
          </a:p>
          <a:p>
            <a:pPr algn="ctr"/>
            <a:r>
              <a:rPr lang="en-GB" sz="1400" dirty="0"/>
              <a:t>0.54 children</a:t>
            </a:r>
          </a:p>
        </p:txBody>
      </p:sp>
      <p:sp>
        <p:nvSpPr>
          <p:cNvPr id="18" name="object 9">
            <a:extLst>
              <a:ext uri="{FF2B5EF4-FFF2-40B4-BE49-F238E27FC236}">
                <a16:creationId xmlns:a16="http://schemas.microsoft.com/office/drawing/2014/main" id="{CD1C8A5B-21E6-4F60-8EC3-8D3BACAEED96}"/>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Despite general changes in the consumer landscape, as markets become ageing </a:t>
            </a:r>
            <a:r>
              <a:rPr lang="en-GB" sz="1100" spc="-5" dirty="0">
                <a:cs typeface="Calibri"/>
              </a:rPr>
              <a:t>societies – Visit England (1), </a:t>
            </a:r>
            <a:r>
              <a:rPr lang="en-US" sz="1100" spc="-10" dirty="0">
                <a:cs typeface="Calibri"/>
              </a:rPr>
              <a:t>Thanet </a:t>
            </a:r>
            <a:r>
              <a:rPr lang="en-US" sz="1100" spc="-5" dirty="0">
                <a:cs typeface="Calibri"/>
              </a:rPr>
              <a:t>holds appeal to both the </a:t>
            </a:r>
            <a:r>
              <a:rPr lang="en-US" sz="1100" spc="-10" dirty="0">
                <a:cs typeface="Calibri"/>
              </a:rPr>
              <a:t>younger and </a:t>
            </a:r>
            <a:r>
              <a:rPr lang="en-US" sz="1100" spc="-5" dirty="0">
                <a:cs typeface="Calibri"/>
              </a:rPr>
              <a:t>older </a:t>
            </a:r>
            <a:r>
              <a:rPr lang="en-US" sz="1100" spc="-10" dirty="0">
                <a:cs typeface="Calibri"/>
              </a:rPr>
              <a:t>demographic </a:t>
            </a:r>
            <a:r>
              <a:rPr lang="en-US" sz="1100" dirty="0">
                <a:cs typeface="Calibri"/>
              </a:rPr>
              <a:t>in </a:t>
            </a:r>
            <a:r>
              <a:rPr lang="en-US" sz="1100" spc="-5" dirty="0">
                <a:cs typeface="Calibri"/>
              </a:rPr>
              <a:t>terms </a:t>
            </a:r>
            <a:r>
              <a:rPr lang="en-US" sz="1100" dirty="0">
                <a:cs typeface="Calibri"/>
              </a:rPr>
              <a:t>of </a:t>
            </a:r>
            <a:r>
              <a:rPr lang="en-US" sz="1100" spc="-5" dirty="0">
                <a:cs typeface="Calibri"/>
              </a:rPr>
              <a:t>visitor needs - Visit Kent (30).</a:t>
            </a:r>
            <a:r>
              <a:rPr lang="en-GB" sz="1100" spc="-5" dirty="0">
                <a:cs typeface="Calibri"/>
              </a:rPr>
              <a:t>  </a:t>
            </a:r>
            <a:r>
              <a:rPr lang="en-GB" sz="1100" spc="-5" dirty="0">
                <a:latin typeface="Calibri"/>
                <a:cs typeface="Calibri"/>
              </a:rPr>
              <a:t>– See Secondary Research Report, Page 4 and 19. </a:t>
            </a:r>
            <a:endParaRPr sz="1100" dirty="0">
              <a:latin typeface="Calibri"/>
              <a:cs typeface="Calibri"/>
            </a:endParaRPr>
          </a:p>
        </p:txBody>
      </p:sp>
      <p:sp>
        <p:nvSpPr>
          <p:cNvPr id="17" name="object 10">
            <a:extLst>
              <a:ext uri="{FF2B5EF4-FFF2-40B4-BE49-F238E27FC236}">
                <a16:creationId xmlns:a16="http://schemas.microsoft.com/office/drawing/2014/main" id="{629F12DD-E069-4A00-901B-0D398E87B966}"/>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20" name="object 11">
            <a:extLst>
              <a:ext uri="{FF2B5EF4-FFF2-40B4-BE49-F238E27FC236}">
                <a16:creationId xmlns:a16="http://schemas.microsoft.com/office/drawing/2014/main" id="{4DE3AD2A-D8D9-45C9-90C7-182C2BA026EA}"/>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
        <p:nvSpPr>
          <p:cNvPr id="21" name="object 8">
            <a:extLst>
              <a:ext uri="{FF2B5EF4-FFF2-40B4-BE49-F238E27FC236}">
                <a16:creationId xmlns:a16="http://schemas.microsoft.com/office/drawing/2014/main" id="{BB36E2DC-5F53-4D7C-A0A7-A60FFB042D3F}"/>
              </a:ext>
            </a:extLst>
          </p:cNvPr>
          <p:cNvSpPr/>
          <p:nvPr/>
        </p:nvSpPr>
        <p:spPr>
          <a:xfrm>
            <a:off x="7509697" y="3318181"/>
            <a:ext cx="3737350" cy="508792"/>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22" name="object 9">
            <a:extLst>
              <a:ext uri="{FF2B5EF4-FFF2-40B4-BE49-F238E27FC236}">
                <a16:creationId xmlns:a16="http://schemas.microsoft.com/office/drawing/2014/main" id="{CE8A98AF-D565-4287-90B6-4329B45881A4}"/>
              </a:ext>
            </a:extLst>
          </p:cNvPr>
          <p:cNvSpPr txBox="1"/>
          <p:nvPr/>
        </p:nvSpPr>
        <p:spPr>
          <a:xfrm>
            <a:off x="7587955" y="3391597"/>
            <a:ext cx="3580834" cy="435376"/>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Over 45s accounted for 42% in the 2010 sample compared to 55% in 2018.</a:t>
            </a:r>
            <a:endParaRPr sz="1100" dirty="0">
              <a:latin typeface="Calibri"/>
              <a:cs typeface="Calibri"/>
            </a:endParaRPr>
          </a:p>
        </p:txBody>
      </p:sp>
      <p:sp>
        <p:nvSpPr>
          <p:cNvPr id="23" name="object 10">
            <a:extLst>
              <a:ext uri="{FF2B5EF4-FFF2-40B4-BE49-F238E27FC236}">
                <a16:creationId xmlns:a16="http://schemas.microsoft.com/office/drawing/2014/main" id="{09A880E7-1E82-4411-8165-FCEF4EA0454A}"/>
              </a:ext>
            </a:extLst>
          </p:cNvPr>
          <p:cNvSpPr/>
          <p:nvPr/>
        </p:nvSpPr>
        <p:spPr>
          <a:xfrm>
            <a:off x="7502854" y="3120197"/>
            <a:ext cx="1763356" cy="265312"/>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5" name="object 11">
            <a:extLst>
              <a:ext uri="{FF2B5EF4-FFF2-40B4-BE49-F238E27FC236}">
                <a16:creationId xmlns:a16="http://schemas.microsoft.com/office/drawing/2014/main" id="{658D7260-8927-45B7-A182-6BA91F55F62D}"/>
              </a:ext>
            </a:extLst>
          </p:cNvPr>
          <p:cNvSpPr txBox="1"/>
          <p:nvPr/>
        </p:nvSpPr>
        <p:spPr>
          <a:xfrm>
            <a:off x="7679384" y="3250613"/>
            <a:ext cx="1426570"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3074281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062265"/>
            <a:ext cx="11010507" cy="1513363"/>
          </a:xfrm>
          <a:prstGeom prst="rect">
            <a:avLst/>
          </a:prstGeom>
          <a:noFill/>
        </p:spPr>
        <p:txBody>
          <a:bodyPr wrap="square" rtlCol="0">
            <a:spAutoFit/>
          </a:bodyPr>
          <a:lstStyle/>
          <a:p>
            <a:pPr algn="just">
              <a:lnSpc>
                <a:spcPct val="130000"/>
              </a:lnSpc>
            </a:pPr>
            <a:r>
              <a:rPr lang="en-GB" sz="1200" dirty="0"/>
              <a:t>Looking at destination level, Margate attracted the youngest visitors, with over half (53%) being under 45 years of age and a quarter (25%) under 24 years old. The average group size was 2.65 people, comprising of 2.25 adults and 0.40 children. Broadstairs had the highest proportion of children under 15 (18%) although the under 45s accounted for under half (45%) of all visitors The average group size for Broadstairs was 2.71 people, comprising of 2.23 adults and 0.48 children. Finally, Ramsgate attracted the older age groups, with 62%  being over 45 years old. Ramsgate also attracted a proportionally lower number of children (13%) and young adults – the 16-24 age group accounted for only 5% of the total visitors to the destination. The average group size was 2.65 people, comprising of 2.31 adults and 0.34 children.</a:t>
            </a:r>
            <a:endParaRPr lang="en-GB" sz="1200" dirty="0">
              <a:latin typeface="Calibri" panose="020F0502020204030204" pitchFamily="34" charset="0"/>
            </a:endParaRPr>
          </a:p>
          <a:p>
            <a:pPr algn="just">
              <a:lnSpc>
                <a:spcPct val="130000"/>
              </a:lnSpc>
            </a:pPr>
            <a:endParaRPr lang="en-GB" sz="1200" dirty="0"/>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25006" y="6075918"/>
            <a:ext cx="3842994"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open – Including yourself, how many people in your immediate party are male and female, and which of these age groups do they fall into? </a:t>
            </a:r>
            <a:endParaRPr lang="en-GB" sz="1100" dirty="0"/>
          </a:p>
        </p:txBody>
      </p:sp>
      <p:graphicFrame>
        <p:nvGraphicFramePr>
          <p:cNvPr id="20" name="Chart 19">
            <a:extLst>
              <a:ext uri="{FF2B5EF4-FFF2-40B4-BE49-F238E27FC236}">
                <a16:creationId xmlns:a16="http://schemas.microsoft.com/office/drawing/2014/main" id="{48F6BFF9-65FE-47BD-94DB-D4CC474BB0C8}"/>
              </a:ext>
            </a:extLst>
          </p:cNvPr>
          <p:cNvGraphicFramePr>
            <a:graphicFrameLocks/>
          </p:cNvGraphicFramePr>
          <p:nvPr>
            <p:extLst>
              <p:ext uri="{D42A27DB-BD31-4B8C-83A1-F6EECF244321}">
                <p14:modId xmlns:p14="http://schemas.microsoft.com/office/powerpoint/2010/main" val="3927318023"/>
              </p:ext>
            </p:extLst>
          </p:nvPr>
        </p:nvGraphicFramePr>
        <p:xfrm>
          <a:off x="6266974" y="2575628"/>
          <a:ext cx="5340957" cy="30343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02586852-D842-494C-B77E-8F49C69887B3}"/>
              </a:ext>
            </a:extLst>
          </p:cNvPr>
          <p:cNvGraphicFramePr>
            <a:graphicFrameLocks/>
          </p:cNvGraphicFramePr>
          <p:nvPr>
            <p:extLst>
              <p:ext uri="{D42A27DB-BD31-4B8C-83A1-F6EECF244321}">
                <p14:modId xmlns:p14="http://schemas.microsoft.com/office/powerpoint/2010/main" val="1936569588"/>
              </p:ext>
            </p:extLst>
          </p:nvPr>
        </p:nvGraphicFramePr>
        <p:xfrm>
          <a:off x="584069" y="2292994"/>
          <a:ext cx="5069995" cy="2162943"/>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a:extLst>
              <a:ext uri="{FF2B5EF4-FFF2-40B4-BE49-F238E27FC236}">
                <a16:creationId xmlns:a16="http://schemas.microsoft.com/office/drawing/2014/main" id="{F52A9D06-43F7-4D6F-9EF0-8E0F599F5B89}"/>
              </a:ext>
            </a:extLst>
          </p:cNvPr>
          <p:cNvCxnSpPr>
            <a:cxnSpLocks/>
          </p:cNvCxnSpPr>
          <p:nvPr/>
        </p:nvCxnSpPr>
        <p:spPr>
          <a:xfrm>
            <a:off x="584069" y="3044434"/>
            <a:ext cx="5069995"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Chart 22">
            <a:extLst>
              <a:ext uri="{FF2B5EF4-FFF2-40B4-BE49-F238E27FC236}">
                <a16:creationId xmlns:a16="http://schemas.microsoft.com/office/drawing/2014/main" id="{0C8DA15B-37DE-43C9-8EF9-BE7CD333655D}"/>
              </a:ext>
            </a:extLst>
          </p:cNvPr>
          <p:cNvGraphicFramePr>
            <a:graphicFrameLocks/>
          </p:cNvGraphicFramePr>
          <p:nvPr>
            <p:extLst>
              <p:ext uri="{D42A27DB-BD31-4B8C-83A1-F6EECF244321}">
                <p14:modId xmlns:p14="http://schemas.microsoft.com/office/powerpoint/2010/main" val="4246898541"/>
              </p:ext>
            </p:extLst>
          </p:nvPr>
        </p:nvGraphicFramePr>
        <p:xfrm>
          <a:off x="584070" y="3998531"/>
          <a:ext cx="5340957" cy="2152852"/>
        </p:xfrm>
        <a:graphic>
          <a:graphicData uri="http://schemas.openxmlformats.org/drawingml/2006/chart">
            <c:chart xmlns:c="http://schemas.openxmlformats.org/drawingml/2006/chart" xmlns:r="http://schemas.openxmlformats.org/officeDocument/2006/relationships" r:id="rId5"/>
          </a:graphicData>
        </a:graphic>
      </p:graphicFrame>
      <p:sp>
        <p:nvSpPr>
          <p:cNvPr id="13" name="object 8">
            <a:extLst>
              <a:ext uri="{FF2B5EF4-FFF2-40B4-BE49-F238E27FC236}">
                <a16:creationId xmlns:a16="http://schemas.microsoft.com/office/drawing/2014/main" id="{EF53795C-7CBB-4578-9CBD-05571D974190}"/>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4" name="object 9">
            <a:extLst>
              <a:ext uri="{FF2B5EF4-FFF2-40B4-BE49-F238E27FC236}">
                <a16:creationId xmlns:a16="http://schemas.microsoft.com/office/drawing/2014/main" id="{5A379B66-C5B2-48E7-8081-B86D487ACEAF}"/>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latin typeface="Calibri" panose="020F0502020204030204" pitchFamily="34" charset="0"/>
              </a:rPr>
              <a:t>Details about the different needs of younger and older visitors (45+) at destination level are described in </a:t>
            </a:r>
            <a:r>
              <a:rPr lang="en-US" sz="1100" spc="-5" dirty="0">
                <a:cs typeface="Calibri"/>
              </a:rPr>
              <a:t>Visit </a:t>
            </a:r>
            <a:r>
              <a:rPr lang="en-US" sz="1100" dirty="0">
                <a:cs typeface="Calibri"/>
              </a:rPr>
              <a:t>Kent (2018) </a:t>
            </a:r>
            <a:r>
              <a:rPr lang="en-US" sz="1100" i="1" dirty="0">
                <a:cs typeface="Calibri"/>
              </a:rPr>
              <a:t>A bespoke </a:t>
            </a:r>
            <a:r>
              <a:rPr lang="en-US" sz="1100" i="1" spc="-5" dirty="0">
                <a:cs typeface="Calibri"/>
              </a:rPr>
              <a:t>approach </a:t>
            </a:r>
            <a:r>
              <a:rPr lang="en-US" sz="1100" i="1" dirty="0">
                <a:cs typeface="Calibri"/>
              </a:rPr>
              <a:t>to the Kent </a:t>
            </a:r>
            <a:r>
              <a:rPr lang="en-US" sz="1100" i="1" spc="-5" dirty="0">
                <a:cs typeface="Calibri"/>
              </a:rPr>
              <a:t>coastal </a:t>
            </a:r>
            <a:r>
              <a:rPr lang="en-US" sz="1100" i="1" dirty="0">
                <a:cs typeface="Calibri"/>
              </a:rPr>
              <a:t>tourism </a:t>
            </a:r>
            <a:r>
              <a:rPr lang="en-US" sz="1100" i="1" spc="-5" dirty="0">
                <a:cs typeface="Calibri"/>
              </a:rPr>
              <a:t>economy </a:t>
            </a:r>
            <a:r>
              <a:rPr lang="en-US" sz="1100" spc="-5" dirty="0">
                <a:cs typeface="Calibri"/>
              </a:rPr>
              <a:t>– See Secondary Research Report, Page 19. </a:t>
            </a:r>
            <a:endParaRPr lang="en-US" sz="1100" dirty="0">
              <a:cs typeface="Calibri"/>
            </a:endParaRPr>
          </a:p>
        </p:txBody>
      </p:sp>
      <p:sp>
        <p:nvSpPr>
          <p:cNvPr id="16" name="object 10">
            <a:extLst>
              <a:ext uri="{FF2B5EF4-FFF2-40B4-BE49-F238E27FC236}">
                <a16:creationId xmlns:a16="http://schemas.microsoft.com/office/drawing/2014/main" id="{98A2ED71-2B1C-42F3-9D1A-5346FA622D7A}"/>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7" name="object 11">
            <a:extLst>
              <a:ext uri="{FF2B5EF4-FFF2-40B4-BE49-F238E27FC236}">
                <a16:creationId xmlns:a16="http://schemas.microsoft.com/office/drawing/2014/main" id="{0549CB05-6484-433C-91B4-36DE4DDF4B85}"/>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2502631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 Party composition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062265"/>
            <a:ext cx="11010507" cy="1273297"/>
          </a:xfrm>
          <a:prstGeom prst="rect">
            <a:avLst/>
          </a:prstGeom>
          <a:noFill/>
        </p:spPr>
        <p:txBody>
          <a:bodyPr wrap="square" rtlCol="0">
            <a:spAutoFit/>
          </a:bodyPr>
          <a:lstStyle/>
          <a:p>
            <a:pPr algn="just">
              <a:lnSpc>
                <a:spcPct val="130000"/>
              </a:lnSpc>
            </a:pPr>
            <a:r>
              <a:rPr lang="en-GB" sz="1200" dirty="0"/>
              <a:t>Couples and families accounted for almost two thirds (63%) of all visiting groups to Thanet (36% and 27% respectively). </a:t>
            </a:r>
            <a:r>
              <a:rPr lang="en-GB" sz="1200" dirty="0">
                <a:latin typeface="Calibri" panose="020F0502020204030204" pitchFamily="34" charset="0"/>
                <a:cs typeface="Calibri" panose="020F0502020204030204" pitchFamily="34" charset="0"/>
              </a:rPr>
              <a:t>Family groups increased to 37% when intergenerational families (with grandparents) and extended families (with relatives) were included.  Of the three individual destinations, Ramsgate attracted the highest proportion of couples (40%). When compared to the district average, Broadstairs attracted a higher proportion of family units (31%) and all family groups (including integrational and extended families), accounting for 39% of all visiting groups. The proportion of groups of friends visiting Margate was marginally higher (19%) than the average for the three towns (18%). Margate was also popular with visitors travelling alone, accounting for 12% of all visitors to the town. </a:t>
            </a:r>
            <a:endParaRPr lang="en-GB" sz="1200" dirty="0"/>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15579" y="6136539"/>
            <a:ext cx="3852421"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a:t>
            </a:r>
            <a:r>
              <a:rPr lang="en-US" sz="1100" dirty="0"/>
              <a:t>How would you describe your visiting party?</a:t>
            </a:r>
            <a:r>
              <a:rPr lang="en-US" sz="1100" dirty="0">
                <a:ea typeface="Times New Roman" panose="02020603050405020304" pitchFamily="18" charset="0"/>
                <a:cs typeface="Times New Roman" panose="02020603050405020304" pitchFamily="18" charset="0"/>
              </a:rPr>
              <a:t> </a:t>
            </a:r>
            <a:endParaRPr lang="en-GB" sz="1100" dirty="0"/>
          </a:p>
        </p:txBody>
      </p:sp>
      <p:graphicFrame>
        <p:nvGraphicFramePr>
          <p:cNvPr id="3" name="Table 2">
            <a:extLst>
              <a:ext uri="{FF2B5EF4-FFF2-40B4-BE49-F238E27FC236}">
                <a16:creationId xmlns:a16="http://schemas.microsoft.com/office/drawing/2014/main" id="{98EA3392-B6B4-44A0-81AA-DF441F3584E9}"/>
              </a:ext>
            </a:extLst>
          </p:cNvPr>
          <p:cNvGraphicFramePr>
            <a:graphicFrameLocks noGrp="1"/>
          </p:cNvGraphicFramePr>
          <p:nvPr>
            <p:extLst>
              <p:ext uri="{D42A27DB-BD31-4B8C-83A1-F6EECF244321}">
                <p14:modId xmlns:p14="http://schemas.microsoft.com/office/powerpoint/2010/main" val="2152982120"/>
              </p:ext>
            </p:extLst>
          </p:nvPr>
        </p:nvGraphicFramePr>
        <p:xfrm>
          <a:off x="537327" y="4037258"/>
          <a:ext cx="5918201" cy="1714500"/>
        </p:xfrm>
        <a:graphic>
          <a:graphicData uri="http://schemas.openxmlformats.org/drawingml/2006/table">
            <a:tbl>
              <a:tblPr/>
              <a:tblGrid>
                <a:gridCol w="2770289">
                  <a:extLst>
                    <a:ext uri="{9D8B030D-6E8A-4147-A177-3AD203B41FA5}">
                      <a16:colId xmlns:a16="http://schemas.microsoft.com/office/drawing/2014/main" val="3952835906"/>
                    </a:ext>
                  </a:extLst>
                </a:gridCol>
                <a:gridCol w="786978">
                  <a:extLst>
                    <a:ext uri="{9D8B030D-6E8A-4147-A177-3AD203B41FA5}">
                      <a16:colId xmlns:a16="http://schemas.microsoft.com/office/drawing/2014/main" val="2290567508"/>
                    </a:ext>
                  </a:extLst>
                </a:gridCol>
                <a:gridCol w="786978">
                  <a:extLst>
                    <a:ext uri="{9D8B030D-6E8A-4147-A177-3AD203B41FA5}">
                      <a16:colId xmlns:a16="http://schemas.microsoft.com/office/drawing/2014/main" val="2037540631"/>
                    </a:ext>
                  </a:extLst>
                </a:gridCol>
                <a:gridCol w="786978">
                  <a:extLst>
                    <a:ext uri="{9D8B030D-6E8A-4147-A177-3AD203B41FA5}">
                      <a16:colId xmlns:a16="http://schemas.microsoft.com/office/drawing/2014/main" val="3054633899"/>
                    </a:ext>
                  </a:extLst>
                </a:gridCol>
                <a:gridCol w="786978">
                  <a:extLst>
                    <a:ext uri="{9D8B030D-6E8A-4147-A177-3AD203B41FA5}">
                      <a16:colId xmlns:a16="http://schemas.microsoft.com/office/drawing/2014/main" val="2695259207"/>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Group composition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41818189"/>
                  </a:ext>
                </a:extLst>
              </a:tr>
              <a:tr h="190500">
                <a:tc>
                  <a:txBody>
                    <a:bodyPr/>
                    <a:lstStyle/>
                    <a:p>
                      <a:pPr algn="l" fontAlgn="b"/>
                      <a:r>
                        <a:rPr lang="en-GB" sz="1100" b="0" i="0" u="none" strike="noStrike">
                          <a:solidFill>
                            <a:srgbClr val="000000"/>
                          </a:solidFill>
                          <a:effectLst/>
                          <a:latin typeface="Calibri" panose="020F0502020204030204" pitchFamily="34" charset="0"/>
                        </a:rPr>
                        <a:t>A couple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867076591"/>
                  </a:ext>
                </a:extLst>
              </a:tr>
              <a:tr h="190500">
                <a:tc>
                  <a:txBody>
                    <a:bodyPr/>
                    <a:lstStyle/>
                    <a:p>
                      <a:pPr algn="l" fontAlgn="b"/>
                      <a:r>
                        <a:rPr lang="en-GB" sz="1100" b="0" i="0" u="none" strike="noStrike">
                          <a:solidFill>
                            <a:srgbClr val="000000"/>
                          </a:solidFill>
                          <a:effectLst/>
                          <a:latin typeface="Calibri" panose="020F0502020204030204" pitchFamily="34" charset="0"/>
                        </a:rPr>
                        <a:t>Family unit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535235"/>
                  </a:ext>
                </a:extLst>
              </a:tr>
              <a:tr h="190500">
                <a:tc>
                  <a:txBody>
                    <a:bodyPr/>
                    <a:lstStyle/>
                    <a:p>
                      <a:pPr algn="l" fontAlgn="b"/>
                      <a:r>
                        <a:rPr lang="en-GB" sz="1100" b="0" i="0" u="none" strike="noStrike">
                          <a:solidFill>
                            <a:srgbClr val="000000"/>
                          </a:solidFill>
                          <a:effectLst/>
                          <a:latin typeface="Calibri" panose="020F0502020204030204" pitchFamily="34" charset="0"/>
                        </a:rPr>
                        <a:t>Groups of friends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20493"/>
                  </a:ext>
                </a:extLst>
              </a:tr>
              <a:tr h="190500">
                <a:tc>
                  <a:txBody>
                    <a:bodyPr/>
                    <a:lstStyle/>
                    <a:p>
                      <a:pPr algn="l" fontAlgn="b"/>
                      <a:r>
                        <a:rPr lang="en-GB" sz="1100" b="0" i="0" u="none" strike="noStrike">
                          <a:solidFill>
                            <a:srgbClr val="000000"/>
                          </a:solidFill>
                          <a:effectLst/>
                          <a:latin typeface="Calibri" panose="020F0502020204030204" pitchFamily="34" charset="0"/>
                        </a:rPr>
                        <a:t>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083831"/>
                  </a:ext>
                </a:extLst>
              </a:tr>
              <a:tr h="190500">
                <a:tc>
                  <a:txBody>
                    <a:bodyPr/>
                    <a:lstStyle/>
                    <a:p>
                      <a:pPr algn="l" fontAlgn="b"/>
                      <a:r>
                        <a:rPr lang="en-GB" sz="1100" b="0" i="0" u="none" strike="noStrike">
                          <a:solidFill>
                            <a:srgbClr val="000000"/>
                          </a:solidFill>
                          <a:effectLst/>
                          <a:latin typeface="Calibri" panose="020F0502020204030204" pitchFamily="34" charset="0"/>
                        </a:rPr>
                        <a:t>Intergenerational family (with grandparents)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2191585151"/>
                  </a:ext>
                </a:extLst>
              </a:tr>
              <a:tr h="190500">
                <a:tc>
                  <a:txBody>
                    <a:bodyPr/>
                    <a:lstStyle/>
                    <a:p>
                      <a:pPr algn="l" fontAlgn="b"/>
                      <a:r>
                        <a:rPr lang="en-GB" sz="1100" b="0" i="0" u="none" strike="noStrike">
                          <a:solidFill>
                            <a:srgbClr val="000000"/>
                          </a:solidFill>
                          <a:effectLst/>
                          <a:latin typeface="Calibri" panose="020F0502020204030204" pitchFamily="34" charset="0"/>
                        </a:rPr>
                        <a:t>Extended family (with 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615906610"/>
                  </a:ext>
                </a:extLst>
              </a:tr>
              <a:tr h="190500">
                <a:tc>
                  <a:txBody>
                    <a:bodyPr/>
                    <a:lstStyle/>
                    <a:p>
                      <a:pPr algn="l" fontAlgn="b"/>
                      <a:r>
                        <a:rPr lang="en-GB" sz="1100" b="0" i="0" u="none" strike="noStrike">
                          <a:solidFill>
                            <a:srgbClr val="000000"/>
                          </a:solidFill>
                          <a:effectLst/>
                          <a:latin typeface="Calibri" panose="020F0502020204030204" pitchFamily="34" charset="0"/>
                        </a:rPr>
                        <a:t>Specialist/interest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433463"/>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201629"/>
                  </a:ext>
                </a:extLst>
              </a:tr>
            </a:tbl>
          </a:graphicData>
        </a:graphic>
      </p:graphicFrame>
      <p:sp>
        <p:nvSpPr>
          <p:cNvPr id="13" name="TextBox 12">
            <a:extLst>
              <a:ext uri="{FF2B5EF4-FFF2-40B4-BE49-F238E27FC236}">
                <a16:creationId xmlns:a16="http://schemas.microsoft.com/office/drawing/2014/main" id="{922A7C5F-9BF6-435D-9863-92170BF25646}"/>
              </a:ext>
            </a:extLst>
          </p:cNvPr>
          <p:cNvSpPr txBox="1"/>
          <p:nvPr/>
        </p:nvSpPr>
        <p:spPr>
          <a:xfrm>
            <a:off x="537327" y="2512933"/>
            <a:ext cx="7122002" cy="1273297"/>
          </a:xfrm>
          <a:prstGeom prst="rect">
            <a:avLst/>
          </a:prstGeom>
          <a:noFill/>
        </p:spPr>
        <p:txBody>
          <a:bodyPr wrap="square" rtlCol="0">
            <a:spAutoFit/>
          </a:bodyPr>
          <a:lstStyle/>
          <a:p>
            <a:pPr algn="just">
              <a:lnSpc>
                <a:spcPct val="130000"/>
              </a:lnSpc>
            </a:pPr>
            <a:r>
              <a:rPr lang="en-GB" sz="1200" dirty="0"/>
              <a:t>A comparison between summer and autumn waves highlights some interesting differences. Couples are more likely to visit after the end of the school holiday period, accounting for more than two in five visiting groups (42%) during that period, compared to 31% during the summer months. The proportion of groups of friends visiting in the summer (24%) is twice as large than during the autumn (12% of all autumn visiting groups). Conversely, those visiting alone are twice as likely to visit in autumn (12%) than during the summer (6%)</a:t>
            </a:r>
          </a:p>
        </p:txBody>
      </p:sp>
      <p:graphicFrame>
        <p:nvGraphicFramePr>
          <p:cNvPr id="14" name="Chart 13">
            <a:extLst>
              <a:ext uri="{FF2B5EF4-FFF2-40B4-BE49-F238E27FC236}">
                <a16:creationId xmlns:a16="http://schemas.microsoft.com/office/drawing/2014/main" id="{114C5188-64D6-4F49-9A0E-72913DE623CA}"/>
              </a:ext>
            </a:extLst>
          </p:cNvPr>
          <p:cNvGraphicFramePr>
            <a:graphicFrameLocks/>
          </p:cNvGraphicFramePr>
          <p:nvPr>
            <p:extLst>
              <p:ext uri="{D42A27DB-BD31-4B8C-83A1-F6EECF244321}">
                <p14:modId xmlns:p14="http://schemas.microsoft.com/office/powerpoint/2010/main" val="2000642132"/>
              </p:ext>
            </p:extLst>
          </p:nvPr>
        </p:nvGraphicFramePr>
        <p:xfrm>
          <a:off x="7276435" y="2335562"/>
          <a:ext cx="4572000" cy="34550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5777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 Employment and socio-economic status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9" y="1062265"/>
            <a:ext cx="5558672" cy="2713692"/>
          </a:xfrm>
          <a:prstGeom prst="rect">
            <a:avLst/>
          </a:prstGeom>
          <a:noFill/>
        </p:spPr>
        <p:txBody>
          <a:bodyPr wrap="square" rtlCol="0">
            <a:spAutoFit/>
          </a:bodyPr>
          <a:lstStyle/>
          <a:p>
            <a:pPr algn="just">
              <a:lnSpc>
                <a:spcPct val="130000"/>
              </a:lnSpc>
            </a:pPr>
            <a:r>
              <a:rPr lang="en-GB" sz="1200" dirty="0"/>
              <a:t>Almost two thirds of respondents (63%) were in employment, either employed full-time (51%), part-time (6%) or self-employed (7%). Just under a third of respondents were retired from employment (31%). We notice some differences when comparing these results at destination level. This is particularly significant with Margate, which had the highest proportion of respondents in employment (73% in total) and lowest proportion of retired (21%). It also accounted for most of the students interviewed across the district. The employment status of visitors to Broadstairs and Ramsgate are similar. However, compared to the district averages, we noticed a lower proportion of respondents in employment (61% in Broadstairs and 59% in Ramsgate) and a higher proportion of retired respondents (35% and 37%, respectively). The level of unemployment was very similar across the three towns.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16</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58000" y="6043662"/>
            <a:ext cx="3810000"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Which of the following categories applies to the chief income earner in the household? </a:t>
            </a:r>
            <a:endParaRPr lang="en-GB" sz="1100" dirty="0"/>
          </a:p>
        </p:txBody>
      </p:sp>
      <p:graphicFrame>
        <p:nvGraphicFramePr>
          <p:cNvPr id="4" name="Table 3">
            <a:extLst>
              <a:ext uri="{FF2B5EF4-FFF2-40B4-BE49-F238E27FC236}">
                <a16:creationId xmlns:a16="http://schemas.microsoft.com/office/drawing/2014/main" id="{15409021-BE5B-4B6B-855A-2F88872D3D28}"/>
              </a:ext>
            </a:extLst>
          </p:cNvPr>
          <p:cNvGraphicFramePr>
            <a:graphicFrameLocks noGrp="1"/>
          </p:cNvGraphicFramePr>
          <p:nvPr>
            <p:extLst>
              <p:ext uri="{D42A27DB-BD31-4B8C-83A1-F6EECF244321}">
                <p14:modId xmlns:p14="http://schemas.microsoft.com/office/powerpoint/2010/main" val="1047020259"/>
              </p:ext>
            </p:extLst>
          </p:nvPr>
        </p:nvGraphicFramePr>
        <p:xfrm>
          <a:off x="678581" y="3984774"/>
          <a:ext cx="5364000" cy="1510665"/>
        </p:xfrm>
        <a:graphic>
          <a:graphicData uri="http://schemas.openxmlformats.org/drawingml/2006/table">
            <a:tbl>
              <a:tblPr/>
              <a:tblGrid>
                <a:gridCol w="2594992">
                  <a:extLst>
                    <a:ext uri="{9D8B030D-6E8A-4147-A177-3AD203B41FA5}">
                      <a16:colId xmlns:a16="http://schemas.microsoft.com/office/drawing/2014/main" val="3503292944"/>
                    </a:ext>
                  </a:extLst>
                </a:gridCol>
                <a:gridCol w="692252">
                  <a:extLst>
                    <a:ext uri="{9D8B030D-6E8A-4147-A177-3AD203B41FA5}">
                      <a16:colId xmlns:a16="http://schemas.microsoft.com/office/drawing/2014/main" val="258214311"/>
                    </a:ext>
                  </a:extLst>
                </a:gridCol>
                <a:gridCol w="692252">
                  <a:extLst>
                    <a:ext uri="{9D8B030D-6E8A-4147-A177-3AD203B41FA5}">
                      <a16:colId xmlns:a16="http://schemas.microsoft.com/office/drawing/2014/main" val="2973321097"/>
                    </a:ext>
                  </a:extLst>
                </a:gridCol>
                <a:gridCol w="692252">
                  <a:extLst>
                    <a:ext uri="{9D8B030D-6E8A-4147-A177-3AD203B41FA5}">
                      <a16:colId xmlns:a16="http://schemas.microsoft.com/office/drawing/2014/main" val="316360135"/>
                    </a:ext>
                  </a:extLst>
                </a:gridCol>
                <a:gridCol w="692252">
                  <a:extLst>
                    <a:ext uri="{9D8B030D-6E8A-4147-A177-3AD203B41FA5}">
                      <a16:colId xmlns:a16="http://schemas.microsoft.com/office/drawing/2014/main" val="2858555311"/>
                    </a:ext>
                  </a:extLst>
                </a:gridCol>
              </a:tblGrid>
              <a:tr h="115627">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68728038"/>
                  </a:ext>
                </a:extLst>
              </a:tr>
              <a:tr h="190500">
                <a:tc>
                  <a:txBody>
                    <a:bodyPr/>
                    <a:lstStyle/>
                    <a:p>
                      <a:pPr algn="l" fontAlgn="b"/>
                      <a:r>
                        <a:rPr lang="en-US" sz="1100" b="0" i="0" u="none" strike="noStrike" dirty="0">
                          <a:solidFill>
                            <a:srgbClr val="000000"/>
                          </a:solidFill>
                          <a:effectLst/>
                          <a:latin typeface="Calibri" panose="020F0502020204030204" pitchFamily="34" charset="0"/>
                        </a:rPr>
                        <a:t>Employed full-time (30+ </a:t>
                      </a:r>
                      <a:r>
                        <a:rPr lang="en-US" sz="1100" b="0" i="0" u="none" strike="noStrike" dirty="0" err="1">
                          <a:solidFill>
                            <a:srgbClr val="000000"/>
                          </a:solidFill>
                          <a:effectLst/>
                          <a:latin typeface="Calibri" panose="020F0502020204030204" pitchFamily="34" charset="0"/>
                        </a:rPr>
                        <a:t>hrs</a:t>
                      </a:r>
                      <a:r>
                        <a:rPr lang="en-US" sz="1100" b="0" i="0" u="none" strike="noStrike" dirty="0">
                          <a:solidFill>
                            <a:srgbClr val="000000"/>
                          </a:solidFill>
                          <a:effectLst/>
                          <a:latin typeface="Calibri" panose="020F0502020204030204" pitchFamily="34" charset="0"/>
                        </a:rPr>
                        <a:t> /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505305"/>
                  </a:ext>
                </a:extLst>
              </a:tr>
              <a:tr h="190500">
                <a:tc>
                  <a:txBody>
                    <a:bodyPr/>
                    <a:lstStyle/>
                    <a:p>
                      <a:pPr algn="l" fontAlgn="b"/>
                      <a:r>
                        <a:rPr lang="en-US" sz="1100" b="0" i="0" u="none" strike="noStrike" dirty="0">
                          <a:solidFill>
                            <a:srgbClr val="000000"/>
                          </a:solidFill>
                          <a:effectLst/>
                          <a:latin typeface="Calibri" panose="020F0502020204030204" pitchFamily="34" charset="0"/>
                        </a:rPr>
                        <a:t>Employed part-time (up to 29 </a:t>
                      </a:r>
                      <a:r>
                        <a:rPr lang="en-US" sz="1100" b="0" i="0" u="none" strike="noStrike" dirty="0" err="1">
                          <a:solidFill>
                            <a:srgbClr val="000000"/>
                          </a:solidFill>
                          <a:effectLst/>
                          <a:latin typeface="Calibri" panose="020F0502020204030204" pitchFamily="34" charset="0"/>
                        </a:rPr>
                        <a:t>hrs</a:t>
                      </a:r>
                      <a:r>
                        <a:rPr lang="en-US" sz="1100" b="0" i="0" u="none" strike="noStrike" dirty="0">
                          <a:solidFill>
                            <a:srgbClr val="000000"/>
                          </a:solidFill>
                          <a:effectLst/>
                          <a:latin typeface="Calibri" panose="020F0502020204030204" pitchFamily="34" charset="0"/>
                        </a:rPr>
                        <a:t> /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60759"/>
                  </a:ext>
                </a:extLst>
              </a:tr>
              <a:tr h="190500">
                <a:tc>
                  <a:txBody>
                    <a:bodyPr/>
                    <a:lstStyle/>
                    <a:p>
                      <a:pPr algn="l" fontAlgn="b"/>
                      <a:r>
                        <a:rPr lang="en-GB" sz="1100" b="0" i="0" u="none" strike="noStrike">
                          <a:solidFill>
                            <a:srgbClr val="000000"/>
                          </a:solidFill>
                          <a:effectLst/>
                          <a:latin typeface="Calibri" panose="020F0502020204030204" pitchFamily="34" charset="0"/>
                        </a:rPr>
                        <a:t>Self-employed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464481"/>
                  </a:ext>
                </a:extLst>
              </a:tr>
              <a:tr h="190500">
                <a:tc>
                  <a:txBody>
                    <a:bodyPr/>
                    <a:lstStyle/>
                    <a:p>
                      <a:pPr algn="l" fontAlgn="b"/>
                      <a:r>
                        <a:rPr lang="en-GB" sz="1100" b="0" i="0" u="none" strike="noStrike" dirty="0">
                          <a:solidFill>
                            <a:srgbClr val="000000"/>
                          </a:solidFill>
                          <a:effectLst/>
                          <a:latin typeface="Calibri" panose="020F0502020204030204" pitchFamily="34" charset="0"/>
                        </a:rPr>
                        <a:t>Retired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828840165"/>
                  </a:ext>
                </a:extLst>
              </a:tr>
              <a:tr h="190500">
                <a:tc>
                  <a:txBody>
                    <a:bodyPr/>
                    <a:lstStyle/>
                    <a:p>
                      <a:pPr algn="l" fontAlgn="b"/>
                      <a:r>
                        <a:rPr lang="en-US" sz="1100" b="0" i="0" u="none" strike="noStrike">
                          <a:solidFill>
                            <a:srgbClr val="000000"/>
                          </a:solidFill>
                          <a:effectLst/>
                          <a:latin typeface="Calibri" panose="020F0502020204030204" pitchFamily="34" charset="0"/>
                        </a:rPr>
                        <a:t>Full-time student living at 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180951"/>
                  </a:ext>
                </a:extLst>
              </a:tr>
              <a:tr h="190500">
                <a:tc>
                  <a:txBody>
                    <a:bodyPr/>
                    <a:lstStyle/>
                    <a:p>
                      <a:pPr algn="l" fontAlgn="b"/>
                      <a:r>
                        <a:rPr lang="en-US" sz="1100" b="0" i="0" u="none" strike="noStrike">
                          <a:solidFill>
                            <a:srgbClr val="000000"/>
                          </a:solidFill>
                          <a:effectLst/>
                          <a:latin typeface="Calibri" panose="020F0502020204030204" pitchFamily="34" charset="0"/>
                        </a:rPr>
                        <a:t>Full -time student living away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885469"/>
                  </a:ext>
                </a:extLst>
              </a:tr>
              <a:tr h="190500">
                <a:tc>
                  <a:txBody>
                    <a:bodyPr/>
                    <a:lstStyle/>
                    <a:p>
                      <a:pPr algn="l" fontAlgn="b"/>
                      <a:r>
                        <a:rPr lang="en-GB" sz="1100" b="0" i="0" u="none" strike="noStrike">
                          <a:solidFill>
                            <a:srgbClr val="000000"/>
                          </a:solidFill>
                          <a:effectLst/>
                          <a:latin typeface="Calibri" panose="020F0502020204030204" pitchFamily="34" charset="0"/>
                        </a:rPr>
                        <a:t>Unemployed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148807"/>
                  </a:ext>
                </a:extLst>
              </a:tr>
            </a:tbl>
          </a:graphicData>
        </a:graphic>
      </p:graphicFrame>
      <p:graphicFrame>
        <p:nvGraphicFramePr>
          <p:cNvPr id="13" name="Chart 12">
            <a:extLst>
              <a:ext uri="{FF2B5EF4-FFF2-40B4-BE49-F238E27FC236}">
                <a16:creationId xmlns:a16="http://schemas.microsoft.com/office/drawing/2014/main" id="{CCA9576A-51EA-43EA-9DCB-6F7433A45C10}"/>
              </a:ext>
            </a:extLst>
          </p:cNvPr>
          <p:cNvGraphicFramePr>
            <a:graphicFrameLocks/>
          </p:cNvGraphicFramePr>
          <p:nvPr>
            <p:extLst>
              <p:ext uri="{D42A27DB-BD31-4B8C-83A1-F6EECF244321}">
                <p14:modId xmlns:p14="http://schemas.microsoft.com/office/powerpoint/2010/main" val="2687404454"/>
              </p:ext>
            </p:extLst>
          </p:nvPr>
        </p:nvGraphicFramePr>
        <p:xfrm>
          <a:off x="6948610" y="2854467"/>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4E261089-B422-421D-AF6D-8C1ECD3AB50E}"/>
              </a:ext>
            </a:extLst>
          </p:cNvPr>
          <p:cNvSpPr txBox="1"/>
          <p:nvPr/>
        </p:nvSpPr>
        <p:spPr>
          <a:xfrm>
            <a:off x="6858000" y="1058254"/>
            <a:ext cx="4990622" cy="1753429"/>
          </a:xfrm>
          <a:prstGeom prst="rect">
            <a:avLst/>
          </a:prstGeom>
          <a:noFill/>
        </p:spPr>
        <p:txBody>
          <a:bodyPr wrap="square" rtlCol="0">
            <a:spAutoFit/>
          </a:bodyPr>
          <a:lstStyle/>
          <a:p>
            <a:pPr algn="just">
              <a:lnSpc>
                <a:spcPct val="130000"/>
              </a:lnSpc>
            </a:pPr>
            <a:r>
              <a:rPr lang="en-GB" sz="1200" dirty="0"/>
              <a:t>When comparing seasonal differences, the proportion of respondents in employment (employed full-time, part-time or self-employed) was highest in the summer months (66%) compared to 62% in autumn. Conversely, those retired accounted for 27% of all summer respondents, but they represented more than a third (35%) of the autumn sample. The majority of unemployed visitors was recorded in the summer months. Students were spread across the whole of the interview period. </a:t>
            </a:r>
          </a:p>
        </p:txBody>
      </p:sp>
      <p:cxnSp>
        <p:nvCxnSpPr>
          <p:cNvPr id="16" name="Straight Connector 15">
            <a:extLst>
              <a:ext uri="{FF2B5EF4-FFF2-40B4-BE49-F238E27FC236}">
                <a16:creationId xmlns:a16="http://schemas.microsoft.com/office/drawing/2014/main" id="{CE404C4D-3A85-4D57-A480-51A2509E298F}"/>
              </a:ext>
            </a:extLst>
          </p:cNvPr>
          <p:cNvCxnSpPr>
            <a:cxnSpLocks/>
          </p:cNvCxnSpPr>
          <p:nvPr/>
        </p:nvCxnSpPr>
        <p:spPr>
          <a:xfrm>
            <a:off x="6522305" y="1183333"/>
            <a:ext cx="0" cy="43121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327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Profile – Employment and socio-economic status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9" y="1062265"/>
            <a:ext cx="10991652" cy="1754326"/>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The largest proportions of respondents were in the intermediate (36%) and junior management (26%), followed by skilled manual workers, accounting for 21% of the total sample. </a:t>
            </a:r>
            <a:r>
              <a:rPr lang="en-GB" sz="1200" dirty="0">
                <a:latin typeface="Calibri" panose="020F0502020204030204" pitchFamily="34" charset="0"/>
              </a:rPr>
              <a:t>The occupation </a:t>
            </a:r>
            <a:r>
              <a:rPr lang="en-GB" sz="1200" dirty="0">
                <a:latin typeface="Calibri" panose="020F0502020204030204" pitchFamily="34" charset="0"/>
                <a:cs typeface="Calibri" panose="020F0502020204030204" pitchFamily="34" charset="0"/>
              </a:rPr>
              <a:t>of the household’s main income earners reflects the national splits for socio-economic grades.</a:t>
            </a:r>
          </a:p>
          <a:p>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Looking at the combined percentage of respondents in the ABC1 groups, which include all the managerial roles (high, intermediate and junior managerial jobs), Margate attracted the lowest proportion of respondents in managerial roles compared to the other towns, with 67% of the sample. At the other end of the scale, almost three quarters (71%) of all visitors to Broadstairs were classed as ABC1. Finally, Ramsgate was placed in the middle of the three destinations with 69% of all respondents being in a managerial role. </a:t>
            </a:r>
          </a:p>
          <a:p>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There were also some clear seasonal differences. The proportion of ABC1 groups in summer was significantly lower (63%) than in the autumn (74%).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17</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15579" y="6135995"/>
            <a:ext cx="3620856"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What is the occupation of the </a:t>
            </a:r>
            <a:r>
              <a:rPr lang="en-US" sz="1100" dirty="0">
                <a:ea typeface="Times New Roman" panose="02020603050405020304" pitchFamily="18" charset="0"/>
                <a:cs typeface="Times New Roman" panose="02020603050405020304" pitchFamily="18" charset="0"/>
              </a:rPr>
              <a:t>household’s chief income earner? </a:t>
            </a:r>
            <a:endParaRPr lang="en-GB" sz="1100" dirty="0"/>
          </a:p>
        </p:txBody>
      </p:sp>
      <p:graphicFrame>
        <p:nvGraphicFramePr>
          <p:cNvPr id="3" name="Table 2">
            <a:extLst>
              <a:ext uri="{FF2B5EF4-FFF2-40B4-BE49-F238E27FC236}">
                <a16:creationId xmlns:a16="http://schemas.microsoft.com/office/drawing/2014/main" id="{6186B28B-C088-4B9B-8D68-3A9A839A739E}"/>
              </a:ext>
            </a:extLst>
          </p:cNvPr>
          <p:cNvGraphicFramePr>
            <a:graphicFrameLocks noGrp="1"/>
          </p:cNvGraphicFramePr>
          <p:nvPr>
            <p:extLst>
              <p:ext uri="{D42A27DB-BD31-4B8C-83A1-F6EECF244321}">
                <p14:modId xmlns:p14="http://schemas.microsoft.com/office/powerpoint/2010/main" val="3931144559"/>
              </p:ext>
            </p:extLst>
          </p:nvPr>
        </p:nvGraphicFramePr>
        <p:xfrm>
          <a:off x="716434" y="3169137"/>
          <a:ext cx="9720001" cy="1701165"/>
        </p:xfrm>
        <a:graphic>
          <a:graphicData uri="http://schemas.openxmlformats.org/drawingml/2006/table">
            <a:tbl>
              <a:tblPr/>
              <a:tblGrid>
                <a:gridCol w="4272913">
                  <a:extLst>
                    <a:ext uri="{9D8B030D-6E8A-4147-A177-3AD203B41FA5}">
                      <a16:colId xmlns:a16="http://schemas.microsoft.com/office/drawing/2014/main" val="2951516393"/>
                    </a:ext>
                  </a:extLst>
                </a:gridCol>
                <a:gridCol w="907848">
                  <a:extLst>
                    <a:ext uri="{9D8B030D-6E8A-4147-A177-3AD203B41FA5}">
                      <a16:colId xmlns:a16="http://schemas.microsoft.com/office/drawing/2014/main" val="2521663688"/>
                    </a:ext>
                  </a:extLst>
                </a:gridCol>
                <a:gridCol w="907848">
                  <a:extLst>
                    <a:ext uri="{9D8B030D-6E8A-4147-A177-3AD203B41FA5}">
                      <a16:colId xmlns:a16="http://schemas.microsoft.com/office/drawing/2014/main" val="1993477141"/>
                    </a:ext>
                  </a:extLst>
                </a:gridCol>
                <a:gridCol w="907848">
                  <a:extLst>
                    <a:ext uri="{9D8B030D-6E8A-4147-A177-3AD203B41FA5}">
                      <a16:colId xmlns:a16="http://schemas.microsoft.com/office/drawing/2014/main" val="1953776858"/>
                    </a:ext>
                  </a:extLst>
                </a:gridCol>
                <a:gridCol w="907848">
                  <a:extLst>
                    <a:ext uri="{9D8B030D-6E8A-4147-A177-3AD203B41FA5}">
                      <a16:colId xmlns:a16="http://schemas.microsoft.com/office/drawing/2014/main" val="1453053168"/>
                    </a:ext>
                  </a:extLst>
                </a:gridCol>
                <a:gridCol w="907848">
                  <a:extLst>
                    <a:ext uri="{9D8B030D-6E8A-4147-A177-3AD203B41FA5}">
                      <a16:colId xmlns:a16="http://schemas.microsoft.com/office/drawing/2014/main" val="612605829"/>
                    </a:ext>
                  </a:extLst>
                </a:gridCol>
                <a:gridCol w="907848">
                  <a:extLst>
                    <a:ext uri="{9D8B030D-6E8A-4147-A177-3AD203B41FA5}">
                      <a16:colId xmlns:a16="http://schemas.microsoft.com/office/drawing/2014/main" val="579010133"/>
                    </a:ext>
                  </a:extLst>
                </a:gridCol>
              </a:tblGrid>
              <a:tr h="119566">
                <a:tc>
                  <a:txBody>
                    <a:bodyPr/>
                    <a:lstStyle/>
                    <a:p>
                      <a:pPr algn="ctr" fontAlgn="b"/>
                      <a:r>
                        <a:rPr lang="en-GB" sz="1100" b="1"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3507642"/>
                  </a:ext>
                </a:extLst>
              </a:tr>
              <a:tr h="190500">
                <a:tc>
                  <a:txBody>
                    <a:bodyPr/>
                    <a:lstStyle/>
                    <a:p>
                      <a:pPr algn="l" fontAlgn="b"/>
                      <a:r>
                        <a:rPr lang="en-US" sz="1100" b="0" i="0" u="none" strike="noStrike" dirty="0">
                          <a:solidFill>
                            <a:srgbClr val="000000"/>
                          </a:solidFill>
                          <a:effectLst/>
                          <a:latin typeface="Calibri" panose="020F0502020204030204" pitchFamily="34" charset="0"/>
                        </a:rPr>
                        <a:t>High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99725009"/>
                  </a:ext>
                </a:extLst>
              </a:tr>
              <a:tr h="190500">
                <a:tc>
                  <a:txBody>
                    <a:bodyPr/>
                    <a:lstStyle/>
                    <a:p>
                      <a:pPr algn="l" fontAlgn="b"/>
                      <a:r>
                        <a:rPr lang="en-GB" sz="1100" b="0" i="0" u="none" strike="noStrike" dirty="0">
                          <a:solidFill>
                            <a:srgbClr val="000000"/>
                          </a:solidFill>
                          <a:effectLst/>
                          <a:latin typeface="Calibri" panose="020F0502020204030204" pitchFamily="34" charset="0"/>
                        </a:rPr>
                        <a:t>Intermediate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65147892"/>
                  </a:ext>
                </a:extLst>
              </a:tr>
              <a:tr h="190500">
                <a:tc>
                  <a:txBody>
                    <a:bodyPr/>
                    <a:lstStyle/>
                    <a:p>
                      <a:pPr algn="l" fontAlgn="b"/>
                      <a:r>
                        <a:rPr lang="en-GB" sz="1100" b="0" i="0" u="none" strike="noStrike" dirty="0">
                          <a:solidFill>
                            <a:srgbClr val="000000"/>
                          </a:solidFill>
                          <a:effectLst/>
                          <a:latin typeface="Calibri" panose="020F0502020204030204" pitchFamily="34" charset="0"/>
                        </a:rPr>
                        <a:t>Supervisor; clerical; junior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213651552"/>
                  </a:ext>
                </a:extLst>
              </a:tr>
              <a:tr h="190500">
                <a:tc>
                  <a:txBody>
                    <a:bodyPr/>
                    <a:lstStyle/>
                    <a:p>
                      <a:pPr algn="l" fontAlgn="b"/>
                      <a:r>
                        <a:rPr lang="en-GB" sz="1100" b="0" i="0" u="none" strike="noStrike" dirty="0">
                          <a:solidFill>
                            <a:srgbClr val="000000"/>
                          </a:solidFill>
                          <a:effectLst/>
                          <a:latin typeface="Calibri" panose="020F0502020204030204" pitchFamily="34" charset="0"/>
                        </a:rPr>
                        <a:t>Skilled manual worker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84918000"/>
                  </a:ext>
                </a:extLst>
              </a:tr>
              <a:tr h="190500">
                <a:tc>
                  <a:txBody>
                    <a:bodyPr/>
                    <a:lstStyle/>
                    <a:p>
                      <a:pPr algn="l" fontAlgn="b"/>
                      <a:r>
                        <a:rPr lang="en-US" sz="1100" b="0" i="0" u="none" strike="noStrike" dirty="0">
                          <a:solidFill>
                            <a:srgbClr val="000000"/>
                          </a:solidFill>
                          <a:effectLst/>
                          <a:latin typeface="Calibri" panose="020F0502020204030204" pitchFamily="34" charset="0"/>
                        </a:rPr>
                        <a:t>Semi-skilled or unskilled manual worker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41885241"/>
                  </a:ext>
                </a:extLst>
              </a:tr>
              <a:tr h="190500">
                <a:tc>
                  <a:txBody>
                    <a:bodyPr/>
                    <a:lstStyle/>
                    <a:p>
                      <a:pPr algn="l" fontAlgn="b"/>
                      <a:r>
                        <a:rPr lang="en-GB" sz="1100" b="0" i="0" u="none" strike="noStrike" dirty="0">
                          <a:solidFill>
                            <a:srgbClr val="000000"/>
                          </a:solidFill>
                          <a:effectLst/>
                          <a:latin typeface="Calibri" panose="020F0502020204030204" pitchFamily="34" charset="0"/>
                        </a:rPr>
                        <a:t>Housewife/homemaker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736801137"/>
                  </a:ext>
                </a:extLst>
              </a:tr>
              <a:tr h="190500">
                <a:tc>
                  <a:txBody>
                    <a:bodyPr/>
                    <a:lstStyle/>
                    <a:p>
                      <a:pPr algn="l" fontAlgn="b"/>
                      <a:r>
                        <a:rPr lang="en-GB" sz="1100" b="0" i="0" u="none" strike="noStrike" dirty="0">
                          <a:solidFill>
                            <a:srgbClr val="000000"/>
                          </a:solidFill>
                          <a:effectLst/>
                          <a:latin typeface="Calibri" panose="020F0502020204030204" pitchFamily="34" charset="0"/>
                        </a:rPr>
                        <a:t>Unemployed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97811625"/>
                  </a:ext>
                </a:extLst>
              </a:tr>
              <a:tr h="190500">
                <a:tc>
                  <a:txBody>
                    <a:bodyPr/>
                    <a:lstStyle/>
                    <a:p>
                      <a:pPr algn="l" fontAlgn="b"/>
                      <a:r>
                        <a:rPr lang="en-GB" sz="1100" b="0" i="0" u="none" strike="noStrike" dirty="0">
                          <a:solidFill>
                            <a:srgbClr val="000000"/>
                          </a:solidFill>
                          <a:effectLst/>
                          <a:latin typeface="Calibri" panose="020F0502020204030204" pitchFamily="34" charset="0"/>
                        </a:rPr>
                        <a:t>Student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3520687"/>
                  </a:ext>
                </a:extLst>
              </a:tr>
            </a:tbl>
          </a:graphicData>
        </a:graphic>
      </p:graphicFrame>
    </p:spTree>
    <p:extLst>
      <p:ext uri="{BB962C8B-B14F-4D97-AF65-F5344CB8AC3E}">
        <p14:creationId xmlns:p14="http://schemas.microsoft.com/office/powerpoint/2010/main" val="3852238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651663" y="830954"/>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Visitor Profile - Age groups and gender</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graphicFrame>
        <p:nvGraphicFramePr>
          <p:cNvPr id="2" name="Table 1">
            <a:extLst>
              <a:ext uri="{FF2B5EF4-FFF2-40B4-BE49-F238E27FC236}">
                <a16:creationId xmlns:a16="http://schemas.microsoft.com/office/drawing/2014/main" id="{CEC48DF9-0988-48DB-A7FF-67697E25268B}"/>
              </a:ext>
            </a:extLst>
          </p:cNvPr>
          <p:cNvGraphicFramePr>
            <a:graphicFrameLocks noGrp="1"/>
          </p:cNvGraphicFramePr>
          <p:nvPr>
            <p:extLst>
              <p:ext uri="{D42A27DB-BD31-4B8C-83A1-F6EECF244321}">
                <p14:modId xmlns:p14="http://schemas.microsoft.com/office/powerpoint/2010/main" val="3052235218"/>
              </p:ext>
            </p:extLst>
          </p:nvPr>
        </p:nvGraphicFramePr>
        <p:xfrm>
          <a:off x="2351584" y="1676315"/>
          <a:ext cx="3403599" cy="1524000"/>
        </p:xfrm>
        <a:graphic>
          <a:graphicData uri="http://schemas.openxmlformats.org/drawingml/2006/table">
            <a:tbl>
              <a:tblPr/>
              <a:tblGrid>
                <a:gridCol w="799354">
                  <a:extLst>
                    <a:ext uri="{9D8B030D-6E8A-4147-A177-3AD203B41FA5}">
                      <a16:colId xmlns:a16="http://schemas.microsoft.com/office/drawing/2014/main" val="3218519541"/>
                    </a:ext>
                  </a:extLst>
                </a:gridCol>
                <a:gridCol w="621720">
                  <a:extLst>
                    <a:ext uri="{9D8B030D-6E8A-4147-A177-3AD203B41FA5}">
                      <a16:colId xmlns:a16="http://schemas.microsoft.com/office/drawing/2014/main" val="645871763"/>
                    </a:ext>
                  </a:extLst>
                </a:gridCol>
                <a:gridCol w="621720">
                  <a:extLst>
                    <a:ext uri="{9D8B030D-6E8A-4147-A177-3AD203B41FA5}">
                      <a16:colId xmlns:a16="http://schemas.microsoft.com/office/drawing/2014/main" val="2269157789"/>
                    </a:ext>
                  </a:extLst>
                </a:gridCol>
                <a:gridCol w="723225">
                  <a:extLst>
                    <a:ext uri="{9D8B030D-6E8A-4147-A177-3AD203B41FA5}">
                      <a16:colId xmlns:a16="http://schemas.microsoft.com/office/drawing/2014/main" val="2248473146"/>
                    </a:ext>
                  </a:extLst>
                </a:gridCol>
                <a:gridCol w="637580">
                  <a:extLst>
                    <a:ext uri="{9D8B030D-6E8A-4147-A177-3AD203B41FA5}">
                      <a16:colId xmlns:a16="http://schemas.microsoft.com/office/drawing/2014/main" val="1299326207"/>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6AB7"/>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6AB7"/>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6AB7"/>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6AB7"/>
                    </a:solidFill>
                  </a:tcPr>
                </a:tc>
                <a:extLst>
                  <a:ext uri="{0D108BD9-81ED-4DB2-BD59-A6C34878D82A}">
                    <a16:rowId xmlns:a16="http://schemas.microsoft.com/office/drawing/2014/main" val="1459251776"/>
                  </a:ext>
                </a:extLst>
              </a:tr>
              <a:tr h="190500">
                <a:tc>
                  <a:txBody>
                    <a:bodyPr/>
                    <a:lstStyle/>
                    <a:p>
                      <a:pPr algn="l" fontAlgn="b"/>
                      <a:r>
                        <a:rPr lang="en-GB" sz="1100" b="0" i="0" u="none" strike="noStrike">
                          <a:solidFill>
                            <a:srgbClr val="000000"/>
                          </a:solidFill>
                          <a:effectLst/>
                          <a:latin typeface="Calibri" panose="020F0502020204030204" pitchFamily="34" charset="0"/>
                        </a:rPr>
                        <a:t> 0-15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29549"/>
                  </a:ext>
                </a:extLst>
              </a:tr>
              <a:tr h="190500">
                <a:tc>
                  <a:txBody>
                    <a:bodyPr/>
                    <a:lstStyle/>
                    <a:p>
                      <a:pPr algn="l" fontAlgn="b"/>
                      <a:r>
                        <a:rPr lang="en-GB" sz="1100" b="0" i="0" u="none" strike="noStrike">
                          <a:solidFill>
                            <a:srgbClr val="000000"/>
                          </a:solidFill>
                          <a:effectLst/>
                          <a:latin typeface="Calibri" panose="020F0502020204030204" pitchFamily="34" charset="0"/>
                        </a:rPr>
                        <a:t> 16-24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279554"/>
                  </a:ext>
                </a:extLst>
              </a:tr>
              <a:tr h="190500">
                <a:tc>
                  <a:txBody>
                    <a:bodyPr/>
                    <a:lstStyle/>
                    <a:p>
                      <a:pPr algn="l" fontAlgn="b"/>
                      <a:r>
                        <a:rPr lang="en-GB" sz="1100" b="0" i="0" u="none" strike="noStrike">
                          <a:solidFill>
                            <a:srgbClr val="000000"/>
                          </a:solidFill>
                          <a:effectLst/>
                          <a:latin typeface="Calibri" panose="020F0502020204030204" pitchFamily="34" charset="0"/>
                        </a:rPr>
                        <a:t> 25-34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432353"/>
                  </a:ext>
                </a:extLst>
              </a:tr>
              <a:tr h="190500">
                <a:tc>
                  <a:txBody>
                    <a:bodyPr/>
                    <a:lstStyle/>
                    <a:p>
                      <a:pPr algn="l" fontAlgn="b"/>
                      <a:r>
                        <a:rPr lang="en-GB" sz="1100" b="0" i="0" u="none" strike="noStrike">
                          <a:solidFill>
                            <a:srgbClr val="000000"/>
                          </a:solidFill>
                          <a:effectLst/>
                          <a:latin typeface="Calibri" panose="020F0502020204030204" pitchFamily="34" charset="0"/>
                        </a:rPr>
                        <a:t> 35-44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17086"/>
                  </a:ext>
                </a:extLst>
              </a:tr>
              <a:tr h="190500">
                <a:tc>
                  <a:txBody>
                    <a:bodyPr/>
                    <a:lstStyle/>
                    <a:p>
                      <a:pPr algn="l" fontAlgn="b"/>
                      <a:r>
                        <a:rPr lang="en-GB" sz="1100" b="0" i="0" u="none" strike="noStrike">
                          <a:solidFill>
                            <a:srgbClr val="000000"/>
                          </a:solidFill>
                          <a:effectLst/>
                          <a:latin typeface="Calibri" panose="020F0502020204030204" pitchFamily="34" charset="0"/>
                        </a:rPr>
                        <a:t> 45-54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152251"/>
                  </a:ext>
                </a:extLst>
              </a:tr>
              <a:tr h="190500">
                <a:tc>
                  <a:txBody>
                    <a:bodyPr/>
                    <a:lstStyle/>
                    <a:p>
                      <a:pPr algn="l" fontAlgn="b"/>
                      <a:r>
                        <a:rPr lang="en-GB" sz="1100" b="0" i="0" u="none" strike="noStrike">
                          <a:solidFill>
                            <a:srgbClr val="000000"/>
                          </a:solidFill>
                          <a:effectLst/>
                          <a:latin typeface="Calibri" panose="020F0502020204030204" pitchFamily="34" charset="0"/>
                        </a:rPr>
                        <a:t> 55-64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268931"/>
                  </a:ext>
                </a:extLst>
              </a:tr>
              <a:tr h="190500">
                <a:tc>
                  <a:txBody>
                    <a:bodyPr/>
                    <a:lstStyle/>
                    <a:p>
                      <a:pPr algn="l" fontAlgn="b"/>
                      <a:r>
                        <a:rPr lang="en-GB" sz="1100" b="0" i="0" u="none" strike="noStrike">
                          <a:solidFill>
                            <a:srgbClr val="000000"/>
                          </a:solidFill>
                          <a:effectLst/>
                          <a:latin typeface="Calibri" panose="020F0502020204030204" pitchFamily="34" charset="0"/>
                        </a:rPr>
                        <a:t> 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550214"/>
                  </a:ext>
                </a:extLst>
              </a:tr>
            </a:tbl>
          </a:graphicData>
        </a:graphic>
      </p:graphicFrame>
      <p:graphicFrame>
        <p:nvGraphicFramePr>
          <p:cNvPr id="3" name="Table 2">
            <a:extLst>
              <a:ext uri="{FF2B5EF4-FFF2-40B4-BE49-F238E27FC236}">
                <a16:creationId xmlns:a16="http://schemas.microsoft.com/office/drawing/2014/main" id="{9A6558C5-A409-4EC3-860A-76F8C58C7B47}"/>
              </a:ext>
            </a:extLst>
          </p:cNvPr>
          <p:cNvGraphicFramePr>
            <a:graphicFrameLocks noGrp="1"/>
          </p:cNvGraphicFramePr>
          <p:nvPr>
            <p:extLst>
              <p:ext uri="{D42A27DB-BD31-4B8C-83A1-F6EECF244321}">
                <p14:modId xmlns:p14="http://schemas.microsoft.com/office/powerpoint/2010/main" val="2602967996"/>
              </p:ext>
            </p:extLst>
          </p:nvPr>
        </p:nvGraphicFramePr>
        <p:xfrm>
          <a:off x="6521652" y="1676315"/>
          <a:ext cx="2768600" cy="1524000"/>
        </p:xfrm>
        <a:graphic>
          <a:graphicData uri="http://schemas.openxmlformats.org/drawingml/2006/table">
            <a:tbl>
              <a:tblPr/>
              <a:tblGrid>
                <a:gridCol w="800100">
                  <a:extLst>
                    <a:ext uri="{9D8B030D-6E8A-4147-A177-3AD203B41FA5}">
                      <a16:colId xmlns:a16="http://schemas.microsoft.com/office/drawing/2014/main" val="742465447"/>
                    </a:ext>
                  </a:extLst>
                </a:gridCol>
                <a:gridCol w="622300">
                  <a:extLst>
                    <a:ext uri="{9D8B030D-6E8A-4147-A177-3AD203B41FA5}">
                      <a16:colId xmlns:a16="http://schemas.microsoft.com/office/drawing/2014/main" val="4076691612"/>
                    </a:ext>
                  </a:extLst>
                </a:gridCol>
                <a:gridCol w="622300">
                  <a:extLst>
                    <a:ext uri="{9D8B030D-6E8A-4147-A177-3AD203B41FA5}">
                      <a16:colId xmlns:a16="http://schemas.microsoft.com/office/drawing/2014/main" val="2059181267"/>
                    </a:ext>
                  </a:extLst>
                </a:gridCol>
                <a:gridCol w="723900">
                  <a:extLst>
                    <a:ext uri="{9D8B030D-6E8A-4147-A177-3AD203B41FA5}">
                      <a16:colId xmlns:a16="http://schemas.microsoft.com/office/drawing/2014/main" val="2504047092"/>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34247528"/>
                  </a:ext>
                </a:extLst>
              </a:tr>
              <a:tr h="190500">
                <a:tc>
                  <a:txBody>
                    <a:bodyPr/>
                    <a:lstStyle/>
                    <a:p>
                      <a:pPr algn="l" fontAlgn="b"/>
                      <a:r>
                        <a:rPr lang="en-GB" sz="1100" b="0" i="0" u="none" strike="noStrike">
                          <a:solidFill>
                            <a:srgbClr val="000000"/>
                          </a:solidFill>
                          <a:effectLst/>
                          <a:latin typeface="Calibri" panose="020F0502020204030204" pitchFamily="34" charset="0"/>
                        </a:rPr>
                        <a:t> 0-15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155326"/>
                  </a:ext>
                </a:extLst>
              </a:tr>
              <a:tr h="190500">
                <a:tc>
                  <a:txBody>
                    <a:bodyPr/>
                    <a:lstStyle/>
                    <a:p>
                      <a:pPr algn="l" fontAlgn="b"/>
                      <a:r>
                        <a:rPr lang="en-GB" sz="1100" b="0" i="0" u="none" strike="noStrike">
                          <a:solidFill>
                            <a:srgbClr val="000000"/>
                          </a:solidFill>
                          <a:effectLst/>
                          <a:latin typeface="Calibri" panose="020F0502020204030204" pitchFamily="34" charset="0"/>
                        </a:rPr>
                        <a:t> 16-24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089692"/>
                  </a:ext>
                </a:extLst>
              </a:tr>
              <a:tr h="190500">
                <a:tc>
                  <a:txBody>
                    <a:bodyPr/>
                    <a:lstStyle/>
                    <a:p>
                      <a:pPr algn="l" fontAlgn="b"/>
                      <a:r>
                        <a:rPr lang="en-GB" sz="1100" b="0" i="0" u="none" strike="noStrike">
                          <a:solidFill>
                            <a:srgbClr val="000000"/>
                          </a:solidFill>
                          <a:effectLst/>
                          <a:latin typeface="Calibri" panose="020F0502020204030204" pitchFamily="34" charset="0"/>
                        </a:rPr>
                        <a:t> 25-34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034609"/>
                  </a:ext>
                </a:extLst>
              </a:tr>
              <a:tr h="190500">
                <a:tc>
                  <a:txBody>
                    <a:bodyPr/>
                    <a:lstStyle/>
                    <a:p>
                      <a:pPr algn="l" fontAlgn="b"/>
                      <a:r>
                        <a:rPr lang="en-GB" sz="1100" b="0" i="0" u="none" strike="noStrike">
                          <a:solidFill>
                            <a:srgbClr val="000000"/>
                          </a:solidFill>
                          <a:effectLst/>
                          <a:latin typeface="Calibri" panose="020F0502020204030204" pitchFamily="34" charset="0"/>
                        </a:rPr>
                        <a:t> 35-44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870131"/>
                  </a:ext>
                </a:extLst>
              </a:tr>
              <a:tr h="190500">
                <a:tc>
                  <a:txBody>
                    <a:bodyPr/>
                    <a:lstStyle/>
                    <a:p>
                      <a:pPr algn="l" fontAlgn="b"/>
                      <a:r>
                        <a:rPr lang="en-GB" sz="1100" b="0" i="0" u="none" strike="noStrike">
                          <a:solidFill>
                            <a:srgbClr val="000000"/>
                          </a:solidFill>
                          <a:effectLst/>
                          <a:latin typeface="Calibri" panose="020F0502020204030204" pitchFamily="34" charset="0"/>
                        </a:rPr>
                        <a:t> 45-54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818678"/>
                  </a:ext>
                </a:extLst>
              </a:tr>
              <a:tr h="190500">
                <a:tc>
                  <a:txBody>
                    <a:bodyPr/>
                    <a:lstStyle/>
                    <a:p>
                      <a:pPr algn="l" fontAlgn="b"/>
                      <a:r>
                        <a:rPr lang="en-GB" sz="1100" b="0" i="0" u="none" strike="noStrike">
                          <a:solidFill>
                            <a:srgbClr val="000000"/>
                          </a:solidFill>
                          <a:effectLst/>
                          <a:latin typeface="Calibri" panose="020F0502020204030204" pitchFamily="34" charset="0"/>
                        </a:rPr>
                        <a:t> 55-64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830717"/>
                  </a:ext>
                </a:extLst>
              </a:tr>
              <a:tr h="190500">
                <a:tc>
                  <a:txBody>
                    <a:bodyPr/>
                    <a:lstStyle/>
                    <a:p>
                      <a:pPr algn="l" fontAlgn="b"/>
                      <a:r>
                        <a:rPr lang="en-GB" sz="1100" b="0" i="0" u="none" strike="noStrike">
                          <a:solidFill>
                            <a:srgbClr val="000000"/>
                          </a:solidFill>
                          <a:effectLst/>
                          <a:latin typeface="Calibri" panose="020F0502020204030204" pitchFamily="34" charset="0"/>
                        </a:rPr>
                        <a:t> 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122256"/>
                  </a:ext>
                </a:extLst>
              </a:tr>
            </a:tbl>
          </a:graphicData>
        </a:graphic>
      </p:graphicFrame>
      <p:graphicFrame>
        <p:nvGraphicFramePr>
          <p:cNvPr id="6" name="Table 5">
            <a:extLst>
              <a:ext uri="{FF2B5EF4-FFF2-40B4-BE49-F238E27FC236}">
                <a16:creationId xmlns:a16="http://schemas.microsoft.com/office/drawing/2014/main" id="{550F375B-C895-4056-9E7B-8B33990E99B2}"/>
              </a:ext>
            </a:extLst>
          </p:cNvPr>
          <p:cNvGraphicFramePr>
            <a:graphicFrameLocks noGrp="1"/>
          </p:cNvGraphicFramePr>
          <p:nvPr>
            <p:extLst>
              <p:ext uri="{D42A27DB-BD31-4B8C-83A1-F6EECF244321}">
                <p14:modId xmlns:p14="http://schemas.microsoft.com/office/powerpoint/2010/main" val="831663447"/>
              </p:ext>
            </p:extLst>
          </p:nvPr>
        </p:nvGraphicFramePr>
        <p:xfrm>
          <a:off x="2351582" y="3460024"/>
          <a:ext cx="3403599" cy="762000"/>
        </p:xfrm>
        <a:graphic>
          <a:graphicData uri="http://schemas.openxmlformats.org/drawingml/2006/table">
            <a:tbl>
              <a:tblPr/>
              <a:tblGrid>
                <a:gridCol w="799354">
                  <a:extLst>
                    <a:ext uri="{9D8B030D-6E8A-4147-A177-3AD203B41FA5}">
                      <a16:colId xmlns:a16="http://schemas.microsoft.com/office/drawing/2014/main" val="1585035387"/>
                    </a:ext>
                  </a:extLst>
                </a:gridCol>
                <a:gridCol w="621720">
                  <a:extLst>
                    <a:ext uri="{9D8B030D-6E8A-4147-A177-3AD203B41FA5}">
                      <a16:colId xmlns:a16="http://schemas.microsoft.com/office/drawing/2014/main" val="3065760412"/>
                    </a:ext>
                  </a:extLst>
                </a:gridCol>
                <a:gridCol w="621720">
                  <a:extLst>
                    <a:ext uri="{9D8B030D-6E8A-4147-A177-3AD203B41FA5}">
                      <a16:colId xmlns:a16="http://schemas.microsoft.com/office/drawing/2014/main" val="1482684036"/>
                    </a:ext>
                  </a:extLst>
                </a:gridCol>
                <a:gridCol w="723225">
                  <a:extLst>
                    <a:ext uri="{9D8B030D-6E8A-4147-A177-3AD203B41FA5}">
                      <a16:colId xmlns:a16="http://schemas.microsoft.com/office/drawing/2014/main" val="1947975280"/>
                    </a:ext>
                  </a:extLst>
                </a:gridCol>
                <a:gridCol w="637580">
                  <a:extLst>
                    <a:ext uri="{9D8B030D-6E8A-4147-A177-3AD203B41FA5}">
                      <a16:colId xmlns:a16="http://schemas.microsoft.com/office/drawing/2014/main" val="2248751146"/>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216651720"/>
                  </a:ext>
                </a:extLst>
              </a:tr>
              <a:tr h="190500">
                <a:tc>
                  <a:txBody>
                    <a:bodyPr/>
                    <a:lstStyle/>
                    <a:p>
                      <a:pPr algn="l" fontAlgn="b"/>
                      <a:r>
                        <a:rPr lang="en-GB" sz="1100" b="0" i="0" u="none" strike="noStrike">
                          <a:solidFill>
                            <a:srgbClr val="000000"/>
                          </a:solidFill>
                          <a:effectLst/>
                          <a:latin typeface="Calibri" panose="020F0502020204030204" pitchFamily="34" charset="0"/>
                        </a:rPr>
                        <a:t>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384755"/>
                  </a:ext>
                </a:extLst>
              </a:tr>
              <a:tr h="190500">
                <a:tc>
                  <a:txBody>
                    <a:bodyPr/>
                    <a:lstStyle/>
                    <a:p>
                      <a:pPr algn="l" fontAlgn="b"/>
                      <a:r>
                        <a:rPr lang="en-GB" sz="1100" b="0" i="0" u="none" strike="noStrike" dirty="0">
                          <a:solidFill>
                            <a:srgbClr val="000000"/>
                          </a:solidFill>
                          <a:effectLst/>
                          <a:latin typeface="Calibri" panose="020F0502020204030204" pitchFamily="34" charset="0"/>
                        </a:rPr>
                        <a:t>Adults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2.25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946323"/>
                  </a:ext>
                </a:extLst>
              </a:tr>
              <a:tr h="190500">
                <a:tc>
                  <a:txBody>
                    <a:bodyPr/>
                    <a:lstStyle/>
                    <a:p>
                      <a:pPr algn="l" fontAlgn="b"/>
                      <a:r>
                        <a:rPr lang="en-GB" sz="1100" b="0" i="0" u="none" strike="noStrike">
                          <a:solidFill>
                            <a:srgbClr val="000000"/>
                          </a:solidFill>
                          <a:effectLst/>
                          <a:latin typeface="Calibri" panose="020F0502020204030204" pitchFamily="34" charset="0"/>
                        </a:rPr>
                        <a:t>Total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2.65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648141"/>
                  </a:ext>
                </a:extLst>
              </a:tr>
            </a:tbl>
          </a:graphicData>
        </a:graphic>
      </p:graphicFrame>
      <p:graphicFrame>
        <p:nvGraphicFramePr>
          <p:cNvPr id="7" name="Table 6">
            <a:extLst>
              <a:ext uri="{FF2B5EF4-FFF2-40B4-BE49-F238E27FC236}">
                <a16:creationId xmlns:a16="http://schemas.microsoft.com/office/drawing/2014/main" id="{13DFE804-2E41-4D6A-AE25-8E7C7DB4984A}"/>
              </a:ext>
            </a:extLst>
          </p:cNvPr>
          <p:cNvGraphicFramePr>
            <a:graphicFrameLocks noGrp="1"/>
          </p:cNvGraphicFramePr>
          <p:nvPr>
            <p:extLst>
              <p:ext uri="{D42A27DB-BD31-4B8C-83A1-F6EECF244321}">
                <p14:modId xmlns:p14="http://schemas.microsoft.com/office/powerpoint/2010/main" val="1555657631"/>
              </p:ext>
            </p:extLst>
          </p:nvPr>
        </p:nvGraphicFramePr>
        <p:xfrm>
          <a:off x="2351583" y="4503536"/>
          <a:ext cx="3403599" cy="558165"/>
        </p:xfrm>
        <a:graphic>
          <a:graphicData uri="http://schemas.openxmlformats.org/drawingml/2006/table">
            <a:tbl>
              <a:tblPr/>
              <a:tblGrid>
                <a:gridCol w="799354">
                  <a:extLst>
                    <a:ext uri="{9D8B030D-6E8A-4147-A177-3AD203B41FA5}">
                      <a16:colId xmlns:a16="http://schemas.microsoft.com/office/drawing/2014/main" val="975607296"/>
                    </a:ext>
                  </a:extLst>
                </a:gridCol>
                <a:gridCol w="621720">
                  <a:extLst>
                    <a:ext uri="{9D8B030D-6E8A-4147-A177-3AD203B41FA5}">
                      <a16:colId xmlns:a16="http://schemas.microsoft.com/office/drawing/2014/main" val="1701011436"/>
                    </a:ext>
                  </a:extLst>
                </a:gridCol>
                <a:gridCol w="621720">
                  <a:extLst>
                    <a:ext uri="{9D8B030D-6E8A-4147-A177-3AD203B41FA5}">
                      <a16:colId xmlns:a16="http://schemas.microsoft.com/office/drawing/2014/main" val="4176943974"/>
                    </a:ext>
                  </a:extLst>
                </a:gridCol>
                <a:gridCol w="723225">
                  <a:extLst>
                    <a:ext uri="{9D8B030D-6E8A-4147-A177-3AD203B41FA5}">
                      <a16:colId xmlns:a16="http://schemas.microsoft.com/office/drawing/2014/main" val="1537265704"/>
                    </a:ext>
                  </a:extLst>
                </a:gridCol>
                <a:gridCol w="637580">
                  <a:extLst>
                    <a:ext uri="{9D8B030D-6E8A-4147-A177-3AD203B41FA5}">
                      <a16:colId xmlns:a16="http://schemas.microsoft.com/office/drawing/2014/main" val="3396104506"/>
                    </a:ext>
                  </a:extLst>
                </a:gridCol>
              </a:tblGrid>
              <a:tr h="127864">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62595447"/>
                  </a:ext>
                </a:extLst>
              </a:tr>
              <a:tr h="190500">
                <a:tc>
                  <a:txBody>
                    <a:bodyPr/>
                    <a:lstStyle/>
                    <a:p>
                      <a:pPr algn="l" fontAlgn="b"/>
                      <a:r>
                        <a:rPr lang="en-GB" sz="1100" b="0" i="0" u="none" strike="noStrike" dirty="0">
                          <a:solidFill>
                            <a:srgbClr val="000000"/>
                          </a:solidFill>
                          <a:effectLst/>
                          <a:latin typeface="Calibri" panose="020F0502020204030204" pitchFamily="34" charset="0"/>
                        </a:rPr>
                        <a:t>Total males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0888045"/>
                  </a:ext>
                </a:extLst>
              </a:tr>
              <a:tr h="190500">
                <a:tc>
                  <a:txBody>
                    <a:bodyPr/>
                    <a:lstStyle/>
                    <a:p>
                      <a:pPr algn="l" fontAlgn="b"/>
                      <a:r>
                        <a:rPr lang="en-GB" sz="1100" b="0" i="0" u="none" strike="noStrike" dirty="0">
                          <a:solidFill>
                            <a:srgbClr val="000000"/>
                          </a:solidFill>
                          <a:effectLst/>
                          <a:latin typeface="Calibri" panose="020F0502020204030204" pitchFamily="34" charset="0"/>
                        </a:rPr>
                        <a:t>Total females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5768694"/>
                  </a:ext>
                </a:extLst>
              </a:tr>
            </a:tbl>
          </a:graphicData>
        </a:graphic>
      </p:graphicFrame>
      <p:graphicFrame>
        <p:nvGraphicFramePr>
          <p:cNvPr id="16" name="Table 15">
            <a:extLst>
              <a:ext uri="{FF2B5EF4-FFF2-40B4-BE49-F238E27FC236}">
                <a16:creationId xmlns:a16="http://schemas.microsoft.com/office/drawing/2014/main" id="{4C7E77A7-4CBB-4128-BDFA-F85837A994B4}"/>
              </a:ext>
            </a:extLst>
          </p:cNvPr>
          <p:cNvGraphicFramePr>
            <a:graphicFrameLocks noGrp="1"/>
          </p:cNvGraphicFramePr>
          <p:nvPr>
            <p:extLst>
              <p:ext uri="{D42A27DB-BD31-4B8C-83A1-F6EECF244321}">
                <p14:modId xmlns:p14="http://schemas.microsoft.com/office/powerpoint/2010/main" val="398995957"/>
              </p:ext>
            </p:extLst>
          </p:nvPr>
        </p:nvGraphicFramePr>
        <p:xfrm>
          <a:off x="6521652" y="3473359"/>
          <a:ext cx="2766019" cy="748665"/>
        </p:xfrm>
        <a:graphic>
          <a:graphicData uri="http://schemas.openxmlformats.org/drawingml/2006/table">
            <a:tbl>
              <a:tblPr/>
              <a:tblGrid>
                <a:gridCol w="799354">
                  <a:extLst>
                    <a:ext uri="{9D8B030D-6E8A-4147-A177-3AD203B41FA5}">
                      <a16:colId xmlns:a16="http://schemas.microsoft.com/office/drawing/2014/main" val="1585035387"/>
                    </a:ext>
                  </a:extLst>
                </a:gridCol>
                <a:gridCol w="621720">
                  <a:extLst>
                    <a:ext uri="{9D8B030D-6E8A-4147-A177-3AD203B41FA5}">
                      <a16:colId xmlns:a16="http://schemas.microsoft.com/office/drawing/2014/main" val="3065760412"/>
                    </a:ext>
                  </a:extLst>
                </a:gridCol>
                <a:gridCol w="621720">
                  <a:extLst>
                    <a:ext uri="{9D8B030D-6E8A-4147-A177-3AD203B41FA5}">
                      <a16:colId xmlns:a16="http://schemas.microsoft.com/office/drawing/2014/main" val="1482684036"/>
                    </a:ext>
                  </a:extLst>
                </a:gridCol>
                <a:gridCol w="723225">
                  <a:extLst>
                    <a:ext uri="{9D8B030D-6E8A-4147-A177-3AD203B41FA5}">
                      <a16:colId xmlns:a16="http://schemas.microsoft.com/office/drawing/2014/main" val="1947975280"/>
                    </a:ext>
                  </a:extLst>
                </a:gridCol>
              </a:tblGrid>
              <a:tr h="158575">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216651720"/>
                  </a:ext>
                </a:extLst>
              </a:tr>
              <a:tr h="190500">
                <a:tc>
                  <a:txBody>
                    <a:bodyPr/>
                    <a:lstStyle/>
                    <a:p>
                      <a:pPr algn="l" fontAlgn="b"/>
                      <a:r>
                        <a:rPr lang="en-GB" sz="1100" b="0" i="0" u="none" strike="noStrike">
                          <a:solidFill>
                            <a:srgbClr val="000000"/>
                          </a:solidFill>
                          <a:effectLst/>
                          <a:latin typeface="Calibri" panose="020F0502020204030204" pitchFamily="34" charset="0"/>
                        </a:rPr>
                        <a:t>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0.41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384755"/>
                  </a:ext>
                </a:extLst>
              </a:tr>
              <a:tr h="190500">
                <a:tc>
                  <a:txBody>
                    <a:bodyPr/>
                    <a:lstStyle/>
                    <a:p>
                      <a:pPr algn="l" fontAlgn="b"/>
                      <a:r>
                        <a:rPr lang="en-GB" sz="1100" b="0" i="0" u="none" strike="noStrike" dirty="0">
                          <a:solidFill>
                            <a:srgbClr val="000000"/>
                          </a:solidFill>
                          <a:effectLst/>
                          <a:latin typeface="Calibri" panose="020F0502020204030204" pitchFamily="34" charset="0"/>
                        </a:rPr>
                        <a:t>Adults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946323"/>
                  </a:ext>
                </a:extLst>
              </a:tr>
              <a:tr h="190500">
                <a:tc>
                  <a:txBody>
                    <a:bodyPr/>
                    <a:lstStyle/>
                    <a:p>
                      <a:pPr algn="l" fontAlgn="b"/>
                      <a:r>
                        <a:rPr lang="en-GB" sz="1100" b="0" i="0" u="none" strike="noStrike">
                          <a:solidFill>
                            <a:srgbClr val="000000"/>
                          </a:solidFill>
                          <a:effectLst/>
                          <a:latin typeface="Calibri" panose="020F0502020204030204" pitchFamily="34" charset="0"/>
                        </a:rPr>
                        <a:t>Total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2.90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648141"/>
                  </a:ext>
                </a:extLst>
              </a:tr>
            </a:tbl>
          </a:graphicData>
        </a:graphic>
      </p:graphicFrame>
      <p:graphicFrame>
        <p:nvGraphicFramePr>
          <p:cNvPr id="17" name="Table 16">
            <a:extLst>
              <a:ext uri="{FF2B5EF4-FFF2-40B4-BE49-F238E27FC236}">
                <a16:creationId xmlns:a16="http://schemas.microsoft.com/office/drawing/2014/main" id="{4694A6F7-0C19-47A2-91B2-5C40FB45DD4C}"/>
              </a:ext>
            </a:extLst>
          </p:cNvPr>
          <p:cNvGraphicFramePr>
            <a:graphicFrameLocks noGrp="1"/>
          </p:cNvGraphicFramePr>
          <p:nvPr>
            <p:extLst>
              <p:ext uri="{D42A27DB-BD31-4B8C-83A1-F6EECF244321}">
                <p14:modId xmlns:p14="http://schemas.microsoft.com/office/powerpoint/2010/main" val="847189643"/>
              </p:ext>
            </p:extLst>
          </p:nvPr>
        </p:nvGraphicFramePr>
        <p:xfrm>
          <a:off x="6538399" y="4495068"/>
          <a:ext cx="2766019" cy="558165"/>
        </p:xfrm>
        <a:graphic>
          <a:graphicData uri="http://schemas.openxmlformats.org/drawingml/2006/table">
            <a:tbl>
              <a:tblPr/>
              <a:tblGrid>
                <a:gridCol w="799354">
                  <a:extLst>
                    <a:ext uri="{9D8B030D-6E8A-4147-A177-3AD203B41FA5}">
                      <a16:colId xmlns:a16="http://schemas.microsoft.com/office/drawing/2014/main" val="1585035387"/>
                    </a:ext>
                  </a:extLst>
                </a:gridCol>
                <a:gridCol w="621720">
                  <a:extLst>
                    <a:ext uri="{9D8B030D-6E8A-4147-A177-3AD203B41FA5}">
                      <a16:colId xmlns:a16="http://schemas.microsoft.com/office/drawing/2014/main" val="3065760412"/>
                    </a:ext>
                  </a:extLst>
                </a:gridCol>
                <a:gridCol w="621720">
                  <a:extLst>
                    <a:ext uri="{9D8B030D-6E8A-4147-A177-3AD203B41FA5}">
                      <a16:colId xmlns:a16="http://schemas.microsoft.com/office/drawing/2014/main" val="1482684036"/>
                    </a:ext>
                  </a:extLst>
                </a:gridCol>
                <a:gridCol w="723225">
                  <a:extLst>
                    <a:ext uri="{9D8B030D-6E8A-4147-A177-3AD203B41FA5}">
                      <a16:colId xmlns:a16="http://schemas.microsoft.com/office/drawing/2014/main" val="1947975280"/>
                    </a:ext>
                  </a:extLst>
                </a:gridCol>
              </a:tblGrid>
              <a:tr h="158575">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216651720"/>
                  </a:ext>
                </a:extLst>
              </a:tr>
              <a:tr h="190500">
                <a:tc>
                  <a:txBody>
                    <a:bodyPr/>
                    <a:lstStyle/>
                    <a:p>
                      <a:pPr algn="l" fontAlgn="b"/>
                      <a:r>
                        <a:rPr lang="en-GB" sz="1100" b="0" i="0" u="none" strike="noStrike" dirty="0">
                          <a:solidFill>
                            <a:srgbClr val="000000"/>
                          </a:solidFill>
                          <a:effectLst/>
                          <a:latin typeface="Calibri" panose="020F0502020204030204" pitchFamily="34" charset="0"/>
                        </a:rPr>
                        <a:t>Total males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384755"/>
                  </a:ext>
                </a:extLst>
              </a:tr>
              <a:tr h="190500">
                <a:tc>
                  <a:txBody>
                    <a:bodyPr/>
                    <a:lstStyle/>
                    <a:p>
                      <a:pPr algn="l" fontAlgn="b"/>
                      <a:r>
                        <a:rPr lang="en-GB" sz="1100" b="0" i="0" u="none" strike="noStrike" dirty="0">
                          <a:solidFill>
                            <a:srgbClr val="000000"/>
                          </a:solidFill>
                          <a:effectLst/>
                          <a:latin typeface="Calibri" panose="020F0502020204030204" pitchFamily="34" charset="0"/>
                        </a:rPr>
                        <a:t>Total females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946323"/>
                  </a:ext>
                </a:extLst>
              </a:tr>
            </a:tbl>
          </a:graphicData>
        </a:graphic>
      </p:graphicFrame>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97EB6A-25EA-4CBA-AA5D-38022138F89E}"/>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18</a:t>
            </a:r>
          </a:p>
        </p:txBody>
      </p:sp>
    </p:spTree>
    <p:extLst>
      <p:ext uri="{BB962C8B-B14F-4D97-AF65-F5344CB8AC3E}">
        <p14:creationId xmlns:p14="http://schemas.microsoft.com/office/powerpoint/2010/main" val="330103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774371" y="837069"/>
            <a:ext cx="7739977" cy="400110"/>
          </a:xfrm>
          <a:prstGeom prst="rect">
            <a:avLst/>
          </a:prstGeom>
          <a:noFill/>
        </p:spPr>
        <p:txBody>
          <a:bodyPr wrap="square" rtlCol="0">
            <a:spAutoFit/>
          </a:bodyPr>
          <a:lstStyle/>
          <a:p>
            <a:r>
              <a:rPr lang="en-GB" sz="2000" b="1" dirty="0">
                <a:solidFill>
                  <a:schemeClr val="accent5"/>
                </a:solidFill>
                <a:latin typeface="Calibri" pitchFamily="34" charset="0"/>
              </a:rPr>
              <a:t>Tables - Visitor Profile - Employment and group composition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99E2C568-CE63-479D-BA51-FC1598C9E758}"/>
              </a:ext>
            </a:extLst>
          </p:cNvPr>
          <p:cNvGraphicFramePr>
            <a:graphicFrameLocks noGrp="1"/>
          </p:cNvGraphicFramePr>
          <p:nvPr>
            <p:extLst>
              <p:ext uri="{D42A27DB-BD31-4B8C-83A1-F6EECF244321}">
                <p14:modId xmlns:p14="http://schemas.microsoft.com/office/powerpoint/2010/main" val="1947613920"/>
              </p:ext>
            </p:extLst>
          </p:nvPr>
        </p:nvGraphicFramePr>
        <p:xfrm>
          <a:off x="455795" y="1789473"/>
          <a:ext cx="5211673" cy="1510665"/>
        </p:xfrm>
        <a:graphic>
          <a:graphicData uri="http://schemas.openxmlformats.org/drawingml/2006/table">
            <a:tbl>
              <a:tblPr/>
              <a:tblGrid>
                <a:gridCol w="2538413">
                  <a:extLst>
                    <a:ext uri="{9D8B030D-6E8A-4147-A177-3AD203B41FA5}">
                      <a16:colId xmlns:a16="http://schemas.microsoft.com/office/drawing/2014/main" val="4080762940"/>
                    </a:ext>
                  </a:extLst>
                </a:gridCol>
                <a:gridCol w="660899">
                  <a:extLst>
                    <a:ext uri="{9D8B030D-6E8A-4147-A177-3AD203B41FA5}">
                      <a16:colId xmlns:a16="http://schemas.microsoft.com/office/drawing/2014/main" val="4044638999"/>
                    </a:ext>
                  </a:extLst>
                </a:gridCol>
                <a:gridCol w="660899">
                  <a:extLst>
                    <a:ext uri="{9D8B030D-6E8A-4147-A177-3AD203B41FA5}">
                      <a16:colId xmlns:a16="http://schemas.microsoft.com/office/drawing/2014/main" val="2077554146"/>
                    </a:ext>
                  </a:extLst>
                </a:gridCol>
                <a:gridCol w="690563">
                  <a:extLst>
                    <a:ext uri="{9D8B030D-6E8A-4147-A177-3AD203B41FA5}">
                      <a16:colId xmlns:a16="http://schemas.microsoft.com/office/drawing/2014/main" val="3049699750"/>
                    </a:ext>
                  </a:extLst>
                </a:gridCol>
                <a:gridCol w="660899">
                  <a:extLst>
                    <a:ext uri="{9D8B030D-6E8A-4147-A177-3AD203B41FA5}">
                      <a16:colId xmlns:a16="http://schemas.microsoft.com/office/drawing/2014/main" val="25652286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Employment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99005824"/>
                  </a:ext>
                </a:extLst>
              </a:tr>
              <a:tr h="190500">
                <a:tc>
                  <a:txBody>
                    <a:bodyPr/>
                    <a:lstStyle/>
                    <a:p>
                      <a:pPr algn="l" fontAlgn="b"/>
                      <a:r>
                        <a:rPr lang="en-US" sz="1100" b="0" i="0" u="none" strike="noStrike">
                          <a:solidFill>
                            <a:srgbClr val="000000"/>
                          </a:solidFill>
                          <a:effectLst/>
                          <a:latin typeface="Calibri" panose="020F0502020204030204" pitchFamily="34" charset="0"/>
                        </a:rPr>
                        <a:t>Employed full-time (30+ hrs per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825154"/>
                  </a:ext>
                </a:extLst>
              </a:tr>
              <a:tr h="190500">
                <a:tc>
                  <a:txBody>
                    <a:bodyPr/>
                    <a:lstStyle/>
                    <a:p>
                      <a:pPr algn="l" fontAlgn="b"/>
                      <a:r>
                        <a:rPr lang="en-US" sz="1100" b="0" i="0" u="none" strike="noStrike">
                          <a:solidFill>
                            <a:srgbClr val="000000"/>
                          </a:solidFill>
                          <a:effectLst/>
                          <a:latin typeface="Calibri" panose="020F0502020204030204" pitchFamily="34" charset="0"/>
                        </a:rPr>
                        <a:t>Employed part-time (up to 29 hrs per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736063"/>
                  </a:ext>
                </a:extLst>
              </a:tr>
              <a:tr h="190500">
                <a:tc>
                  <a:txBody>
                    <a:bodyPr/>
                    <a:lstStyle/>
                    <a:p>
                      <a:pPr algn="l" fontAlgn="b"/>
                      <a:r>
                        <a:rPr lang="en-GB" sz="1100" b="0" i="0" u="none" strike="noStrike" dirty="0">
                          <a:solidFill>
                            <a:srgbClr val="000000"/>
                          </a:solidFill>
                          <a:effectLst/>
                          <a:latin typeface="Calibri" panose="020F0502020204030204" pitchFamily="34" charset="0"/>
                        </a:rPr>
                        <a:t>Self-employed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496799"/>
                  </a:ext>
                </a:extLst>
              </a:tr>
              <a:tr h="139868">
                <a:tc>
                  <a:txBody>
                    <a:bodyPr/>
                    <a:lstStyle/>
                    <a:p>
                      <a:pPr algn="l" fontAlgn="b"/>
                      <a:r>
                        <a:rPr lang="en-GB" sz="1100" b="0" i="0" u="none" strike="noStrike" dirty="0">
                          <a:solidFill>
                            <a:srgbClr val="000000"/>
                          </a:solidFill>
                          <a:effectLst/>
                          <a:latin typeface="Calibri" panose="020F0502020204030204" pitchFamily="34" charset="0"/>
                        </a:rPr>
                        <a:t>Retired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524016"/>
                  </a:ext>
                </a:extLst>
              </a:tr>
              <a:tr h="190500">
                <a:tc>
                  <a:txBody>
                    <a:bodyPr/>
                    <a:lstStyle/>
                    <a:p>
                      <a:pPr algn="l" fontAlgn="b"/>
                      <a:r>
                        <a:rPr lang="en-US" sz="1100" b="0" i="0" u="none" strike="noStrike">
                          <a:solidFill>
                            <a:srgbClr val="000000"/>
                          </a:solidFill>
                          <a:effectLst/>
                          <a:latin typeface="Calibri" panose="020F0502020204030204" pitchFamily="34" charset="0"/>
                        </a:rPr>
                        <a:t>Full-time student living at 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396315"/>
                  </a:ext>
                </a:extLst>
              </a:tr>
              <a:tr h="190500">
                <a:tc>
                  <a:txBody>
                    <a:bodyPr/>
                    <a:lstStyle/>
                    <a:p>
                      <a:pPr algn="l" fontAlgn="b"/>
                      <a:r>
                        <a:rPr lang="en-US" sz="1100" b="0" i="0" u="none" strike="noStrike" dirty="0">
                          <a:solidFill>
                            <a:srgbClr val="000000"/>
                          </a:solidFill>
                          <a:effectLst/>
                          <a:latin typeface="Calibri" panose="020F0502020204030204" pitchFamily="34" charset="0"/>
                        </a:rPr>
                        <a:t>Full -time student living away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817675"/>
                  </a:ext>
                </a:extLst>
              </a:tr>
              <a:tr h="190500">
                <a:tc>
                  <a:txBody>
                    <a:bodyPr/>
                    <a:lstStyle/>
                    <a:p>
                      <a:pPr algn="l" fontAlgn="b"/>
                      <a:r>
                        <a:rPr lang="en-GB" sz="1100" b="0" i="0" u="none" strike="noStrike" dirty="0">
                          <a:solidFill>
                            <a:srgbClr val="000000"/>
                          </a:solidFill>
                          <a:effectLst/>
                          <a:latin typeface="Calibri" panose="020F0502020204030204" pitchFamily="34" charset="0"/>
                        </a:rPr>
                        <a:t>Unemployed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846408"/>
                  </a:ext>
                </a:extLst>
              </a:tr>
            </a:tbl>
          </a:graphicData>
        </a:graphic>
      </p:graphicFrame>
      <p:graphicFrame>
        <p:nvGraphicFramePr>
          <p:cNvPr id="19" name="Table 18">
            <a:extLst>
              <a:ext uri="{FF2B5EF4-FFF2-40B4-BE49-F238E27FC236}">
                <a16:creationId xmlns:a16="http://schemas.microsoft.com/office/drawing/2014/main" id="{AE4D3F11-65D0-4DC4-B290-07F8453D41BB}"/>
              </a:ext>
            </a:extLst>
          </p:cNvPr>
          <p:cNvGraphicFramePr>
            <a:graphicFrameLocks noGrp="1"/>
          </p:cNvGraphicFramePr>
          <p:nvPr>
            <p:extLst>
              <p:ext uri="{D42A27DB-BD31-4B8C-83A1-F6EECF244321}">
                <p14:modId xmlns:p14="http://schemas.microsoft.com/office/powerpoint/2010/main" val="639300944"/>
              </p:ext>
            </p:extLst>
          </p:nvPr>
        </p:nvGraphicFramePr>
        <p:xfrm>
          <a:off x="455795" y="3840309"/>
          <a:ext cx="5211672" cy="1510665"/>
        </p:xfrm>
        <a:graphic>
          <a:graphicData uri="http://schemas.openxmlformats.org/drawingml/2006/table">
            <a:tbl>
              <a:tblPr/>
              <a:tblGrid>
                <a:gridCol w="2731635">
                  <a:extLst>
                    <a:ext uri="{9D8B030D-6E8A-4147-A177-3AD203B41FA5}">
                      <a16:colId xmlns:a16="http://schemas.microsoft.com/office/drawing/2014/main" val="4080762940"/>
                    </a:ext>
                  </a:extLst>
                </a:gridCol>
                <a:gridCol w="814493">
                  <a:extLst>
                    <a:ext uri="{9D8B030D-6E8A-4147-A177-3AD203B41FA5}">
                      <a16:colId xmlns:a16="http://schemas.microsoft.com/office/drawing/2014/main" val="4044638999"/>
                    </a:ext>
                  </a:extLst>
                </a:gridCol>
                <a:gridCol w="814493">
                  <a:extLst>
                    <a:ext uri="{9D8B030D-6E8A-4147-A177-3AD203B41FA5}">
                      <a16:colId xmlns:a16="http://schemas.microsoft.com/office/drawing/2014/main" val="2077554146"/>
                    </a:ext>
                  </a:extLst>
                </a:gridCol>
                <a:gridCol w="851051">
                  <a:extLst>
                    <a:ext uri="{9D8B030D-6E8A-4147-A177-3AD203B41FA5}">
                      <a16:colId xmlns:a16="http://schemas.microsoft.com/office/drawing/2014/main" val="304969975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Employment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Full sample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99005824"/>
                  </a:ext>
                </a:extLst>
              </a:tr>
              <a:tr h="190500">
                <a:tc>
                  <a:txBody>
                    <a:bodyPr/>
                    <a:lstStyle/>
                    <a:p>
                      <a:pPr algn="l" fontAlgn="b"/>
                      <a:r>
                        <a:rPr lang="en-US" sz="1100" b="0" i="0" u="none" strike="noStrike">
                          <a:solidFill>
                            <a:srgbClr val="000000"/>
                          </a:solidFill>
                          <a:effectLst/>
                          <a:latin typeface="Calibri" panose="020F0502020204030204" pitchFamily="34" charset="0"/>
                        </a:rPr>
                        <a:t>Employed full-time (30+ hrs per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825154"/>
                  </a:ext>
                </a:extLst>
              </a:tr>
              <a:tr h="190500">
                <a:tc>
                  <a:txBody>
                    <a:bodyPr/>
                    <a:lstStyle/>
                    <a:p>
                      <a:pPr algn="l" fontAlgn="b"/>
                      <a:r>
                        <a:rPr lang="en-US" sz="1100" b="0" i="0" u="none" strike="noStrike">
                          <a:solidFill>
                            <a:srgbClr val="000000"/>
                          </a:solidFill>
                          <a:effectLst/>
                          <a:latin typeface="Calibri" panose="020F0502020204030204" pitchFamily="34" charset="0"/>
                        </a:rPr>
                        <a:t>Employed part-time (up to 29 hrs per week)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736063"/>
                  </a:ext>
                </a:extLst>
              </a:tr>
              <a:tr h="190500">
                <a:tc>
                  <a:txBody>
                    <a:bodyPr/>
                    <a:lstStyle/>
                    <a:p>
                      <a:pPr algn="l" fontAlgn="b"/>
                      <a:r>
                        <a:rPr lang="en-GB" sz="1100" b="0" i="0" u="none" strike="noStrike" dirty="0">
                          <a:solidFill>
                            <a:srgbClr val="000000"/>
                          </a:solidFill>
                          <a:effectLst/>
                          <a:latin typeface="Calibri" panose="020F0502020204030204" pitchFamily="34" charset="0"/>
                        </a:rPr>
                        <a:t>Self-employed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496799"/>
                  </a:ext>
                </a:extLst>
              </a:tr>
              <a:tr h="139868">
                <a:tc>
                  <a:txBody>
                    <a:bodyPr/>
                    <a:lstStyle/>
                    <a:p>
                      <a:pPr algn="l" fontAlgn="b"/>
                      <a:r>
                        <a:rPr lang="en-GB" sz="1100" b="0" i="0" u="none" strike="noStrike">
                          <a:solidFill>
                            <a:srgbClr val="000000"/>
                          </a:solidFill>
                          <a:effectLst/>
                          <a:latin typeface="Calibri" panose="020F0502020204030204" pitchFamily="34" charset="0"/>
                        </a:rPr>
                        <a:t>Retired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524016"/>
                  </a:ext>
                </a:extLst>
              </a:tr>
              <a:tr h="190500">
                <a:tc>
                  <a:txBody>
                    <a:bodyPr/>
                    <a:lstStyle/>
                    <a:p>
                      <a:pPr algn="l" fontAlgn="b"/>
                      <a:r>
                        <a:rPr lang="en-US" sz="1100" b="0" i="0" u="none" strike="noStrike">
                          <a:solidFill>
                            <a:srgbClr val="000000"/>
                          </a:solidFill>
                          <a:effectLst/>
                          <a:latin typeface="Calibri" panose="020F0502020204030204" pitchFamily="34" charset="0"/>
                        </a:rPr>
                        <a:t>Full-time student living at 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396315"/>
                  </a:ext>
                </a:extLst>
              </a:tr>
              <a:tr h="190500">
                <a:tc>
                  <a:txBody>
                    <a:bodyPr/>
                    <a:lstStyle/>
                    <a:p>
                      <a:pPr algn="l" fontAlgn="b"/>
                      <a:r>
                        <a:rPr lang="en-US" sz="1100" b="0" i="0" u="none" strike="noStrike">
                          <a:solidFill>
                            <a:srgbClr val="000000"/>
                          </a:solidFill>
                          <a:effectLst/>
                          <a:latin typeface="Calibri" panose="020F0502020204030204" pitchFamily="34" charset="0"/>
                        </a:rPr>
                        <a:t>Full -time student living away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817675"/>
                  </a:ext>
                </a:extLst>
              </a:tr>
              <a:tr h="190500">
                <a:tc>
                  <a:txBody>
                    <a:bodyPr/>
                    <a:lstStyle/>
                    <a:p>
                      <a:pPr algn="l" fontAlgn="b"/>
                      <a:r>
                        <a:rPr lang="en-GB" sz="1100" b="0" i="0" u="none" strike="noStrike">
                          <a:solidFill>
                            <a:srgbClr val="000000"/>
                          </a:solidFill>
                          <a:effectLst/>
                          <a:latin typeface="Calibri" panose="020F0502020204030204" pitchFamily="34" charset="0"/>
                        </a:rPr>
                        <a:t>Unemployed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846408"/>
                  </a:ext>
                </a:extLst>
              </a:tr>
            </a:tbl>
          </a:graphicData>
        </a:graphic>
      </p:graphicFrame>
      <p:graphicFrame>
        <p:nvGraphicFramePr>
          <p:cNvPr id="8" name="Table 7">
            <a:extLst>
              <a:ext uri="{FF2B5EF4-FFF2-40B4-BE49-F238E27FC236}">
                <a16:creationId xmlns:a16="http://schemas.microsoft.com/office/drawing/2014/main" id="{D0FC90AD-E0A8-4342-8597-7B183F60D1CE}"/>
              </a:ext>
            </a:extLst>
          </p:cNvPr>
          <p:cNvGraphicFramePr>
            <a:graphicFrameLocks noGrp="1"/>
          </p:cNvGraphicFramePr>
          <p:nvPr>
            <p:extLst>
              <p:ext uri="{D42A27DB-BD31-4B8C-83A1-F6EECF244321}">
                <p14:modId xmlns:p14="http://schemas.microsoft.com/office/powerpoint/2010/main" val="2759826076"/>
              </p:ext>
            </p:extLst>
          </p:nvPr>
        </p:nvGraphicFramePr>
        <p:xfrm>
          <a:off x="6065855" y="1585638"/>
          <a:ext cx="5742424" cy="1714500"/>
        </p:xfrm>
        <a:graphic>
          <a:graphicData uri="http://schemas.openxmlformats.org/drawingml/2006/table">
            <a:tbl>
              <a:tblPr/>
              <a:tblGrid>
                <a:gridCol w="2578100">
                  <a:extLst>
                    <a:ext uri="{9D8B030D-6E8A-4147-A177-3AD203B41FA5}">
                      <a16:colId xmlns:a16="http://schemas.microsoft.com/office/drawing/2014/main" val="4223068953"/>
                    </a:ext>
                  </a:extLst>
                </a:gridCol>
                <a:gridCol w="791081">
                  <a:extLst>
                    <a:ext uri="{9D8B030D-6E8A-4147-A177-3AD203B41FA5}">
                      <a16:colId xmlns:a16="http://schemas.microsoft.com/office/drawing/2014/main" val="1301232380"/>
                    </a:ext>
                  </a:extLst>
                </a:gridCol>
                <a:gridCol w="791081">
                  <a:extLst>
                    <a:ext uri="{9D8B030D-6E8A-4147-A177-3AD203B41FA5}">
                      <a16:colId xmlns:a16="http://schemas.microsoft.com/office/drawing/2014/main" val="2882399750"/>
                    </a:ext>
                  </a:extLst>
                </a:gridCol>
                <a:gridCol w="791081">
                  <a:extLst>
                    <a:ext uri="{9D8B030D-6E8A-4147-A177-3AD203B41FA5}">
                      <a16:colId xmlns:a16="http://schemas.microsoft.com/office/drawing/2014/main" val="4187466753"/>
                    </a:ext>
                  </a:extLst>
                </a:gridCol>
                <a:gridCol w="791081">
                  <a:extLst>
                    <a:ext uri="{9D8B030D-6E8A-4147-A177-3AD203B41FA5}">
                      <a16:colId xmlns:a16="http://schemas.microsoft.com/office/drawing/2014/main" val="3716781578"/>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Group composition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775258041"/>
                  </a:ext>
                </a:extLst>
              </a:tr>
              <a:tr h="190500">
                <a:tc>
                  <a:txBody>
                    <a:bodyPr/>
                    <a:lstStyle/>
                    <a:p>
                      <a:pPr algn="l" fontAlgn="b"/>
                      <a:r>
                        <a:rPr lang="en-GB" sz="1100" b="0" i="0" u="none" strike="noStrike">
                          <a:solidFill>
                            <a:srgbClr val="000000"/>
                          </a:solidFill>
                          <a:effectLst/>
                          <a:latin typeface="Calibri" panose="020F0502020204030204" pitchFamily="34" charset="0"/>
                        </a:rPr>
                        <a:t>A couple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468667"/>
                  </a:ext>
                </a:extLst>
              </a:tr>
              <a:tr h="190500">
                <a:tc>
                  <a:txBody>
                    <a:bodyPr/>
                    <a:lstStyle/>
                    <a:p>
                      <a:pPr algn="l" fontAlgn="b"/>
                      <a:r>
                        <a:rPr lang="en-GB" sz="1100" b="0" i="0" u="none" strike="noStrike">
                          <a:solidFill>
                            <a:srgbClr val="000000"/>
                          </a:solidFill>
                          <a:effectLst/>
                          <a:latin typeface="Calibri" panose="020F0502020204030204" pitchFamily="34" charset="0"/>
                        </a:rPr>
                        <a:t>Family unit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909853"/>
                  </a:ext>
                </a:extLst>
              </a:tr>
              <a:tr h="190500">
                <a:tc>
                  <a:txBody>
                    <a:bodyPr/>
                    <a:lstStyle/>
                    <a:p>
                      <a:pPr algn="l" fontAlgn="b"/>
                      <a:r>
                        <a:rPr lang="en-GB" sz="1100" b="0" i="0" u="none" strike="noStrike">
                          <a:solidFill>
                            <a:srgbClr val="000000"/>
                          </a:solidFill>
                          <a:effectLst/>
                          <a:latin typeface="Calibri" panose="020F0502020204030204" pitchFamily="34" charset="0"/>
                        </a:rPr>
                        <a:t>Groups of friends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749249"/>
                  </a:ext>
                </a:extLst>
              </a:tr>
              <a:tr h="190500">
                <a:tc>
                  <a:txBody>
                    <a:bodyPr/>
                    <a:lstStyle/>
                    <a:p>
                      <a:pPr algn="l" fontAlgn="b"/>
                      <a:r>
                        <a:rPr lang="en-GB" sz="1100" b="0" i="0" u="none" strike="noStrike" dirty="0">
                          <a:solidFill>
                            <a:srgbClr val="000000"/>
                          </a:solidFill>
                          <a:effectLst/>
                          <a:latin typeface="Calibri" panose="020F0502020204030204" pitchFamily="34" charset="0"/>
                        </a:rPr>
                        <a:t>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138586"/>
                  </a:ext>
                </a:extLst>
              </a:tr>
              <a:tr h="190500">
                <a:tc>
                  <a:txBody>
                    <a:bodyPr/>
                    <a:lstStyle/>
                    <a:p>
                      <a:pPr algn="l" fontAlgn="b"/>
                      <a:r>
                        <a:rPr lang="en-GB" sz="1100" b="0" i="0" u="none" strike="noStrike">
                          <a:solidFill>
                            <a:srgbClr val="000000"/>
                          </a:solidFill>
                          <a:effectLst/>
                          <a:latin typeface="Calibri" panose="020F0502020204030204" pitchFamily="34" charset="0"/>
                        </a:rPr>
                        <a:t>Intergenerational family (with grandparents)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914784"/>
                  </a:ext>
                </a:extLst>
              </a:tr>
              <a:tr h="190500">
                <a:tc>
                  <a:txBody>
                    <a:bodyPr/>
                    <a:lstStyle/>
                    <a:p>
                      <a:pPr algn="l" fontAlgn="b"/>
                      <a:r>
                        <a:rPr lang="en-GB" sz="1100" b="0" i="0" u="none" strike="noStrike">
                          <a:solidFill>
                            <a:srgbClr val="000000"/>
                          </a:solidFill>
                          <a:effectLst/>
                          <a:latin typeface="Calibri" panose="020F0502020204030204" pitchFamily="34" charset="0"/>
                        </a:rPr>
                        <a:t>Extended family (with 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348589"/>
                  </a:ext>
                </a:extLst>
              </a:tr>
              <a:tr h="190500">
                <a:tc>
                  <a:txBody>
                    <a:bodyPr/>
                    <a:lstStyle/>
                    <a:p>
                      <a:pPr algn="l" fontAlgn="b"/>
                      <a:r>
                        <a:rPr lang="en-GB" sz="1100" b="0" i="0" u="none" strike="noStrike">
                          <a:solidFill>
                            <a:srgbClr val="000000"/>
                          </a:solidFill>
                          <a:effectLst/>
                          <a:latin typeface="Calibri" panose="020F0502020204030204" pitchFamily="34" charset="0"/>
                        </a:rPr>
                        <a:t>Specialist/interest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729971"/>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849454"/>
                  </a:ext>
                </a:extLst>
              </a:tr>
            </a:tbl>
          </a:graphicData>
        </a:graphic>
      </p:graphicFrame>
      <p:graphicFrame>
        <p:nvGraphicFramePr>
          <p:cNvPr id="20" name="Table 19">
            <a:extLst>
              <a:ext uri="{FF2B5EF4-FFF2-40B4-BE49-F238E27FC236}">
                <a16:creationId xmlns:a16="http://schemas.microsoft.com/office/drawing/2014/main" id="{E235C47B-760C-40B7-AAC5-5FDE93029F05}"/>
              </a:ext>
            </a:extLst>
          </p:cNvPr>
          <p:cNvGraphicFramePr>
            <a:graphicFrameLocks noGrp="1"/>
          </p:cNvGraphicFramePr>
          <p:nvPr>
            <p:extLst>
              <p:ext uri="{D42A27DB-BD31-4B8C-83A1-F6EECF244321}">
                <p14:modId xmlns:p14="http://schemas.microsoft.com/office/powerpoint/2010/main" val="2132659979"/>
              </p:ext>
            </p:extLst>
          </p:nvPr>
        </p:nvGraphicFramePr>
        <p:xfrm>
          <a:off x="6065855" y="3634837"/>
          <a:ext cx="5742425" cy="1714500"/>
        </p:xfrm>
        <a:graphic>
          <a:graphicData uri="http://schemas.openxmlformats.org/drawingml/2006/table">
            <a:tbl>
              <a:tblPr/>
              <a:tblGrid>
                <a:gridCol w="2972048">
                  <a:extLst>
                    <a:ext uri="{9D8B030D-6E8A-4147-A177-3AD203B41FA5}">
                      <a16:colId xmlns:a16="http://schemas.microsoft.com/office/drawing/2014/main" val="4223068953"/>
                    </a:ext>
                  </a:extLst>
                </a:gridCol>
                <a:gridCol w="923459">
                  <a:extLst>
                    <a:ext uri="{9D8B030D-6E8A-4147-A177-3AD203B41FA5}">
                      <a16:colId xmlns:a16="http://schemas.microsoft.com/office/drawing/2014/main" val="1301232380"/>
                    </a:ext>
                  </a:extLst>
                </a:gridCol>
                <a:gridCol w="923459">
                  <a:extLst>
                    <a:ext uri="{9D8B030D-6E8A-4147-A177-3AD203B41FA5}">
                      <a16:colId xmlns:a16="http://schemas.microsoft.com/office/drawing/2014/main" val="2882399750"/>
                    </a:ext>
                  </a:extLst>
                </a:gridCol>
                <a:gridCol w="923459">
                  <a:extLst>
                    <a:ext uri="{9D8B030D-6E8A-4147-A177-3AD203B41FA5}">
                      <a16:colId xmlns:a16="http://schemas.microsoft.com/office/drawing/2014/main" val="418746675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Group composition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Full sample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775258041"/>
                  </a:ext>
                </a:extLst>
              </a:tr>
              <a:tr h="190500">
                <a:tc>
                  <a:txBody>
                    <a:bodyPr/>
                    <a:lstStyle/>
                    <a:p>
                      <a:pPr algn="l" fontAlgn="b"/>
                      <a:r>
                        <a:rPr lang="en-GB" sz="1100" b="0" i="0" u="none" strike="noStrike">
                          <a:solidFill>
                            <a:srgbClr val="000000"/>
                          </a:solidFill>
                          <a:effectLst/>
                          <a:latin typeface="Calibri" panose="020F0502020204030204" pitchFamily="34" charset="0"/>
                        </a:rPr>
                        <a:t>A couple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468667"/>
                  </a:ext>
                </a:extLst>
              </a:tr>
              <a:tr h="190500">
                <a:tc>
                  <a:txBody>
                    <a:bodyPr/>
                    <a:lstStyle/>
                    <a:p>
                      <a:pPr algn="l" fontAlgn="b"/>
                      <a:r>
                        <a:rPr lang="en-GB" sz="1100" b="0" i="0" u="none" strike="noStrike">
                          <a:solidFill>
                            <a:srgbClr val="000000"/>
                          </a:solidFill>
                          <a:effectLst/>
                          <a:latin typeface="Calibri" panose="020F0502020204030204" pitchFamily="34" charset="0"/>
                        </a:rPr>
                        <a:t>Family unit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909853"/>
                  </a:ext>
                </a:extLst>
              </a:tr>
              <a:tr h="190500">
                <a:tc>
                  <a:txBody>
                    <a:bodyPr/>
                    <a:lstStyle/>
                    <a:p>
                      <a:pPr algn="l" fontAlgn="b"/>
                      <a:r>
                        <a:rPr lang="en-GB" sz="1100" b="0" i="0" u="none" strike="noStrike">
                          <a:solidFill>
                            <a:srgbClr val="000000"/>
                          </a:solidFill>
                          <a:effectLst/>
                          <a:latin typeface="Calibri" panose="020F0502020204030204" pitchFamily="34" charset="0"/>
                        </a:rPr>
                        <a:t>Groups of friends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749249"/>
                  </a:ext>
                </a:extLst>
              </a:tr>
              <a:tr h="190500">
                <a:tc>
                  <a:txBody>
                    <a:bodyPr/>
                    <a:lstStyle/>
                    <a:p>
                      <a:pPr algn="l" fontAlgn="b"/>
                      <a:r>
                        <a:rPr lang="en-GB" sz="1100" b="0" i="0" u="none" strike="noStrike" dirty="0">
                          <a:solidFill>
                            <a:srgbClr val="000000"/>
                          </a:solidFill>
                          <a:effectLst/>
                          <a:latin typeface="Calibri" panose="020F0502020204030204" pitchFamily="34" charset="0"/>
                        </a:rPr>
                        <a:t>Alone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138586"/>
                  </a:ext>
                </a:extLst>
              </a:tr>
              <a:tr h="190500">
                <a:tc>
                  <a:txBody>
                    <a:bodyPr/>
                    <a:lstStyle/>
                    <a:p>
                      <a:pPr algn="l" fontAlgn="b"/>
                      <a:r>
                        <a:rPr lang="en-GB" sz="1100" b="0" i="0" u="none" strike="noStrike">
                          <a:solidFill>
                            <a:srgbClr val="000000"/>
                          </a:solidFill>
                          <a:effectLst/>
                          <a:latin typeface="Calibri" panose="020F0502020204030204" pitchFamily="34" charset="0"/>
                        </a:rPr>
                        <a:t>Intergenerational family (with grandparents)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914784"/>
                  </a:ext>
                </a:extLst>
              </a:tr>
              <a:tr h="190500">
                <a:tc>
                  <a:txBody>
                    <a:bodyPr/>
                    <a:lstStyle/>
                    <a:p>
                      <a:pPr algn="l" fontAlgn="b"/>
                      <a:r>
                        <a:rPr lang="en-GB" sz="1100" b="0" i="0" u="none" strike="noStrike">
                          <a:solidFill>
                            <a:srgbClr val="000000"/>
                          </a:solidFill>
                          <a:effectLst/>
                          <a:latin typeface="Calibri" panose="020F0502020204030204" pitchFamily="34" charset="0"/>
                        </a:rPr>
                        <a:t>Extended family (with 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9348589"/>
                  </a:ext>
                </a:extLst>
              </a:tr>
              <a:tr h="190500">
                <a:tc>
                  <a:txBody>
                    <a:bodyPr/>
                    <a:lstStyle/>
                    <a:p>
                      <a:pPr algn="l" fontAlgn="b"/>
                      <a:r>
                        <a:rPr lang="en-GB" sz="1100" b="0" i="0" u="none" strike="noStrike">
                          <a:solidFill>
                            <a:srgbClr val="000000"/>
                          </a:solidFill>
                          <a:effectLst/>
                          <a:latin typeface="Calibri" panose="020F0502020204030204" pitchFamily="34" charset="0"/>
                        </a:rPr>
                        <a:t>Specialist/interest group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2729971"/>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849454"/>
                  </a:ext>
                </a:extLst>
              </a:tr>
            </a:tbl>
          </a:graphicData>
        </a:graphic>
      </p:graphicFrame>
      <p:sp>
        <p:nvSpPr>
          <p:cNvPr id="12" name="TextBox 11">
            <a:extLst>
              <a:ext uri="{FF2B5EF4-FFF2-40B4-BE49-F238E27FC236}">
                <a16:creationId xmlns:a16="http://schemas.microsoft.com/office/drawing/2014/main" id="{453A560E-A4E7-4DDA-96E0-0E0B8161EF7A}"/>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19</a:t>
            </a:r>
          </a:p>
        </p:txBody>
      </p:sp>
    </p:spTree>
    <p:extLst>
      <p:ext uri="{BB962C8B-B14F-4D97-AF65-F5344CB8AC3E}">
        <p14:creationId xmlns:p14="http://schemas.microsoft.com/office/powerpoint/2010/main" val="3452222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A2EAEBF-9319-4167-A7B7-CFDA419003F2}"/>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2314226-FC9A-4B7D-B5AC-BA4AE592FBE0}"/>
              </a:ext>
            </a:extLst>
          </p:cNvPr>
          <p:cNvSpPr/>
          <p:nvPr/>
        </p:nvSpPr>
        <p:spPr>
          <a:xfrm>
            <a:off x="528141" y="1222600"/>
            <a:ext cx="6122320" cy="4468916"/>
          </a:xfrm>
          <a:prstGeom prst="rect">
            <a:avLst/>
          </a:prstGeom>
        </p:spPr>
        <p:txBody>
          <a:bodyPr wrap="square">
            <a:spAutoFit/>
          </a:bodyPr>
          <a:lstStyle/>
          <a:p>
            <a:pPr marL="171450" indent="-171450">
              <a:lnSpc>
                <a:spcPct val="110000"/>
              </a:lnSpc>
              <a:buFont typeface="Arial" panose="020B0604020202020204" pitchFamily="34" charset="0"/>
              <a:buChar char="•"/>
            </a:pPr>
            <a:r>
              <a:rPr lang="en-GB" sz="1600" dirty="0"/>
              <a:t>Introduction …………………………………………………	Page    3</a:t>
            </a:r>
          </a:p>
          <a:p>
            <a:pPr marL="171450" indent="-171450">
              <a:lnSpc>
                <a:spcPct val="110000"/>
              </a:lnSpc>
              <a:buFont typeface="Arial" panose="020B0604020202020204" pitchFamily="34" charset="0"/>
              <a:buChar char="•"/>
            </a:pPr>
            <a:endParaRPr lang="en-GB" sz="1600" dirty="0"/>
          </a:p>
          <a:p>
            <a:pPr marL="171450" indent="-171450">
              <a:lnSpc>
                <a:spcPct val="110000"/>
              </a:lnSpc>
              <a:buFont typeface="Arial" panose="020B0604020202020204" pitchFamily="34" charset="0"/>
              <a:buChar char="•"/>
            </a:pPr>
            <a:r>
              <a:rPr lang="en-GB" sz="1600" dirty="0"/>
              <a:t>Executive Summary	………………………………………	Page    5</a:t>
            </a:r>
          </a:p>
          <a:p>
            <a:pPr marL="171450" indent="-171450">
              <a:lnSpc>
                <a:spcPct val="110000"/>
              </a:lnSpc>
              <a:buFont typeface="Arial" panose="020B0604020202020204" pitchFamily="34" charset="0"/>
              <a:buChar char="•"/>
            </a:pPr>
            <a:endParaRPr lang="en-GB" sz="1600" dirty="0"/>
          </a:p>
          <a:p>
            <a:pPr marL="171450" indent="-171450">
              <a:lnSpc>
                <a:spcPct val="110000"/>
              </a:lnSpc>
              <a:buFont typeface="Arial" panose="020B0604020202020204" pitchFamily="34" charset="0"/>
              <a:buChar char="•"/>
            </a:pPr>
            <a:r>
              <a:rPr lang="en-GB" sz="1600" dirty="0"/>
              <a:t>Visitor Profile…………………………………………………	Page  10</a:t>
            </a:r>
          </a:p>
          <a:p>
            <a:pPr marL="171450" indent="-171450">
              <a:lnSpc>
                <a:spcPct val="110000"/>
              </a:lnSpc>
              <a:buFont typeface="Arial" panose="020B0604020202020204" pitchFamily="34" charset="0"/>
              <a:buChar char="•"/>
            </a:pPr>
            <a:r>
              <a:rPr lang="en-GB" sz="1600" dirty="0"/>
              <a:t>Trip Characteristics 	………………………………………	Page  21</a:t>
            </a:r>
          </a:p>
          <a:p>
            <a:pPr marL="171450" indent="-171450">
              <a:lnSpc>
                <a:spcPct val="110000"/>
              </a:lnSpc>
              <a:buFont typeface="Arial" panose="020B0604020202020204" pitchFamily="34" charset="0"/>
              <a:buChar char="•"/>
            </a:pPr>
            <a:r>
              <a:rPr lang="en-GB" sz="1600" dirty="0"/>
              <a:t>Expenditure Levels …………………………………………	Page  42</a:t>
            </a:r>
          </a:p>
          <a:p>
            <a:pPr marL="171450" indent="-171450">
              <a:lnSpc>
                <a:spcPct val="110000"/>
              </a:lnSpc>
              <a:buFont typeface="Arial" panose="020B0604020202020204" pitchFamily="34" charset="0"/>
              <a:buChar char="•"/>
            </a:pPr>
            <a:r>
              <a:rPr lang="en-GB" sz="1600" dirty="0"/>
              <a:t>Trip Influencers …..…………………………………………	Page  44</a:t>
            </a:r>
          </a:p>
          <a:p>
            <a:pPr marL="171450" indent="-171450">
              <a:lnSpc>
                <a:spcPct val="110000"/>
              </a:lnSpc>
              <a:buFont typeface="Arial" panose="020B0604020202020204" pitchFamily="34" charset="0"/>
              <a:buChar char="•"/>
            </a:pPr>
            <a:r>
              <a:rPr lang="en-GB" sz="1600" dirty="0"/>
              <a:t>Visitor Satisfaction	……………………………………….	Page  50</a:t>
            </a:r>
          </a:p>
          <a:p>
            <a:pPr marL="171450" indent="-171450">
              <a:lnSpc>
                <a:spcPct val="110000"/>
              </a:lnSpc>
              <a:buFont typeface="Arial" panose="020B0604020202020204" pitchFamily="34" charset="0"/>
              <a:buChar char="•"/>
            </a:pPr>
            <a:endParaRPr lang="en-GB" sz="1600" dirty="0"/>
          </a:p>
          <a:p>
            <a:pPr marL="171450" indent="-171450">
              <a:lnSpc>
                <a:spcPct val="110000"/>
              </a:lnSpc>
              <a:buFont typeface="Arial" panose="020B0604020202020204" pitchFamily="34" charset="0"/>
              <a:buChar char="•"/>
            </a:pPr>
            <a:r>
              <a:rPr lang="en-GB" sz="1600" dirty="0"/>
              <a:t>Interpretation and Recommendations ……………	Page  61</a:t>
            </a:r>
          </a:p>
          <a:p>
            <a:pPr marL="171450" indent="-171450">
              <a:lnSpc>
                <a:spcPct val="110000"/>
              </a:lnSpc>
              <a:buFont typeface="Arial" panose="020B0604020202020204" pitchFamily="34" charset="0"/>
              <a:buChar char="•"/>
            </a:pPr>
            <a:r>
              <a:rPr lang="en-GB" sz="1600" dirty="0"/>
              <a:t>Appendix 1 – Links with Thanet's DMP…………..   Page  68</a:t>
            </a:r>
          </a:p>
          <a:p>
            <a:pPr marL="171450" indent="-171450">
              <a:lnSpc>
                <a:spcPct val="110000"/>
              </a:lnSpc>
              <a:buFont typeface="Arial" panose="020B0604020202020204" pitchFamily="34" charset="0"/>
              <a:buChar char="•"/>
            </a:pPr>
            <a:r>
              <a:rPr lang="en-GB" sz="1600" dirty="0"/>
              <a:t>Appendix 2 – 2010 vs 2018 Results ………………..   Page  71</a:t>
            </a:r>
          </a:p>
          <a:p>
            <a:pPr marL="171450" indent="-171450">
              <a:lnSpc>
                <a:spcPct val="110000"/>
              </a:lnSpc>
              <a:buFont typeface="Arial" panose="020B0604020202020204" pitchFamily="34" charset="0"/>
              <a:buChar char="•"/>
            </a:pPr>
            <a:endParaRPr lang="en-GB" sz="1600" dirty="0"/>
          </a:p>
          <a:p>
            <a:endParaRPr lang="en-GB" sz="1200" dirty="0">
              <a:solidFill>
                <a:srgbClr val="C00000"/>
              </a:solidFill>
            </a:endParaRPr>
          </a:p>
          <a:p>
            <a:endParaRPr lang="en-GB" sz="1200" dirty="0">
              <a:solidFill>
                <a:srgbClr val="C00000"/>
              </a:solidFill>
            </a:endParaRPr>
          </a:p>
          <a:p>
            <a:r>
              <a:rPr lang="en-GB" sz="1400" i="1" dirty="0"/>
              <a:t>			Report prepared for Thanet District Council</a:t>
            </a:r>
          </a:p>
        </p:txBody>
      </p:sp>
      <p:sp>
        <p:nvSpPr>
          <p:cNvPr id="14" name="TextBox 13">
            <a:extLst>
              <a:ext uri="{FF2B5EF4-FFF2-40B4-BE49-F238E27FC236}">
                <a16:creationId xmlns:a16="http://schemas.microsoft.com/office/drawing/2014/main" id="{1289CB41-790B-46B7-A8F0-55815FFD7279}"/>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9" name="TextBox 8">
            <a:extLst>
              <a:ext uri="{FF2B5EF4-FFF2-40B4-BE49-F238E27FC236}">
                <a16:creationId xmlns:a16="http://schemas.microsoft.com/office/drawing/2014/main" id="{6515ADAD-D838-4E31-B28A-5B00FAF3B4B3}"/>
              </a:ext>
            </a:extLst>
          </p:cNvPr>
          <p:cNvSpPr txBox="1"/>
          <p:nvPr/>
        </p:nvSpPr>
        <p:spPr>
          <a:xfrm>
            <a:off x="528141" y="669616"/>
            <a:ext cx="7039707" cy="400110"/>
          </a:xfrm>
          <a:prstGeom prst="rect">
            <a:avLst/>
          </a:prstGeom>
          <a:noFill/>
        </p:spPr>
        <p:txBody>
          <a:bodyPr wrap="square" rtlCol="0">
            <a:spAutoFit/>
          </a:bodyPr>
          <a:lstStyle/>
          <a:p>
            <a:r>
              <a:rPr lang="en-GB" sz="2000" b="1" dirty="0">
                <a:solidFill>
                  <a:schemeClr val="accent5"/>
                </a:solidFill>
                <a:latin typeface="Calibri" pitchFamily="34" charset="0"/>
              </a:rPr>
              <a:t>Contents:</a:t>
            </a:r>
          </a:p>
        </p:txBody>
      </p:sp>
      <p:sp>
        <p:nvSpPr>
          <p:cNvPr id="6" name="TextBox 5">
            <a:extLst>
              <a:ext uri="{FF2B5EF4-FFF2-40B4-BE49-F238E27FC236}">
                <a16:creationId xmlns:a16="http://schemas.microsoft.com/office/drawing/2014/main" id="{C5CA0135-E578-4647-871A-F0CF3EF853D9}"/>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2</a:t>
            </a:r>
          </a:p>
        </p:txBody>
      </p:sp>
      <p:sp>
        <p:nvSpPr>
          <p:cNvPr id="11" name="Rectangle 10">
            <a:extLst>
              <a:ext uri="{FF2B5EF4-FFF2-40B4-BE49-F238E27FC236}">
                <a16:creationId xmlns:a16="http://schemas.microsoft.com/office/drawing/2014/main" id="{724F66DB-D3C5-4554-8CD1-B061F127449F}"/>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0D703ED-9AF2-47EF-BB0D-249DD6B7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734" y="1222600"/>
            <a:ext cx="4001059" cy="2836465"/>
          </a:xfrm>
          <a:prstGeom prst="rect">
            <a:avLst/>
          </a:prstGeom>
        </p:spPr>
      </p:pic>
      <p:sp>
        <p:nvSpPr>
          <p:cNvPr id="18" name="Rectangle 17">
            <a:extLst>
              <a:ext uri="{FF2B5EF4-FFF2-40B4-BE49-F238E27FC236}">
                <a16:creationId xmlns:a16="http://schemas.microsoft.com/office/drawing/2014/main" id="{354EF360-3F0B-4F14-AAB3-426EABA61567}"/>
              </a:ext>
            </a:extLst>
          </p:cNvPr>
          <p:cNvSpPr/>
          <p:nvPr/>
        </p:nvSpPr>
        <p:spPr>
          <a:xfrm>
            <a:off x="7095734" y="4927991"/>
            <a:ext cx="4001059" cy="786212"/>
          </a:xfrm>
          <a:prstGeom prst="rect">
            <a:avLst/>
          </a:prstGeom>
          <a:solidFill>
            <a:schemeClr val="bg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descr="A close up of a logo&#10;&#10;Description automatically generated">
            <a:extLst>
              <a:ext uri="{FF2B5EF4-FFF2-40B4-BE49-F238E27FC236}">
                <a16:creationId xmlns:a16="http://schemas.microsoft.com/office/drawing/2014/main" id="{ACE995A8-8C63-4A06-97AF-7DF3EDA05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7848" y="5129448"/>
            <a:ext cx="1719922" cy="383297"/>
          </a:xfrm>
          <a:prstGeom prst="rect">
            <a:avLst/>
          </a:prstGeom>
        </p:spPr>
      </p:pic>
      <p:pic>
        <p:nvPicPr>
          <p:cNvPr id="3" name="Picture 2" descr="A close up of a sign&#10;&#10;Description automatically generated">
            <a:extLst>
              <a:ext uri="{FF2B5EF4-FFF2-40B4-BE49-F238E27FC236}">
                <a16:creationId xmlns:a16="http://schemas.microsoft.com/office/drawing/2014/main" id="{8A418778-E2F6-4DA0-A9D7-086DA8E93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598" y="4927991"/>
            <a:ext cx="786581" cy="786581"/>
          </a:xfrm>
          <a:prstGeom prst="rect">
            <a:avLst/>
          </a:prstGeom>
        </p:spPr>
      </p:pic>
    </p:spTree>
    <p:extLst>
      <p:ext uri="{BB962C8B-B14F-4D97-AF65-F5344CB8AC3E}">
        <p14:creationId xmlns:p14="http://schemas.microsoft.com/office/powerpoint/2010/main" val="199660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676049" y="1296115"/>
            <a:ext cx="7739977" cy="400110"/>
          </a:xfrm>
          <a:prstGeom prst="rect">
            <a:avLst/>
          </a:prstGeom>
          <a:noFill/>
        </p:spPr>
        <p:txBody>
          <a:bodyPr wrap="square" rtlCol="0">
            <a:spAutoFit/>
          </a:bodyPr>
          <a:lstStyle/>
          <a:p>
            <a:r>
              <a:rPr lang="en-GB" sz="2000" b="1" dirty="0">
                <a:solidFill>
                  <a:schemeClr val="accent5"/>
                </a:solidFill>
                <a:latin typeface="Calibri" pitchFamily="34" charset="0"/>
              </a:rPr>
              <a:t>Tables - Visitor Profile - Employment and group composition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BC8C7E60-B733-4E58-8D5A-BAA6CC61C800}"/>
              </a:ext>
            </a:extLst>
          </p:cNvPr>
          <p:cNvGraphicFramePr>
            <a:graphicFrameLocks noGrp="1"/>
          </p:cNvGraphicFramePr>
          <p:nvPr>
            <p:extLst>
              <p:ext uri="{D42A27DB-BD31-4B8C-83A1-F6EECF244321}">
                <p14:modId xmlns:p14="http://schemas.microsoft.com/office/powerpoint/2010/main" val="753744189"/>
              </p:ext>
            </p:extLst>
          </p:nvPr>
        </p:nvGraphicFramePr>
        <p:xfrm>
          <a:off x="947999" y="2475598"/>
          <a:ext cx="9720001" cy="1716304"/>
        </p:xfrm>
        <a:graphic>
          <a:graphicData uri="http://schemas.openxmlformats.org/drawingml/2006/table">
            <a:tbl>
              <a:tblPr/>
              <a:tblGrid>
                <a:gridCol w="4272913">
                  <a:extLst>
                    <a:ext uri="{9D8B030D-6E8A-4147-A177-3AD203B41FA5}">
                      <a16:colId xmlns:a16="http://schemas.microsoft.com/office/drawing/2014/main" val="2951516393"/>
                    </a:ext>
                  </a:extLst>
                </a:gridCol>
                <a:gridCol w="907848">
                  <a:extLst>
                    <a:ext uri="{9D8B030D-6E8A-4147-A177-3AD203B41FA5}">
                      <a16:colId xmlns:a16="http://schemas.microsoft.com/office/drawing/2014/main" val="2521663688"/>
                    </a:ext>
                  </a:extLst>
                </a:gridCol>
                <a:gridCol w="907848">
                  <a:extLst>
                    <a:ext uri="{9D8B030D-6E8A-4147-A177-3AD203B41FA5}">
                      <a16:colId xmlns:a16="http://schemas.microsoft.com/office/drawing/2014/main" val="1993477141"/>
                    </a:ext>
                  </a:extLst>
                </a:gridCol>
                <a:gridCol w="907848">
                  <a:extLst>
                    <a:ext uri="{9D8B030D-6E8A-4147-A177-3AD203B41FA5}">
                      <a16:colId xmlns:a16="http://schemas.microsoft.com/office/drawing/2014/main" val="1953776858"/>
                    </a:ext>
                  </a:extLst>
                </a:gridCol>
                <a:gridCol w="907848">
                  <a:extLst>
                    <a:ext uri="{9D8B030D-6E8A-4147-A177-3AD203B41FA5}">
                      <a16:colId xmlns:a16="http://schemas.microsoft.com/office/drawing/2014/main" val="1453053168"/>
                    </a:ext>
                  </a:extLst>
                </a:gridCol>
                <a:gridCol w="907848">
                  <a:extLst>
                    <a:ext uri="{9D8B030D-6E8A-4147-A177-3AD203B41FA5}">
                      <a16:colId xmlns:a16="http://schemas.microsoft.com/office/drawing/2014/main" val="612605829"/>
                    </a:ext>
                  </a:extLst>
                </a:gridCol>
                <a:gridCol w="907848">
                  <a:extLst>
                    <a:ext uri="{9D8B030D-6E8A-4147-A177-3AD203B41FA5}">
                      <a16:colId xmlns:a16="http://schemas.microsoft.com/office/drawing/2014/main" val="579010133"/>
                    </a:ext>
                  </a:extLst>
                </a:gridCol>
              </a:tblGrid>
              <a:tr h="119566">
                <a:tc>
                  <a:txBody>
                    <a:bodyPr/>
                    <a:lstStyle/>
                    <a:p>
                      <a:pPr algn="ctr" fontAlgn="b"/>
                      <a:r>
                        <a:rPr lang="en-GB" sz="1100" b="1"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3507642"/>
                  </a:ext>
                </a:extLst>
              </a:tr>
              <a:tr h="190500">
                <a:tc>
                  <a:txBody>
                    <a:bodyPr/>
                    <a:lstStyle/>
                    <a:p>
                      <a:pPr algn="l" fontAlgn="b"/>
                      <a:r>
                        <a:rPr lang="en-US" sz="1100" b="0" i="0" u="none" strike="noStrike" dirty="0">
                          <a:solidFill>
                            <a:srgbClr val="000000"/>
                          </a:solidFill>
                          <a:effectLst/>
                          <a:latin typeface="Calibri" panose="020F0502020204030204" pitchFamily="34" charset="0"/>
                        </a:rPr>
                        <a:t>High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99725009"/>
                  </a:ext>
                </a:extLst>
              </a:tr>
              <a:tr h="205639">
                <a:tc>
                  <a:txBody>
                    <a:bodyPr/>
                    <a:lstStyle/>
                    <a:p>
                      <a:pPr algn="l" fontAlgn="b"/>
                      <a:r>
                        <a:rPr lang="en-GB" sz="1100" b="0" i="0" u="none" strike="noStrike" dirty="0">
                          <a:solidFill>
                            <a:srgbClr val="000000"/>
                          </a:solidFill>
                          <a:effectLst/>
                          <a:latin typeface="Calibri" panose="020F0502020204030204" pitchFamily="34" charset="0"/>
                        </a:rPr>
                        <a:t>Intermediate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65147892"/>
                  </a:ext>
                </a:extLst>
              </a:tr>
              <a:tr h="190500">
                <a:tc>
                  <a:txBody>
                    <a:bodyPr/>
                    <a:lstStyle/>
                    <a:p>
                      <a:pPr algn="l" fontAlgn="b"/>
                      <a:r>
                        <a:rPr lang="en-GB" sz="1100" b="0" i="0" u="none" strike="noStrike" dirty="0">
                          <a:solidFill>
                            <a:srgbClr val="000000"/>
                          </a:solidFill>
                          <a:effectLst/>
                          <a:latin typeface="Calibri" panose="020F0502020204030204" pitchFamily="34" charset="0"/>
                        </a:rPr>
                        <a:t>Supervisor; clerical; junior managerial, administrative or professional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213651552"/>
                  </a:ext>
                </a:extLst>
              </a:tr>
              <a:tr h="190500">
                <a:tc>
                  <a:txBody>
                    <a:bodyPr/>
                    <a:lstStyle/>
                    <a:p>
                      <a:pPr algn="l" fontAlgn="b"/>
                      <a:r>
                        <a:rPr lang="en-GB" sz="1100" b="0" i="0" u="none" strike="noStrike" dirty="0">
                          <a:solidFill>
                            <a:srgbClr val="000000"/>
                          </a:solidFill>
                          <a:effectLst/>
                          <a:latin typeface="Calibri" panose="020F0502020204030204" pitchFamily="34" charset="0"/>
                        </a:rPr>
                        <a:t>Skilled manual worker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84918000"/>
                  </a:ext>
                </a:extLst>
              </a:tr>
              <a:tr h="190500">
                <a:tc>
                  <a:txBody>
                    <a:bodyPr/>
                    <a:lstStyle/>
                    <a:p>
                      <a:pPr algn="l" fontAlgn="b"/>
                      <a:r>
                        <a:rPr lang="en-US" sz="1100" b="0" i="0" u="none" strike="noStrike" dirty="0">
                          <a:solidFill>
                            <a:srgbClr val="000000"/>
                          </a:solidFill>
                          <a:effectLst/>
                          <a:latin typeface="Calibri" panose="020F0502020204030204" pitchFamily="34" charset="0"/>
                        </a:rPr>
                        <a:t>Semi-skilled or unskilled manual worker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41885241"/>
                  </a:ext>
                </a:extLst>
              </a:tr>
              <a:tr h="190500">
                <a:tc>
                  <a:txBody>
                    <a:bodyPr/>
                    <a:lstStyle/>
                    <a:p>
                      <a:pPr algn="l" fontAlgn="b"/>
                      <a:r>
                        <a:rPr lang="en-GB" sz="1100" b="0" i="0" u="none" strike="noStrike" dirty="0">
                          <a:solidFill>
                            <a:srgbClr val="000000"/>
                          </a:solidFill>
                          <a:effectLst/>
                          <a:latin typeface="Calibri" panose="020F0502020204030204" pitchFamily="34" charset="0"/>
                        </a:rPr>
                        <a:t>Housewife/homemaker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736801137"/>
                  </a:ext>
                </a:extLst>
              </a:tr>
              <a:tr h="190500">
                <a:tc>
                  <a:txBody>
                    <a:bodyPr/>
                    <a:lstStyle/>
                    <a:p>
                      <a:pPr algn="l" fontAlgn="b"/>
                      <a:r>
                        <a:rPr lang="en-GB" sz="1100" b="0" i="0" u="none" strike="noStrike" dirty="0">
                          <a:solidFill>
                            <a:srgbClr val="000000"/>
                          </a:solidFill>
                          <a:effectLst/>
                          <a:latin typeface="Calibri" panose="020F0502020204030204" pitchFamily="34" charset="0"/>
                        </a:rPr>
                        <a:t>Unemployed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97811625"/>
                  </a:ext>
                </a:extLst>
              </a:tr>
              <a:tr h="190500">
                <a:tc>
                  <a:txBody>
                    <a:bodyPr/>
                    <a:lstStyle/>
                    <a:p>
                      <a:pPr algn="l" fontAlgn="b"/>
                      <a:r>
                        <a:rPr lang="en-GB" sz="1100" b="0" i="0" u="none" strike="noStrike" dirty="0">
                          <a:solidFill>
                            <a:srgbClr val="000000"/>
                          </a:solidFill>
                          <a:effectLst/>
                          <a:latin typeface="Calibri" panose="020F0502020204030204" pitchFamily="34" charset="0"/>
                        </a:rPr>
                        <a:t>Student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3520687"/>
                  </a:ext>
                </a:extLst>
              </a:tr>
            </a:tbl>
          </a:graphicData>
        </a:graphic>
      </p:graphicFrame>
      <p:sp>
        <p:nvSpPr>
          <p:cNvPr id="8" name="TextBox 7">
            <a:extLst>
              <a:ext uri="{FF2B5EF4-FFF2-40B4-BE49-F238E27FC236}">
                <a16:creationId xmlns:a16="http://schemas.microsoft.com/office/drawing/2014/main" id="{A1A1EEED-D0DD-4247-8FFF-4639A1944200}"/>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20</a:t>
            </a:r>
          </a:p>
        </p:txBody>
      </p:sp>
    </p:spTree>
    <p:extLst>
      <p:ext uri="{BB962C8B-B14F-4D97-AF65-F5344CB8AC3E}">
        <p14:creationId xmlns:p14="http://schemas.microsoft.com/office/powerpoint/2010/main" val="1464682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609372" y="2856275"/>
            <a:ext cx="5043792" cy="400110"/>
          </a:xfrm>
          <a:prstGeom prst="rect">
            <a:avLst/>
          </a:prstGeom>
          <a:noFill/>
        </p:spPr>
        <p:txBody>
          <a:bodyPr wrap="square" rtlCol="0">
            <a:spAutoFit/>
          </a:bodyPr>
          <a:lstStyle/>
          <a:p>
            <a:pPr algn="ctr"/>
            <a:r>
              <a:rPr lang="en-GB" sz="2000" b="1" dirty="0">
                <a:solidFill>
                  <a:schemeClr val="accent5"/>
                </a:solidFill>
                <a:latin typeface="Calibri" pitchFamily="34" charset="0"/>
              </a:rPr>
              <a:t>Survey Findings – Trip Characteristics</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sp>
        <p:nvSpPr>
          <p:cNvPr id="14" name="TextBox 13">
            <a:extLst>
              <a:ext uri="{FF2B5EF4-FFF2-40B4-BE49-F238E27FC236}">
                <a16:creationId xmlns:a16="http://schemas.microsoft.com/office/drawing/2014/main" id="{251FEC59-35DF-4EF8-9041-DA6B8BB3054A}"/>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9" name="Straight Connector 18">
            <a:extLst>
              <a:ext uri="{FF2B5EF4-FFF2-40B4-BE49-F238E27FC236}">
                <a16:creationId xmlns:a16="http://schemas.microsoft.com/office/drawing/2014/main" id="{EA055392-7D8C-4F1E-AD06-777DC2FFFC8E}"/>
              </a:ext>
            </a:extLst>
          </p:cNvPr>
          <p:cNvCxnSpPr>
            <a:cxnSpLocks/>
          </p:cNvCxnSpPr>
          <p:nvPr/>
        </p:nvCxnSpPr>
        <p:spPr>
          <a:xfrm>
            <a:off x="0" y="5837546"/>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590778-C006-4AD1-94BA-D269DAABC0A7}"/>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21</a:t>
            </a:r>
          </a:p>
        </p:txBody>
      </p:sp>
      <p:grpSp>
        <p:nvGrpSpPr>
          <p:cNvPr id="11" name="Group 10">
            <a:extLst>
              <a:ext uri="{FF2B5EF4-FFF2-40B4-BE49-F238E27FC236}">
                <a16:creationId xmlns:a16="http://schemas.microsoft.com/office/drawing/2014/main" id="{5922B6DA-CA25-479A-B784-698C25E88EB3}"/>
              </a:ext>
            </a:extLst>
          </p:cNvPr>
          <p:cNvGrpSpPr/>
          <p:nvPr/>
        </p:nvGrpSpPr>
        <p:grpSpPr>
          <a:xfrm>
            <a:off x="7325248" y="792952"/>
            <a:ext cx="3678252" cy="4768384"/>
            <a:chOff x="8491949" y="1163752"/>
            <a:chExt cx="3563926" cy="4703254"/>
          </a:xfrm>
        </p:grpSpPr>
        <p:pic>
          <p:nvPicPr>
            <p:cNvPr id="12" name="Picture 11">
              <a:extLst>
                <a:ext uri="{FF2B5EF4-FFF2-40B4-BE49-F238E27FC236}">
                  <a16:creationId xmlns:a16="http://schemas.microsoft.com/office/drawing/2014/main" id="{E49008BF-7D92-44BB-8446-9ABFFBCD60EA}"/>
                </a:ext>
              </a:extLst>
            </p:cNvPr>
            <p:cNvPicPr>
              <a:picLocks noChangeAspect="1"/>
            </p:cNvPicPr>
            <p:nvPr/>
          </p:nvPicPr>
          <p:blipFill rotWithShape="1">
            <a:blip r:embed="rId3">
              <a:extLst>
                <a:ext uri="{28A0092B-C50C-407E-A947-70E740481C1C}">
                  <a14:useLocalDpi xmlns:a14="http://schemas.microsoft.com/office/drawing/2010/main" val="0"/>
                </a:ext>
              </a:extLst>
            </a:blip>
            <a:srcRect l="1" t="1689" r="180"/>
            <a:stretch/>
          </p:blipFill>
          <p:spPr>
            <a:xfrm>
              <a:off x="8539578" y="1163752"/>
              <a:ext cx="3516297" cy="2314388"/>
            </a:xfrm>
            <a:prstGeom prst="rect">
              <a:avLst/>
            </a:prstGeom>
          </p:spPr>
        </p:pic>
        <p:pic>
          <p:nvPicPr>
            <p:cNvPr id="20" name="Picture 19">
              <a:extLst>
                <a:ext uri="{FF2B5EF4-FFF2-40B4-BE49-F238E27FC236}">
                  <a16:creationId xmlns:a16="http://schemas.microsoft.com/office/drawing/2014/main" id="{14FED4D5-F3C5-4D2A-A255-E90E347DE7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9578" y="3478140"/>
              <a:ext cx="3516297" cy="2344198"/>
            </a:xfrm>
            <a:prstGeom prst="rect">
              <a:avLst/>
            </a:prstGeom>
          </p:spPr>
        </p:pic>
        <p:sp>
          <p:nvSpPr>
            <p:cNvPr id="21" name="TextBox 20">
              <a:extLst>
                <a:ext uri="{FF2B5EF4-FFF2-40B4-BE49-F238E27FC236}">
                  <a16:creationId xmlns:a16="http://schemas.microsoft.com/office/drawing/2014/main" id="{69298BC8-4A87-4298-8449-7DC8FEB02C14}"/>
                </a:ext>
              </a:extLst>
            </p:cNvPr>
            <p:cNvSpPr txBox="1"/>
            <p:nvPr/>
          </p:nvSpPr>
          <p:spPr>
            <a:xfrm>
              <a:off x="8491949" y="5638002"/>
              <a:ext cx="1554756" cy="229004"/>
            </a:xfrm>
            <a:prstGeom prst="rect">
              <a:avLst/>
            </a:prstGeom>
            <a:noFill/>
          </p:spPr>
          <p:txBody>
            <a:bodyPr wrap="none" rtlCol="0">
              <a:spAutoFit/>
            </a:bodyPr>
            <a:lstStyle/>
            <a:p>
              <a:r>
                <a:rPr lang="en-GB" sz="800" b="1" dirty="0">
                  <a:solidFill>
                    <a:schemeClr val="bg1"/>
                  </a:solidFill>
                </a:rPr>
                <a:t>Credit: Thanet District Council</a:t>
              </a:r>
            </a:p>
          </p:txBody>
        </p:sp>
      </p:grpSp>
      <p:sp>
        <p:nvSpPr>
          <p:cNvPr id="16" name="Rectangle 15">
            <a:extLst>
              <a:ext uri="{FF2B5EF4-FFF2-40B4-BE49-F238E27FC236}">
                <a16:creationId xmlns:a16="http://schemas.microsoft.com/office/drawing/2014/main" id="{8CCC2393-AC1B-473B-928F-6764E795C23B}"/>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028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815415"/>
            <a:ext cx="7039707" cy="400110"/>
          </a:xfrm>
          <a:prstGeom prst="rect">
            <a:avLst/>
          </a:prstGeom>
          <a:noFill/>
        </p:spPr>
        <p:txBody>
          <a:bodyPr wrap="square" rtlCol="0">
            <a:spAutoFit/>
          </a:bodyPr>
          <a:lstStyle/>
          <a:p>
            <a:r>
              <a:rPr lang="en-GB" sz="2000" b="1" dirty="0">
                <a:solidFill>
                  <a:schemeClr val="accent5"/>
                </a:solidFill>
                <a:latin typeface="Calibri" pitchFamily="34" charset="0"/>
              </a:rPr>
              <a:t>Type of trip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22</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25006" y="6097523"/>
            <a:ext cx="3842994"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Are you staying overnight during your trip? Base 614 – prompted - Are you staying overnight in Location? -  (interviewer to code)</a:t>
            </a:r>
            <a:endParaRPr lang="en-GB" sz="1100" dirty="0">
              <a:highlight>
                <a:srgbClr val="FFFF00"/>
              </a:highlight>
            </a:endParaRPr>
          </a:p>
        </p:txBody>
      </p:sp>
      <p:sp>
        <p:nvSpPr>
          <p:cNvPr id="25" name="TextBox 24">
            <a:extLst>
              <a:ext uri="{FF2B5EF4-FFF2-40B4-BE49-F238E27FC236}">
                <a16:creationId xmlns:a16="http://schemas.microsoft.com/office/drawing/2014/main" id="{521B667B-E07C-4300-9598-40221AA8EA2F}"/>
              </a:ext>
            </a:extLst>
          </p:cNvPr>
          <p:cNvSpPr txBox="1"/>
          <p:nvPr/>
        </p:nvSpPr>
        <p:spPr>
          <a:xfrm>
            <a:off x="537328" y="1397303"/>
            <a:ext cx="11010507" cy="1513363"/>
          </a:xfrm>
          <a:prstGeom prst="rect">
            <a:avLst/>
          </a:prstGeom>
          <a:noFill/>
        </p:spPr>
        <p:txBody>
          <a:bodyPr wrap="square" rtlCol="0">
            <a:spAutoFit/>
          </a:bodyPr>
          <a:lstStyle/>
          <a:p>
            <a:pPr algn="just">
              <a:lnSpc>
                <a:spcPct val="130000"/>
              </a:lnSpc>
            </a:pPr>
            <a:r>
              <a:rPr lang="en-GB" sz="1200" dirty="0"/>
              <a:t>Over half (55%) of all visitors were ‘day visitors from home’ – visitors who started their trip that day from their home residence and planned to return to their residence on the same day. A further 18% were also day visitors but these were visitors on day trips from holidays based elsewhere. The remaining 27% were in Thanet as part of an overnight stay. </a:t>
            </a:r>
          </a:p>
          <a:p>
            <a:pPr algn="just">
              <a:lnSpc>
                <a:spcPct val="130000"/>
              </a:lnSpc>
            </a:pPr>
            <a:endParaRPr lang="en-GB" sz="1200" dirty="0"/>
          </a:p>
          <a:p>
            <a:pPr algn="just">
              <a:lnSpc>
                <a:spcPct val="130000"/>
              </a:lnSpc>
            </a:pPr>
            <a:r>
              <a:rPr lang="en-GB" sz="1200" dirty="0">
                <a:solidFill>
                  <a:srgbClr val="000000"/>
                </a:solidFill>
                <a:latin typeface="Calibri" panose="020F0502020204030204" pitchFamily="34" charset="0"/>
              </a:rPr>
              <a:t>The results of the survey show that the distribution of visitors across the three main types was very similar in Broadstairs and Ramsgate. Margate had a higher proportion of staying visitors (30%) of all visitors to the town. </a:t>
            </a:r>
            <a:endParaRPr lang="en-GB" sz="1200" dirty="0"/>
          </a:p>
        </p:txBody>
      </p:sp>
      <p:graphicFrame>
        <p:nvGraphicFramePr>
          <p:cNvPr id="16" name="Chart 15">
            <a:extLst>
              <a:ext uri="{FF2B5EF4-FFF2-40B4-BE49-F238E27FC236}">
                <a16:creationId xmlns:a16="http://schemas.microsoft.com/office/drawing/2014/main" id="{B94498B7-0FB7-4A19-85DE-39F98B24B5DF}"/>
              </a:ext>
            </a:extLst>
          </p:cNvPr>
          <p:cNvGraphicFramePr>
            <a:graphicFrameLocks/>
          </p:cNvGraphicFramePr>
          <p:nvPr>
            <p:extLst>
              <p:ext uri="{D42A27DB-BD31-4B8C-83A1-F6EECF244321}">
                <p14:modId xmlns:p14="http://schemas.microsoft.com/office/powerpoint/2010/main" val="2348539954"/>
              </p:ext>
            </p:extLst>
          </p:nvPr>
        </p:nvGraphicFramePr>
        <p:xfrm>
          <a:off x="397764" y="3111158"/>
          <a:ext cx="4572000" cy="2766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Table 29">
            <a:extLst>
              <a:ext uri="{FF2B5EF4-FFF2-40B4-BE49-F238E27FC236}">
                <a16:creationId xmlns:a16="http://schemas.microsoft.com/office/drawing/2014/main" id="{C5969ECC-A5C1-46E8-8170-07E2D349859E}"/>
              </a:ext>
            </a:extLst>
          </p:cNvPr>
          <p:cNvGraphicFramePr>
            <a:graphicFrameLocks noGrp="1"/>
          </p:cNvGraphicFramePr>
          <p:nvPr>
            <p:extLst>
              <p:ext uri="{D42A27DB-BD31-4B8C-83A1-F6EECF244321}">
                <p14:modId xmlns:p14="http://schemas.microsoft.com/office/powerpoint/2010/main" val="1687711655"/>
              </p:ext>
            </p:extLst>
          </p:nvPr>
        </p:nvGraphicFramePr>
        <p:xfrm>
          <a:off x="6095999" y="4644063"/>
          <a:ext cx="5018205" cy="762000"/>
        </p:xfrm>
        <a:graphic>
          <a:graphicData uri="http://schemas.openxmlformats.org/drawingml/2006/table">
            <a:tbl>
              <a:tblPr/>
              <a:tblGrid>
                <a:gridCol w="1767361">
                  <a:extLst>
                    <a:ext uri="{9D8B030D-6E8A-4147-A177-3AD203B41FA5}">
                      <a16:colId xmlns:a16="http://schemas.microsoft.com/office/drawing/2014/main" val="1924258108"/>
                    </a:ext>
                  </a:extLst>
                </a:gridCol>
                <a:gridCol w="812711">
                  <a:extLst>
                    <a:ext uri="{9D8B030D-6E8A-4147-A177-3AD203B41FA5}">
                      <a16:colId xmlns:a16="http://schemas.microsoft.com/office/drawing/2014/main" val="530781434"/>
                    </a:ext>
                  </a:extLst>
                </a:gridCol>
                <a:gridCol w="812711">
                  <a:extLst>
                    <a:ext uri="{9D8B030D-6E8A-4147-A177-3AD203B41FA5}">
                      <a16:colId xmlns:a16="http://schemas.microsoft.com/office/drawing/2014/main" val="2738508027"/>
                    </a:ext>
                  </a:extLst>
                </a:gridCol>
                <a:gridCol w="812711">
                  <a:extLst>
                    <a:ext uri="{9D8B030D-6E8A-4147-A177-3AD203B41FA5}">
                      <a16:colId xmlns:a16="http://schemas.microsoft.com/office/drawing/2014/main" val="1783208959"/>
                    </a:ext>
                  </a:extLst>
                </a:gridCol>
                <a:gridCol w="812711">
                  <a:extLst>
                    <a:ext uri="{9D8B030D-6E8A-4147-A177-3AD203B41FA5}">
                      <a16:colId xmlns:a16="http://schemas.microsoft.com/office/drawing/2014/main" val="1525650199"/>
                    </a:ext>
                  </a:extLst>
                </a:gridCol>
              </a:tblGrid>
              <a:tr h="190500">
                <a:tc>
                  <a:txBody>
                    <a:bodyPr/>
                    <a:lstStyle/>
                    <a:p>
                      <a:pPr algn="ctr" fontAlgn="b"/>
                      <a:r>
                        <a:rPr lang="en-GB" sz="1100" b="1"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31836431"/>
                  </a:ext>
                </a:extLst>
              </a:tr>
              <a:tr h="190500">
                <a:tc>
                  <a:txBody>
                    <a:bodyPr/>
                    <a:lstStyle/>
                    <a:p>
                      <a:pPr algn="l" fontAlgn="b"/>
                      <a:r>
                        <a:rPr lang="en-GB" sz="1100" b="0" i="0" u="none" strike="noStrike" dirty="0">
                          <a:solidFill>
                            <a:srgbClr val="000000"/>
                          </a:solidFill>
                          <a:effectLst/>
                          <a:latin typeface="Calibri" panose="020F0502020204030204" pitchFamily="34" charset="0"/>
                        </a:rPr>
                        <a:t>Day visitors from 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9552389"/>
                  </a:ext>
                </a:extLst>
              </a:tr>
              <a:tr h="190500">
                <a:tc>
                  <a:txBody>
                    <a:bodyPr/>
                    <a:lstStyle/>
                    <a:p>
                      <a:pPr algn="l" fontAlgn="b"/>
                      <a:r>
                        <a:rPr lang="en-GB" sz="1100" b="0" i="0" u="none" strike="noStrike" dirty="0">
                          <a:solidFill>
                            <a:srgbClr val="000000"/>
                          </a:solidFill>
                          <a:effectLst/>
                          <a:latin typeface="Calibri" panose="020F0502020204030204" pitchFamily="34" charset="0"/>
                        </a:rPr>
                        <a:t>Day visitors (touring)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668464753"/>
                  </a:ext>
                </a:extLst>
              </a:tr>
              <a:tr h="190500">
                <a:tc>
                  <a:txBody>
                    <a:bodyPr/>
                    <a:lstStyle/>
                    <a:p>
                      <a:pPr algn="l" fontAlgn="b"/>
                      <a:r>
                        <a:rPr lang="en-GB" sz="1100" b="0" i="0" u="none" strike="noStrike" dirty="0">
                          <a:solidFill>
                            <a:srgbClr val="000000"/>
                          </a:solidFill>
                          <a:effectLst/>
                          <a:latin typeface="Calibri" panose="020F0502020204030204" pitchFamily="34" charset="0"/>
                        </a:rPr>
                        <a:t>Staying visitors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362952"/>
                  </a:ext>
                </a:extLst>
              </a:tr>
            </a:tbl>
          </a:graphicData>
        </a:graphic>
      </p:graphicFrame>
      <p:sp>
        <p:nvSpPr>
          <p:cNvPr id="12" name="object 8">
            <a:extLst>
              <a:ext uri="{FF2B5EF4-FFF2-40B4-BE49-F238E27FC236}">
                <a16:creationId xmlns:a16="http://schemas.microsoft.com/office/drawing/2014/main" id="{83A5C184-399B-42EC-8416-EDA396D5B661}"/>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3" name="object 9">
            <a:extLst>
              <a:ext uri="{FF2B5EF4-FFF2-40B4-BE49-F238E27FC236}">
                <a16:creationId xmlns:a16="http://schemas.microsoft.com/office/drawing/2014/main" id="{3BDFC1AA-0684-4BE2-8540-A7FB498910A0}"/>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The higher proportion of day trips matches the findings from the Visit Kent Perceptions Research (17), which suggests that the </a:t>
            </a:r>
            <a:r>
              <a:rPr lang="en-US" sz="1100" spc="-10" dirty="0">
                <a:cs typeface="Calibri"/>
              </a:rPr>
              <a:t>interest </a:t>
            </a:r>
            <a:r>
              <a:rPr lang="en-US" sz="1100" dirty="0">
                <a:cs typeface="Calibri"/>
              </a:rPr>
              <a:t>in </a:t>
            </a:r>
            <a:r>
              <a:rPr lang="en-US" sz="1100" spc="-10" dirty="0">
                <a:cs typeface="Calibri"/>
              </a:rPr>
              <a:t>day trip visitation </a:t>
            </a:r>
            <a:r>
              <a:rPr lang="en-US" sz="1100" dirty="0">
                <a:cs typeface="Calibri"/>
              </a:rPr>
              <a:t>is much </a:t>
            </a:r>
            <a:r>
              <a:rPr lang="en-US" sz="1100" spc="-10" dirty="0">
                <a:cs typeface="Calibri"/>
              </a:rPr>
              <a:t>stronger than overnight or </a:t>
            </a:r>
            <a:r>
              <a:rPr lang="en-US" sz="1100" spc="-5" dirty="0">
                <a:cs typeface="Calibri"/>
              </a:rPr>
              <a:t>short </a:t>
            </a:r>
            <a:r>
              <a:rPr lang="en-US" sz="1100" spc="-15" dirty="0">
                <a:cs typeface="Calibri"/>
              </a:rPr>
              <a:t>stays </a:t>
            </a:r>
            <a:r>
              <a:rPr lang="en-GB" sz="1100" spc="-5" dirty="0">
                <a:latin typeface="Calibri"/>
                <a:cs typeface="Calibri"/>
              </a:rPr>
              <a:t>– See Secondary Research Report, Page 17. </a:t>
            </a:r>
            <a:endParaRPr sz="1100" dirty="0">
              <a:latin typeface="Calibri"/>
              <a:cs typeface="Calibri"/>
            </a:endParaRPr>
          </a:p>
        </p:txBody>
      </p:sp>
      <p:sp>
        <p:nvSpPr>
          <p:cNvPr id="14" name="object 10">
            <a:extLst>
              <a:ext uri="{FF2B5EF4-FFF2-40B4-BE49-F238E27FC236}">
                <a16:creationId xmlns:a16="http://schemas.microsoft.com/office/drawing/2014/main" id="{4771B5C4-D247-496F-992D-4D3578D174D7}"/>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7" name="object 11">
            <a:extLst>
              <a:ext uri="{FF2B5EF4-FFF2-40B4-BE49-F238E27FC236}">
                <a16:creationId xmlns:a16="http://schemas.microsoft.com/office/drawing/2014/main" id="{3CCDCAA6-A55C-47FD-8767-70B9E7CC9B0C}"/>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
        <p:nvSpPr>
          <p:cNvPr id="18" name="object 8">
            <a:extLst>
              <a:ext uri="{FF2B5EF4-FFF2-40B4-BE49-F238E27FC236}">
                <a16:creationId xmlns:a16="http://schemas.microsoft.com/office/drawing/2014/main" id="{4F21AE32-69AF-4399-BF9C-713CFC6D7143}"/>
              </a:ext>
            </a:extLst>
          </p:cNvPr>
          <p:cNvSpPr/>
          <p:nvPr/>
        </p:nvSpPr>
        <p:spPr>
          <a:xfrm>
            <a:off x="6096002" y="3872484"/>
            <a:ext cx="5018204" cy="510227"/>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19" name="object 9">
            <a:extLst>
              <a:ext uri="{FF2B5EF4-FFF2-40B4-BE49-F238E27FC236}">
                <a16:creationId xmlns:a16="http://schemas.microsoft.com/office/drawing/2014/main" id="{F30D58F7-874A-426C-9042-CB7396FA0F6C}"/>
              </a:ext>
            </a:extLst>
          </p:cNvPr>
          <p:cNvSpPr txBox="1"/>
          <p:nvPr/>
        </p:nvSpPr>
        <p:spPr>
          <a:xfrm>
            <a:off x="6095999" y="3947335"/>
            <a:ext cx="5018205" cy="435376"/>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We noticed a slight increase in the proportion of day visitors from home between 2010 (50%) and 2018 (55%).</a:t>
            </a:r>
            <a:endParaRPr sz="1100" dirty="0">
              <a:latin typeface="Calibri"/>
              <a:cs typeface="Calibri"/>
            </a:endParaRPr>
          </a:p>
        </p:txBody>
      </p:sp>
      <p:sp>
        <p:nvSpPr>
          <p:cNvPr id="20" name="object 10">
            <a:extLst>
              <a:ext uri="{FF2B5EF4-FFF2-40B4-BE49-F238E27FC236}">
                <a16:creationId xmlns:a16="http://schemas.microsoft.com/office/drawing/2014/main" id="{1A7EBDBA-7A1E-4084-9CB6-2EE8B0FE4CA4}"/>
              </a:ext>
            </a:extLst>
          </p:cNvPr>
          <p:cNvSpPr/>
          <p:nvPr/>
        </p:nvSpPr>
        <p:spPr>
          <a:xfrm>
            <a:off x="6096001" y="3690657"/>
            <a:ext cx="1345713"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1" name="object 11">
            <a:extLst>
              <a:ext uri="{FF2B5EF4-FFF2-40B4-BE49-F238E27FC236}">
                <a16:creationId xmlns:a16="http://schemas.microsoft.com/office/drawing/2014/main" id="{549E6656-6953-4F67-A087-2EB2C012FA68}"/>
              </a:ext>
            </a:extLst>
          </p:cNvPr>
          <p:cNvSpPr txBox="1"/>
          <p:nvPr/>
        </p:nvSpPr>
        <p:spPr>
          <a:xfrm>
            <a:off x="6153784" y="3814948"/>
            <a:ext cx="1088693"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358516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Duration of the trip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34433" y="6196001"/>
            <a:ext cx="3833567"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737 – prompted – How long are you planning to spend here today? Base: 614 – open – How many  nights are you spending away from home? </a:t>
            </a:r>
            <a:endParaRPr lang="en-GB" sz="1100" dirty="0"/>
          </a:p>
        </p:txBody>
      </p:sp>
      <p:sp>
        <p:nvSpPr>
          <p:cNvPr id="25" name="TextBox 24">
            <a:extLst>
              <a:ext uri="{FF2B5EF4-FFF2-40B4-BE49-F238E27FC236}">
                <a16:creationId xmlns:a16="http://schemas.microsoft.com/office/drawing/2014/main" id="{521B667B-E07C-4300-9598-40221AA8EA2F}"/>
              </a:ext>
            </a:extLst>
          </p:cNvPr>
          <p:cNvSpPr txBox="1"/>
          <p:nvPr/>
        </p:nvSpPr>
        <p:spPr>
          <a:xfrm>
            <a:off x="537328" y="1062265"/>
            <a:ext cx="11010507" cy="1993494"/>
          </a:xfrm>
          <a:prstGeom prst="rect">
            <a:avLst/>
          </a:prstGeom>
          <a:noFill/>
        </p:spPr>
        <p:txBody>
          <a:bodyPr wrap="square" rtlCol="0">
            <a:spAutoFit/>
          </a:bodyPr>
          <a:lstStyle/>
          <a:p>
            <a:pPr algn="just">
              <a:lnSpc>
                <a:spcPct val="130000"/>
              </a:lnSpc>
            </a:pPr>
            <a:r>
              <a:rPr lang="en-GB" sz="1200" dirty="0"/>
              <a:t>Almost four in five (79%) day visitors spent the whole day in Thanet and 20% stayed for half a day. A marginal 1% of day visitors made short visits (less than two hours). In terms of seasonality, summer day visits were longer (83% of summer day visits lasted the whole day, compared to only 73% in autumn).  Day visitors to Broadstairs stayed the longest on average (81% stayed all day in the town), whereas Ramsgate attracted the shorter day visits, with three quarters of visitors (75%) spending the full day at the destination and 23% spending half a day. </a:t>
            </a:r>
          </a:p>
          <a:p>
            <a:pPr algn="just">
              <a:lnSpc>
                <a:spcPct val="130000"/>
              </a:lnSpc>
            </a:pPr>
            <a:endParaRPr lang="en-GB" sz="1200" dirty="0"/>
          </a:p>
          <a:p>
            <a:pPr algn="just">
              <a:lnSpc>
                <a:spcPct val="130000"/>
              </a:lnSpc>
            </a:pPr>
            <a:r>
              <a:rPr lang="en-GB" sz="1200" dirty="0"/>
              <a:t>The average length stay for overnight visitors to Thanet was 4.4 nights. Overnight visits were also longer in summer (4.8 nights per visit) than in autumn (4.1 nights per visit).  Overnight stays in Margate were the shortest (3.6 nights per trip) and overnight stays in Broadstairs were the longest (5.2 nights). Overnight visitors spent an average of 4.5 nights in Ramsgate. </a:t>
            </a:r>
          </a:p>
        </p:txBody>
      </p:sp>
      <p:graphicFrame>
        <p:nvGraphicFramePr>
          <p:cNvPr id="9" name="Table 8">
            <a:extLst>
              <a:ext uri="{FF2B5EF4-FFF2-40B4-BE49-F238E27FC236}">
                <a16:creationId xmlns:a16="http://schemas.microsoft.com/office/drawing/2014/main" id="{730DB389-AA55-422D-943D-744712B3E98F}"/>
              </a:ext>
            </a:extLst>
          </p:cNvPr>
          <p:cNvGraphicFramePr>
            <a:graphicFrameLocks noGrp="1"/>
          </p:cNvGraphicFramePr>
          <p:nvPr>
            <p:extLst>
              <p:ext uri="{D42A27DB-BD31-4B8C-83A1-F6EECF244321}">
                <p14:modId xmlns:p14="http://schemas.microsoft.com/office/powerpoint/2010/main" val="2298593361"/>
              </p:ext>
            </p:extLst>
          </p:nvPr>
        </p:nvGraphicFramePr>
        <p:xfrm>
          <a:off x="6532904" y="3895015"/>
          <a:ext cx="4379604" cy="952500"/>
        </p:xfrm>
        <a:graphic>
          <a:graphicData uri="http://schemas.openxmlformats.org/drawingml/2006/table">
            <a:tbl>
              <a:tblPr/>
              <a:tblGrid>
                <a:gridCol w="1745994">
                  <a:extLst>
                    <a:ext uri="{9D8B030D-6E8A-4147-A177-3AD203B41FA5}">
                      <a16:colId xmlns:a16="http://schemas.microsoft.com/office/drawing/2014/main" val="4008495635"/>
                    </a:ext>
                  </a:extLst>
                </a:gridCol>
                <a:gridCol w="877870">
                  <a:extLst>
                    <a:ext uri="{9D8B030D-6E8A-4147-A177-3AD203B41FA5}">
                      <a16:colId xmlns:a16="http://schemas.microsoft.com/office/drawing/2014/main" val="3600891811"/>
                    </a:ext>
                  </a:extLst>
                </a:gridCol>
                <a:gridCol w="877870">
                  <a:extLst>
                    <a:ext uri="{9D8B030D-6E8A-4147-A177-3AD203B41FA5}">
                      <a16:colId xmlns:a16="http://schemas.microsoft.com/office/drawing/2014/main" val="3970152938"/>
                    </a:ext>
                  </a:extLst>
                </a:gridCol>
                <a:gridCol w="877870">
                  <a:extLst>
                    <a:ext uri="{9D8B030D-6E8A-4147-A177-3AD203B41FA5}">
                      <a16:colId xmlns:a16="http://schemas.microsoft.com/office/drawing/2014/main" val="4190377552"/>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Nights per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All responses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56702150"/>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84509934"/>
                  </a:ext>
                </a:extLst>
              </a:tr>
              <a:tr h="190500">
                <a:tc>
                  <a:txBody>
                    <a:bodyPr/>
                    <a:lstStyle/>
                    <a:p>
                      <a:pPr algn="l" fontAlgn="b"/>
                      <a:r>
                        <a:rPr lang="en-GB" sz="1100" b="0" i="0" u="none" strike="noStrike" dirty="0">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761572"/>
                  </a:ext>
                </a:extLst>
              </a:tr>
              <a:tr h="190500">
                <a:tc>
                  <a:txBody>
                    <a:bodyPr/>
                    <a:lstStyle/>
                    <a:p>
                      <a:pPr algn="l" fontAlgn="b"/>
                      <a:r>
                        <a:rPr lang="en-GB" sz="1100" b="0" i="0" u="none" strike="noStrike" dirty="0">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2888570145"/>
                  </a:ext>
                </a:extLst>
              </a:tr>
              <a:tr h="190500">
                <a:tc>
                  <a:txBody>
                    <a:bodyPr/>
                    <a:lstStyle/>
                    <a:p>
                      <a:pPr algn="l" fontAlgn="b"/>
                      <a:r>
                        <a:rPr lang="en-GB" sz="1100" b="0" i="0" u="none" strike="noStrike" dirty="0">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633422"/>
                  </a:ext>
                </a:extLst>
              </a:tr>
            </a:tbl>
          </a:graphicData>
        </a:graphic>
      </p:graphicFrame>
      <p:graphicFrame>
        <p:nvGraphicFramePr>
          <p:cNvPr id="3" name="Table 2">
            <a:extLst>
              <a:ext uri="{FF2B5EF4-FFF2-40B4-BE49-F238E27FC236}">
                <a16:creationId xmlns:a16="http://schemas.microsoft.com/office/drawing/2014/main" id="{A5D9B66B-9C4A-4138-B62C-F2E84583977C}"/>
              </a:ext>
            </a:extLst>
          </p:cNvPr>
          <p:cNvGraphicFramePr>
            <a:graphicFrameLocks noGrp="1"/>
          </p:cNvGraphicFramePr>
          <p:nvPr>
            <p:extLst>
              <p:ext uri="{D42A27DB-BD31-4B8C-83A1-F6EECF244321}">
                <p14:modId xmlns:p14="http://schemas.microsoft.com/office/powerpoint/2010/main" val="2528853130"/>
              </p:ext>
            </p:extLst>
          </p:nvPr>
        </p:nvGraphicFramePr>
        <p:xfrm>
          <a:off x="1279491" y="3990265"/>
          <a:ext cx="4588747" cy="762000"/>
        </p:xfrm>
        <a:graphic>
          <a:graphicData uri="http://schemas.openxmlformats.org/drawingml/2006/table">
            <a:tbl>
              <a:tblPr/>
              <a:tblGrid>
                <a:gridCol w="1800647">
                  <a:extLst>
                    <a:ext uri="{9D8B030D-6E8A-4147-A177-3AD203B41FA5}">
                      <a16:colId xmlns:a16="http://schemas.microsoft.com/office/drawing/2014/main" val="3901991290"/>
                    </a:ext>
                  </a:extLst>
                </a:gridCol>
                <a:gridCol w="697025">
                  <a:extLst>
                    <a:ext uri="{9D8B030D-6E8A-4147-A177-3AD203B41FA5}">
                      <a16:colId xmlns:a16="http://schemas.microsoft.com/office/drawing/2014/main" val="3711456030"/>
                    </a:ext>
                  </a:extLst>
                </a:gridCol>
                <a:gridCol w="697025">
                  <a:extLst>
                    <a:ext uri="{9D8B030D-6E8A-4147-A177-3AD203B41FA5}">
                      <a16:colId xmlns:a16="http://schemas.microsoft.com/office/drawing/2014/main" val="1391965964"/>
                    </a:ext>
                  </a:extLst>
                </a:gridCol>
                <a:gridCol w="697025">
                  <a:extLst>
                    <a:ext uri="{9D8B030D-6E8A-4147-A177-3AD203B41FA5}">
                      <a16:colId xmlns:a16="http://schemas.microsoft.com/office/drawing/2014/main" val="693774670"/>
                    </a:ext>
                  </a:extLst>
                </a:gridCol>
                <a:gridCol w="697025">
                  <a:extLst>
                    <a:ext uri="{9D8B030D-6E8A-4147-A177-3AD203B41FA5}">
                      <a16:colId xmlns:a16="http://schemas.microsoft.com/office/drawing/2014/main" val="2246553077"/>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267888806"/>
                  </a:ext>
                </a:extLst>
              </a:tr>
              <a:tr h="190500">
                <a:tc>
                  <a:txBody>
                    <a:bodyPr/>
                    <a:lstStyle/>
                    <a:p>
                      <a:pPr algn="l" fontAlgn="b"/>
                      <a:r>
                        <a:rPr lang="en-GB" sz="1100" b="0" i="0" u="none" strike="noStrike">
                          <a:solidFill>
                            <a:srgbClr val="000000"/>
                          </a:solidFill>
                          <a:effectLst/>
                          <a:latin typeface="Calibri" panose="020F0502020204030204" pitchFamily="34" charset="0"/>
                        </a:rPr>
                        <a:t>Less than 2 hours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367552"/>
                  </a:ext>
                </a:extLst>
              </a:tr>
              <a:tr h="190500">
                <a:tc>
                  <a:txBody>
                    <a:bodyPr/>
                    <a:lstStyle/>
                    <a:p>
                      <a:pPr algn="l" fontAlgn="b"/>
                      <a:r>
                        <a:rPr lang="en-GB" sz="1100" b="0" i="0" u="none" strike="noStrike">
                          <a:solidFill>
                            <a:srgbClr val="000000"/>
                          </a:solidFill>
                          <a:effectLst/>
                          <a:latin typeface="Calibri" panose="020F0502020204030204" pitchFamily="34" charset="0"/>
                        </a:rPr>
                        <a:t>Half a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2995625864"/>
                  </a:ext>
                </a:extLst>
              </a:tr>
              <a:tr h="190500">
                <a:tc>
                  <a:txBody>
                    <a:bodyPr/>
                    <a:lstStyle/>
                    <a:p>
                      <a:pPr algn="l" fontAlgn="b"/>
                      <a:r>
                        <a:rPr lang="en-GB" sz="1100" b="0" i="0" u="none" strike="noStrike">
                          <a:solidFill>
                            <a:srgbClr val="000000"/>
                          </a:solidFill>
                          <a:effectLst/>
                          <a:latin typeface="Calibri" panose="020F0502020204030204" pitchFamily="34" charset="0"/>
                        </a:rPr>
                        <a:t>All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110130"/>
                  </a:ext>
                </a:extLst>
              </a:tr>
            </a:tbl>
          </a:graphicData>
        </a:graphic>
      </p:graphicFrame>
      <p:sp>
        <p:nvSpPr>
          <p:cNvPr id="14" name="TextBox 13">
            <a:extLst>
              <a:ext uri="{FF2B5EF4-FFF2-40B4-BE49-F238E27FC236}">
                <a16:creationId xmlns:a16="http://schemas.microsoft.com/office/drawing/2014/main" id="{6602F26C-DA09-4438-B499-671FFC844EA2}"/>
              </a:ext>
            </a:extLst>
          </p:cNvPr>
          <p:cNvSpPr txBox="1"/>
          <p:nvPr/>
        </p:nvSpPr>
        <p:spPr>
          <a:xfrm>
            <a:off x="2910186" y="3495389"/>
            <a:ext cx="1327355" cy="307777"/>
          </a:xfrm>
          <a:prstGeom prst="rect">
            <a:avLst/>
          </a:prstGeom>
          <a:noFill/>
        </p:spPr>
        <p:txBody>
          <a:bodyPr wrap="square" rtlCol="0">
            <a:spAutoFit/>
          </a:bodyPr>
          <a:lstStyle/>
          <a:p>
            <a:r>
              <a:rPr lang="en-GB" sz="1400" dirty="0">
                <a:solidFill>
                  <a:schemeClr val="bg2">
                    <a:lumMod val="50000"/>
                  </a:schemeClr>
                </a:solidFill>
              </a:rPr>
              <a:t>Day visit length </a:t>
            </a:r>
          </a:p>
        </p:txBody>
      </p:sp>
      <p:sp>
        <p:nvSpPr>
          <p:cNvPr id="16" name="TextBox 15">
            <a:extLst>
              <a:ext uri="{FF2B5EF4-FFF2-40B4-BE49-F238E27FC236}">
                <a16:creationId xmlns:a16="http://schemas.microsoft.com/office/drawing/2014/main" id="{0E580038-E7F0-4D6B-B015-7A7AB392B0A3}"/>
              </a:ext>
            </a:extLst>
          </p:cNvPr>
          <p:cNvSpPr txBox="1"/>
          <p:nvPr/>
        </p:nvSpPr>
        <p:spPr>
          <a:xfrm>
            <a:off x="7487101" y="3495389"/>
            <a:ext cx="2717484" cy="307777"/>
          </a:xfrm>
          <a:prstGeom prst="rect">
            <a:avLst/>
          </a:prstGeom>
          <a:noFill/>
        </p:spPr>
        <p:txBody>
          <a:bodyPr wrap="square" rtlCol="0">
            <a:spAutoFit/>
          </a:bodyPr>
          <a:lstStyle/>
          <a:p>
            <a:r>
              <a:rPr lang="en-GB" sz="1400" dirty="0">
                <a:solidFill>
                  <a:schemeClr val="bg2">
                    <a:lumMod val="50000"/>
                  </a:schemeClr>
                </a:solidFill>
              </a:rPr>
              <a:t>Overnight average length of stay </a:t>
            </a:r>
          </a:p>
        </p:txBody>
      </p:sp>
    </p:spTree>
    <p:extLst>
      <p:ext uri="{BB962C8B-B14F-4D97-AF65-F5344CB8AC3E}">
        <p14:creationId xmlns:p14="http://schemas.microsoft.com/office/powerpoint/2010/main" val="132399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842438"/>
            <a:ext cx="7039707" cy="400110"/>
          </a:xfrm>
          <a:prstGeom prst="rect">
            <a:avLst/>
          </a:prstGeom>
          <a:noFill/>
        </p:spPr>
        <p:txBody>
          <a:bodyPr wrap="square" rtlCol="0">
            <a:spAutoFit/>
          </a:bodyPr>
          <a:lstStyle/>
          <a:p>
            <a:r>
              <a:rPr lang="en-GB" sz="2000" b="1" dirty="0">
                <a:solidFill>
                  <a:schemeClr val="accent5"/>
                </a:solidFill>
                <a:latin typeface="Calibri" pitchFamily="34" charset="0"/>
              </a:rPr>
              <a:t>Touring trips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15578" y="6196001"/>
            <a:ext cx="3852422"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247 – Open – Where are you staying? Base: 247 – prompted – Is there any particular reason why you didn’t stay in Location (interviewer to code)? </a:t>
            </a:r>
            <a:endParaRPr lang="en-GB" sz="1100" dirty="0"/>
          </a:p>
        </p:txBody>
      </p:sp>
      <p:sp>
        <p:nvSpPr>
          <p:cNvPr id="25" name="TextBox 24">
            <a:extLst>
              <a:ext uri="{FF2B5EF4-FFF2-40B4-BE49-F238E27FC236}">
                <a16:creationId xmlns:a16="http://schemas.microsoft.com/office/drawing/2014/main" id="{521B667B-E07C-4300-9598-40221AA8EA2F}"/>
              </a:ext>
            </a:extLst>
          </p:cNvPr>
          <p:cNvSpPr txBox="1"/>
          <p:nvPr/>
        </p:nvSpPr>
        <p:spPr>
          <a:xfrm>
            <a:off x="537328" y="1309748"/>
            <a:ext cx="11010507" cy="1753429"/>
          </a:xfrm>
          <a:prstGeom prst="rect">
            <a:avLst/>
          </a:prstGeom>
          <a:noFill/>
        </p:spPr>
        <p:txBody>
          <a:bodyPr wrap="square" rtlCol="0">
            <a:spAutoFit/>
          </a:bodyPr>
          <a:lstStyle/>
          <a:p>
            <a:pPr algn="just">
              <a:lnSpc>
                <a:spcPct val="130000"/>
              </a:lnSpc>
            </a:pPr>
            <a:r>
              <a:rPr lang="en-GB" sz="1200" dirty="0">
                <a:solidFill>
                  <a:srgbClr val="000000"/>
                </a:solidFill>
                <a:latin typeface="Calibri" panose="020F0502020204030204" pitchFamily="34" charset="0"/>
              </a:rPr>
              <a:t>Touring visitors (on a day visit but staying overnight elsewhere as part of their holiday) were asked to indicate the location of their holiday accommodation. Most were staying elsewhere within Thanet or somewhere else in Kent (popular destinations included Whitstable, Herne Bay and Canterbury). The results show that 47% of touring visitors interviewed in Margate were visiting other locations within Thanet district. For those interviewed in Ramsgate the proportion that were touring the district was 52% and Broadstairs had the highest proportion (60%) of touring visitors that visited other locations within the district. </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When asked about the reason for staying elsewhere, about two thirds said they were holidaying elsewhere. Some gave ‘other reasons’, primarily that they were staying with friends or relatives based elsewhere in and around Kent. </a:t>
            </a:r>
            <a:endParaRPr lang="en-GB" sz="1200" dirty="0"/>
          </a:p>
        </p:txBody>
      </p:sp>
      <p:sp>
        <p:nvSpPr>
          <p:cNvPr id="20" name="TextBox 19">
            <a:extLst>
              <a:ext uri="{FF2B5EF4-FFF2-40B4-BE49-F238E27FC236}">
                <a16:creationId xmlns:a16="http://schemas.microsoft.com/office/drawing/2014/main" id="{E7C94362-5CA2-416B-BAF4-B283C01DC0A6}"/>
              </a:ext>
            </a:extLst>
          </p:cNvPr>
          <p:cNvSpPr txBox="1"/>
          <p:nvPr/>
        </p:nvSpPr>
        <p:spPr>
          <a:xfrm>
            <a:off x="1897181" y="3820409"/>
            <a:ext cx="2160000" cy="1938992"/>
          </a:xfrm>
          <a:prstGeom prst="rect">
            <a:avLst/>
          </a:prstGeom>
          <a:solidFill>
            <a:schemeClr val="accent1">
              <a:lumMod val="60000"/>
              <a:lumOff val="40000"/>
            </a:schemeClr>
          </a:solidFill>
          <a:ln>
            <a:solidFill>
              <a:srgbClr val="426AB7"/>
            </a:solidFill>
          </a:ln>
        </p:spPr>
        <p:txBody>
          <a:bodyPr wrap="square" rtlCol="0" anchor="ctr" anchorCtr="0">
            <a:spAutoFit/>
          </a:bodyPr>
          <a:lstStyle/>
          <a:p>
            <a:r>
              <a:rPr lang="en-GB" sz="1200" dirty="0"/>
              <a:t>Broadstairs (22%) </a:t>
            </a:r>
          </a:p>
          <a:p>
            <a:r>
              <a:rPr lang="en-GB" sz="1200" dirty="0"/>
              <a:t>Whitstable (13%)</a:t>
            </a:r>
          </a:p>
          <a:p>
            <a:r>
              <a:rPr lang="en-GB" sz="1200" dirty="0"/>
              <a:t>Herne Bay (12%)</a:t>
            </a:r>
          </a:p>
          <a:p>
            <a:r>
              <a:rPr lang="en-GB" sz="1200" dirty="0"/>
              <a:t>Ramsgate (12%) </a:t>
            </a:r>
          </a:p>
          <a:p>
            <a:r>
              <a:rPr lang="en-GB" sz="1200" dirty="0"/>
              <a:t>Canterbury (9%) </a:t>
            </a:r>
          </a:p>
          <a:p>
            <a:r>
              <a:rPr lang="en-GB" sz="1200" dirty="0"/>
              <a:t>Birchington (6%)</a:t>
            </a:r>
          </a:p>
          <a:p>
            <a:r>
              <a:rPr lang="en-GB" sz="1200" dirty="0"/>
              <a:t>Deal (6%) </a:t>
            </a:r>
          </a:p>
          <a:p>
            <a:r>
              <a:rPr lang="en-GB" sz="1200" dirty="0"/>
              <a:t>Westgate (4%) </a:t>
            </a:r>
          </a:p>
          <a:p>
            <a:r>
              <a:rPr lang="en-GB" sz="1200" dirty="0"/>
              <a:t>Minster (3%) </a:t>
            </a:r>
          </a:p>
          <a:p>
            <a:r>
              <a:rPr lang="en-GB" sz="1200" dirty="0"/>
              <a:t>10 other locations (14%)</a:t>
            </a:r>
          </a:p>
        </p:txBody>
      </p:sp>
      <p:sp>
        <p:nvSpPr>
          <p:cNvPr id="21" name="TextBox 20">
            <a:extLst>
              <a:ext uri="{FF2B5EF4-FFF2-40B4-BE49-F238E27FC236}">
                <a16:creationId xmlns:a16="http://schemas.microsoft.com/office/drawing/2014/main" id="{5206A530-A788-48AB-8073-F4D8589890DA}"/>
              </a:ext>
            </a:extLst>
          </p:cNvPr>
          <p:cNvSpPr txBox="1"/>
          <p:nvPr/>
        </p:nvSpPr>
        <p:spPr>
          <a:xfrm>
            <a:off x="5016000" y="4064011"/>
            <a:ext cx="2160000" cy="1754326"/>
          </a:xfrm>
          <a:prstGeom prst="rect">
            <a:avLst/>
          </a:prstGeom>
          <a:solidFill>
            <a:schemeClr val="accent1">
              <a:lumMod val="40000"/>
              <a:lumOff val="60000"/>
            </a:schemeClr>
          </a:solidFill>
          <a:ln>
            <a:solidFill>
              <a:srgbClr val="7991CE"/>
            </a:solidFill>
          </a:ln>
        </p:spPr>
        <p:txBody>
          <a:bodyPr wrap="square" rtlCol="0">
            <a:spAutoFit/>
          </a:bodyPr>
          <a:lstStyle/>
          <a:p>
            <a:r>
              <a:rPr lang="en-GB" sz="1200" dirty="0"/>
              <a:t>Ramsgate (24%)</a:t>
            </a:r>
          </a:p>
          <a:p>
            <a:r>
              <a:rPr lang="en-GB" sz="1200" dirty="0"/>
              <a:t>Margate (19%)</a:t>
            </a:r>
          </a:p>
          <a:p>
            <a:r>
              <a:rPr lang="en-GB" sz="1200" dirty="0"/>
              <a:t>Whitstable (11%) </a:t>
            </a:r>
          </a:p>
          <a:p>
            <a:r>
              <a:rPr lang="en-GB" sz="1200" dirty="0"/>
              <a:t>Canterbury (9%) </a:t>
            </a:r>
          </a:p>
          <a:p>
            <a:r>
              <a:rPr lang="en-GB" sz="1200" dirty="0"/>
              <a:t>Birchington (8%)</a:t>
            </a:r>
          </a:p>
          <a:p>
            <a:r>
              <a:rPr lang="en-GB" sz="1200" dirty="0"/>
              <a:t>Westgate (5%) </a:t>
            </a:r>
          </a:p>
          <a:p>
            <a:r>
              <a:rPr lang="en-GB" sz="1200" dirty="0"/>
              <a:t>Minster (4%) </a:t>
            </a:r>
          </a:p>
          <a:p>
            <a:r>
              <a:rPr lang="en-GB" sz="1200" dirty="0"/>
              <a:t>Herne Bay (4%) </a:t>
            </a:r>
          </a:p>
          <a:p>
            <a:r>
              <a:rPr lang="en-GB" sz="1200" dirty="0"/>
              <a:t>12 other locations (18%)</a:t>
            </a:r>
          </a:p>
        </p:txBody>
      </p:sp>
      <p:sp>
        <p:nvSpPr>
          <p:cNvPr id="23" name="TextBox 22">
            <a:extLst>
              <a:ext uri="{FF2B5EF4-FFF2-40B4-BE49-F238E27FC236}">
                <a16:creationId xmlns:a16="http://schemas.microsoft.com/office/drawing/2014/main" id="{C7C80862-20B4-46A0-AB20-47E1A781B123}"/>
              </a:ext>
            </a:extLst>
          </p:cNvPr>
          <p:cNvSpPr txBox="1"/>
          <p:nvPr/>
        </p:nvSpPr>
        <p:spPr>
          <a:xfrm>
            <a:off x="8134819" y="3509440"/>
            <a:ext cx="2160000" cy="2292935"/>
          </a:xfrm>
          <a:prstGeom prst="rect">
            <a:avLst/>
          </a:prstGeom>
          <a:solidFill>
            <a:schemeClr val="tx2">
              <a:lumMod val="20000"/>
              <a:lumOff val="80000"/>
            </a:schemeClr>
          </a:solidFill>
          <a:ln>
            <a:solidFill>
              <a:srgbClr val="B3BEDF"/>
            </a:solidFill>
          </a:ln>
        </p:spPr>
        <p:txBody>
          <a:bodyPr wrap="square" rtlCol="0">
            <a:spAutoFit/>
          </a:bodyPr>
          <a:lstStyle/>
          <a:p>
            <a:r>
              <a:rPr lang="en-GB" sz="1100" dirty="0"/>
              <a:t>Broadstairs (30%)</a:t>
            </a:r>
          </a:p>
          <a:p>
            <a:r>
              <a:rPr lang="en-GB" sz="1100" dirty="0"/>
              <a:t>Margate (17%)</a:t>
            </a:r>
          </a:p>
          <a:p>
            <a:r>
              <a:rPr lang="en-GB" sz="1100" dirty="0"/>
              <a:t>Whitstable (9%)</a:t>
            </a:r>
          </a:p>
          <a:p>
            <a:r>
              <a:rPr lang="en-GB" sz="1100" dirty="0"/>
              <a:t>Deal (6%)</a:t>
            </a:r>
          </a:p>
          <a:p>
            <a:r>
              <a:rPr lang="en-GB" sz="1100" dirty="0"/>
              <a:t>Canterbury (5%) </a:t>
            </a:r>
          </a:p>
          <a:p>
            <a:r>
              <a:rPr lang="en-GB" sz="1100" dirty="0"/>
              <a:t>Birchington (3%),</a:t>
            </a:r>
          </a:p>
          <a:p>
            <a:r>
              <a:rPr lang="en-GB" sz="1100" dirty="0"/>
              <a:t>Dover (3%)</a:t>
            </a:r>
          </a:p>
          <a:p>
            <a:r>
              <a:rPr lang="en-GB" sz="1100" dirty="0"/>
              <a:t>Herne Bay (2%) </a:t>
            </a:r>
          </a:p>
          <a:p>
            <a:r>
              <a:rPr lang="en-GB" sz="1100" dirty="0"/>
              <a:t>London (2%) </a:t>
            </a:r>
          </a:p>
          <a:p>
            <a:r>
              <a:rPr lang="en-GB" sz="1100" dirty="0" err="1"/>
              <a:t>Lyminge</a:t>
            </a:r>
            <a:r>
              <a:rPr lang="en-GB" sz="1100" dirty="0"/>
              <a:t> (2%) </a:t>
            </a:r>
          </a:p>
          <a:p>
            <a:r>
              <a:rPr lang="en-GB" sz="1100" dirty="0" err="1"/>
              <a:t>Walmer</a:t>
            </a:r>
            <a:r>
              <a:rPr lang="en-GB" sz="1100" dirty="0"/>
              <a:t> (2%) </a:t>
            </a:r>
          </a:p>
          <a:p>
            <a:r>
              <a:rPr lang="en-GB" sz="1100" dirty="0"/>
              <a:t>Westgate (2%) </a:t>
            </a:r>
          </a:p>
          <a:p>
            <a:r>
              <a:rPr lang="en-GB" sz="1100" dirty="0"/>
              <a:t>12 other locations (12%)</a:t>
            </a:r>
          </a:p>
        </p:txBody>
      </p:sp>
      <p:sp>
        <p:nvSpPr>
          <p:cNvPr id="26" name="Rectangle 25">
            <a:extLst>
              <a:ext uri="{FF2B5EF4-FFF2-40B4-BE49-F238E27FC236}">
                <a16:creationId xmlns:a16="http://schemas.microsoft.com/office/drawing/2014/main" id="{48179340-738E-4F8F-B9C0-73A2EFF19876}"/>
              </a:ext>
            </a:extLst>
          </p:cNvPr>
          <p:cNvSpPr/>
          <p:nvPr/>
        </p:nvSpPr>
        <p:spPr>
          <a:xfrm>
            <a:off x="1897181" y="3443676"/>
            <a:ext cx="989842" cy="307777"/>
          </a:xfrm>
          <a:prstGeom prst="rect">
            <a:avLst/>
          </a:prstGeom>
        </p:spPr>
        <p:txBody>
          <a:bodyPr wrap="square">
            <a:spAutoFit/>
          </a:bodyPr>
          <a:lstStyle/>
          <a:p>
            <a:r>
              <a:rPr lang="en-GB" sz="1400" dirty="0"/>
              <a:t>Margate</a:t>
            </a:r>
          </a:p>
        </p:txBody>
      </p:sp>
      <p:sp>
        <p:nvSpPr>
          <p:cNvPr id="27" name="Rectangle 26">
            <a:extLst>
              <a:ext uri="{FF2B5EF4-FFF2-40B4-BE49-F238E27FC236}">
                <a16:creationId xmlns:a16="http://schemas.microsoft.com/office/drawing/2014/main" id="{0952F024-5C6A-464D-A120-8A8114F208C1}"/>
              </a:ext>
            </a:extLst>
          </p:cNvPr>
          <p:cNvSpPr/>
          <p:nvPr/>
        </p:nvSpPr>
        <p:spPr>
          <a:xfrm>
            <a:off x="5016000" y="3697298"/>
            <a:ext cx="1255465" cy="307777"/>
          </a:xfrm>
          <a:prstGeom prst="rect">
            <a:avLst/>
          </a:prstGeom>
        </p:spPr>
        <p:txBody>
          <a:bodyPr wrap="square">
            <a:spAutoFit/>
          </a:bodyPr>
          <a:lstStyle/>
          <a:p>
            <a:r>
              <a:rPr lang="en-GB" sz="1400" dirty="0">
                <a:latin typeface="Calibri" panose="020F0502020204030204" pitchFamily="34" charset="0"/>
              </a:rPr>
              <a:t>Broadstairs</a:t>
            </a:r>
            <a:endParaRPr lang="en-GB" sz="1400" dirty="0"/>
          </a:p>
        </p:txBody>
      </p:sp>
      <p:sp>
        <p:nvSpPr>
          <p:cNvPr id="30" name="Rectangle 29">
            <a:extLst>
              <a:ext uri="{FF2B5EF4-FFF2-40B4-BE49-F238E27FC236}">
                <a16:creationId xmlns:a16="http://schemas.microsoft.com/office/drawing/2014/main" id="{896E57D2-73B4-4C37-994B-0C4502A180A0}"/>
              </a:ext>
            </a:extLst>
          </p:cNvPr>
          <p:cNvSpPr/>
          <p:nvPr/>
        </p:nvSpPr>
        <p:spPr>
          <a:xfrm>
            <a:off x="8134819" y="3128332"/>
            <a:ext cx="1255465" cy="307777"/>
          </a:xfrm>
          <a:prstGeom prst="rect">
            <a:avLst/>
          </a:prstGeom>
        </p:spPr>
        <p:txBody>
          <a:bodyPr wrap="square">
            <a:spAutoFit/>
          </a:bodyPr>
          <a:lstStyle/>
          <a:p>
            <a:r>
              <a:rPr lang="en-GB" sz="1400" dirty="0"/>
              <a:t>Ramsgate</a:t>
            </a:r>
          </a:p>
        </p:txBody>
      </p:sp>
    </p:spTree>
    <p:extLst>
      <p:ext uri="{BB962C8B-B14F-4D97-AF65-F5344CB8AC3E}">
        <p14:creationId xmlns:p14="http://schemas.microsoft.com/office/powerpoint/2010/main" val="187000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61D7E1-D716-4E2D-9133-A055C0554447}"/>
              </a:ext>
            </a:extLst>
          </p:cNvPr>
          <p:cNvSpPr/>
          <p:nvPr/>
        </p:nvSpPr>
        <p:spPr>
          <a:xfrm>
            <a:off x="281523" y="3183087"/>
            <a:ext cx="5205046" cy="241341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C7E5338-DF0A-44EC-BA0F-DE27924075F2}"/>
              </a:ext>
            </a:extLst>
          </p:cNvPr>
          <p:cNvSpPr txBox="1"/>
          <p:nvPr/>
        </p:nvSpPr>
        <p:spPr>
          <a:xfrm>
            <a:off x="534913" y="703605"/>
            <a:ext cx="7039707" cy="400110"/>
          </a:xfrm>
          <a:prstGeom prst="rect">
            <a:avLst/>
          </a:prstGeom>
          <a:noFill/>
        </p:spPr>
        <p:txBody>
          <a:bodyPr wrap="square" rtlCol="0">
            <a:spAutoFit/>
          </a:bodyPr>
          <a:lstStyle/>
          <a:p>
            <a:r>
              <a:rPr lang="en-GB" sz="2000" b="1" dirty="0">
                <a:solidFill>
                  <a:schemeClr val="accent5"/>
                </a:solidFill>
                <a:latin typeface="Calibri" pitchFamily="34" charset="0"/>
              </a:rPr>
              <a:t>Reason for visiting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4913" y="1203310"/>
            <a:ext cx="8729543" cy="1273297"/>
          </a:xfrm>
          <a:prstGeom prst="rect">
            <a:avLst/>
          </a:prstGeom>
          <a:noFill/>
        </p:spPr>
        <p:txBody>
          <a:bodyPr wrap="square" rtlCol="0">
            <a:spAutoFit/>
          </a:bodyPr>
          <a:lstStyle/>
          <a:p>
            <a:pPr algn="just">
              <a:lnSpc>
                <a:spcPct val="130000"/>
              </a:lnSpc>
            </a:pPr>
            <a:r>
              <a:rPr lang="en-GB" sz="1200" dirty="0"/>
              <a:t>Most visitors were visiting for leisure or holiday purposes (94%). A minority of visitors (representing 5% of all visits) were visiting Thanet to see friends or relatives. One percent of visitors were on a study related trip, including foreign students. </a:t>
            </a:r>
          </a:p>
          <a:p>
            <a:pPr algn="just">
              <a:lnSpc>
                <a:spcPct val="130000"/>
              </a:lnSpc>
            </a:pPr>
            <a:endParaRPr lang="en-GB" sz="105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Leisure and holiday visits were most popular in Broadstairs (96%) and Margate (95%). Ramsgate attracted the highest proportion of visits to friends and relatives, accounting for 9% of all visits to the town.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787299" y="6196001"/>
            <a:ext cx="3635646"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What is your main reason for visiting? </a:t>
            </a:r>
            <a:endParaRPr lang="en-GB" sz="1100" dirty="0"/>
          </a:p>
        </p:txBody>
      </p:sp>
      <p:sp>
        <p:nvSpPr>
          <p:cNvPr id="13" name="Oval 12">
            <a:extLst>
              <a:ext uri="{FF2B5EF4-FFF2-40B4-BE49-F238E27FC236}">
                <a16:creationId xmlns:a16="http://schemas.microsoft.com/office/drawing/2014/main" id="{519EB49A-536E-4201-9930-35605291AFEA}"/>
              </a:ext>
            </a:extLst>
          </p:cNvPr>
          <p:cNvSpPr/>
          <p:nvPr/>
        </p:nvSpPr>
        <p:spPr>
          <a:xfrm>
            <a:off x="473644" y="3925527"/>
            <a:ext cx="1440000" cy="14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94%</a:t>
            </a:r>
          </a:p>
        </p:txBody>
      </p:sp>
      <p:sp>
        <p:nvSpPr>
          <p:cNvPr id="14" name="Oval 13">
            <a:extLst>
              <a:ext uri="{FF2B5EF4-FFF2-40B4-BE49-F238E27FC236}">
                <a16:creationId xmlns:a16="http://schemas.microsoft.com/office/drawing/2014/main" id="{E8D2B256-4D1E-4962-B11E-D6FC6F8CD121}"/>
              </a:ext>
            </a:extLst>
          </p:cNvPr>
          <p:cNvSpPr/>
          <p:nvPr/>
        </p:nvSpPr>
        <p:spPr>
          <a:xfrm>
            <a:off x="4054767" y="4021040"/>
            <a:ext cx="1260000" cy="1260000"/>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91%</a:t>
            </a:r>
          </a:p>
        </p:txBody>
      </p:sp>
      <p:sp>
        <p:nvSpPr>
          <p:cNvPr id="16" name="Oval 15">
            <a:extLst>
              <a:ext uri="{FF2B5EF4-FFF2-40B4-BE49-F238E27FC236}">
                <a16:creationId xmlns:a16="http://schemas.microsoft.com/office/drawing/2014/main" id="{99DECD6D-5529-4F00-AC1B-A72B40CDDD5F}"/>
              </a:ext>
            </a:extLst>
          </p:cNvPr>
          <p:cNvSpPr/>
          <p:nvPr/>
        </p:nvSpPr>
        <p:spPr>
          <a:xfrm>
            <a:off x="2160296" y="3835669"/>
            <a:ext cx="1620000" cy="1620000"/>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97%</a:t>
            </a:r>
          </a:p>
        </p:txBody>
      </p:sp>
      <p:sp>
        <p:nvSpPr>
          <p:cNvPr id="3" name="Rectangle 2">
            <a:extLst>
              <a:ext uri="{FF2B5EF4-FFF2-40B4-BE49-F238E27FC236}">
                <a16:creationId xmlns:a16="http://schemas.microsoft.com/office/drawing/2014/main" id="{BB6E4D35-0E69-4B08-88F2-C5D97F2923B9}"/>
              </a:ext>
            </a:extLst>
          </p:cNvPr>
          <p:cNvSpPr/>
          <p:nvPr/>
        </p:nvSpPr>
        <p:spPr>
          <a:xfrm>
            <a:off x="376780" y="2809851"/>
            <a:ext cx="5082584" cy="1015663"/>
          </a:xfrm>
          <a:prstGeom prst="rect">
            <a:avLst/>
          </a:prstGeom>
        </p:spPr>
        <p:txBody>
          <a:bodyPr wrap="square">
            <a:spAutoFit/>
          </a:bodyPr>
          <a:lstStyle/>
          <a:p>
            <a:r>
              <a:rPr lang="en-GB" sz="1600" dirty="0"/>
              <a:t>Leisure and holiday trips as proportion of all trips</a:t>
            </a:r>
          </a:p>
          <a:p>
            <a:endParaRPr lang="en-GB" dirty="0"/>
          </a:p>
          <a:p>
            <a:endParaRPr lang="en-GB" sz="1200" dirty="0"/>
          </a:p>
          <a:p>
            <a:r>
              <a:rPr lang="en-GB" sz="1200" dirty="0"/>
              <a:t>           Total sample		             Summer		        Autumn</a:t>
            </a:r>
          </a:p>
        </p:txBody>
      </p:sp>
      <p:graphicFrame>
        <p:nvGraphicFramePr>
          <p:cNvPr id="6" name="Table 5">
            <a:extLst>
              <a:ext uri="{FF2B5EF4-FFF2-40B4-BE49-F238E27FC236}">
                <a16:creationId xmlns:a16="http://schemas.microsoft.com/office/drawing/2014/main" id="{B01AC4CE-A9BD-49AF-9D11-5CF93AD3C4A3}"/>
              </a:ext>
            </a:extLst>
          </p:cNvPr>
          <p:cNvGraphicFramePr>
            <a:graphicFrameLocks noGrp="1"/>
          </p:cNvGraphicFramePr>
          <p:nvPr>
            <p:extLst>
              <p:ext uri="{D42A27DB-BD31-4B8C-83A1-F6EECF244321}">
                <p14:modId xmlns:p14="http://schemas.microsoft.com/office/powerpoint/2010/main" val="4096418224"/>
              </p:ext>
            </p:extLst>
          </p:nvPr>
        </p:nvGraphicFramePr>
        <p:xfrm>
          <a:off x="5643773" y="4693669"/>
          <a:ext cx="3901969" cy="762000"/>
        </p:xfrm>
        <a:graphic>
          <a:graphicData uri="http://schemas.openxmlformats.org/drawingml/2006/table">
            <a:tbl>
              <a:tblPr/>
              <a:tblGrid>
                <a:gridCol w="1778344">
                  <a:extLst>
                    <a:ext uri="{9D8B030D-6E8A-4147-A177-3AD203B41FA5}">
                      <a16:colId xmlns:a16="http://schemas.microsoft.com/office/drawing/2014/main" val="1595229510"/>
                    </a:ext>
                  </a:extLst>
                </a:gridCol>
                <a:gridCol w="707875">
                  <a:extLst>
                    <a:ext uri="{9D8B030D-6E8A-4147-A177-3AD203B41FA5}">
                      <a16:colId xmlns:a16="http://schemas.microsoft.com/office/drawing/2014/main" val="1202429159"/>
                    </a:ext>
                  </a:extLst>
                </a:gridCol>
                <a:gridCol w="707875">
                  <a:extLst>
                    <a:ext uri="{9D8B030D-6E8A-4147-A177-3AD203B41FA5}">
                      <a16:colId xmlns:a16="http://schemas.microsoft.com/office/drawing/2014/main" val="3382683314"/>
                    </a:ext>
                  </a:extLst>
                </a:gridCol>
                <a:gridCol w="707875">
                  <a:extLst>
                    <a:ext uri="{9D8B030D-6E8A-4147-A177-3AD203B41FA5}">
                      <a16:colId xmlns:a16="http://schemas.microsoft.com/office/drawing/2014/main" val="3246049830"/>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All visits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54255012"/>
                  </a:ext>
                </a:extLst>
              </a:tr>
              <a:tr h="190500">
                <a:tc>
                  <a:txBody>
                    <a:bodyPr/>
                    <a:lstStyle/>
                    <a:p>
                      <a:pPr algn="l" fontAlgn="b"/>
                      <a:r>
                        <a:rPr lang="en-GB" sz="1100" b="0" i="0" u="none" strike="noStrike" dirty="0">
                          <a:solidFill>
                            <a:srgbClr val="000000"/>
                          </a:solidFill>
                          <a:effectLst/>
                          <a:latin typeface="Calibri" panose="020F0502020204030204" pitchFamily="34" charset="0"/>
                        </a:rPr>
                        <a:t>Leisure/Holiday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51186637"/>
                  </a:ext>
                </a:extLst>
              </a:tr>
              <a:tr h="190500">
                <a:tc>
                  <a:txBody>
                    <a:bodyPr/>
                    <a:lstStyle/>
                    <a:p>
                      <a:pPr algn="l" fontAlgn="b"/>
                      <a:r>
                        <a:rPr lang="en-GB" sz="1100" b="0" i="0" u="none" strike="noStrike" dirty="0">
                          <a:solidFill>
                            <a:srgbClr val="000000"/>
                          </a:solidFill>
                          <a:effectLst/>
                          <a:latin typeface="Calibri" panose="020F0502020204030204" pitchFamily="34" charset="0"/>
                        </a:rPr>
                        <a:t>Visiting friends/relatives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34867079"/>
                  </a:ext>
                </a:extLst>
              </a:tr>
              <a:tr h="190500">
                <a:tc>
                  <a:txBody>
                    <a:bodyPr/>
                    <a:lstStyle/>
                    <a:p>
                      <a:pPr algn="l" fontAlgn="b"/>
                      <a:r>
                        <a:rPr lang="en-GB" sz="1100" b="0" i="0" u="none" strike="noStrike" dirty="0">
                          <a:solidFill>
                            <a:srgbClr val="000000"/>
                          </a:solidFill>
                          <a:effectLst/>
                          <a:latin typeface="Calibri" panose="020F0502020204030204" pitchFamily="34" charset="0"/>
                        </a:rPr>
                        <a:t>Study (Incl. foreign student)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7894396"/>
                  </a:ext>
                </a:extLst>
              </a:tr>
            </a:tbl>
          </a:graphicData>
        </a:graphic>
      </p:graphicFrame>
      <p:sp>
        <p:nvSpPr>
          <p:cNvPr id="19" name="Rectangle 18">
            <a:extLst>
              <a:ext uri="{FF2B5EF4-FFF2-40B4-BE49-F238E27FC236}">
                <a16:creationId xmlns:a16="http://schemas.microsoft.com/office/drawing/2014/main" id="{F5E28CF1-C04D-44BF-9A34-14969BD9A17D}"/>
              </a:ext>
            </a:extLst>
          </p:cNvPr>
          <p:cNvSpPr/>
          <p:nvPr/>
        </p:nvSpPr>
        <p:spPr>
          <a:xfrm>
            <a:off x="9702946" y="872582"/>
            <a:ext cx="2353351" cy="481377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326625A-7AF0-47D7-A166-CB4F269A11DA}"/>
              </a:ext>
            </a:extLst>
          </p:cNvPr>
          <p:cNvSpPr/>
          <p:nvPr/>
        </p:nvSpPr>
        <p:spPr>
          <a:xfrm>
            <a:off x="9780246" y="538381"/>
            <a:ext cx="2528833" cy="338554"/>
          </a:xfrm>
          <a:prstGeom prst="rect">
            <a:avLst/>
          </a:prstGeom>
        </p:spPr>
        <p:txBody>
          <a:bodyPr wrap="square">
            <a:spAutoFit/>
          </a:bodyPr>
          <a:lstStyle/>
          <a:p>
            <a:r>
              <a:rPr lang="en-GB" sz="1600" dirty="0"/>
              <a:t>Leisure and holiday trips</a:t>
            </a:r>
          </a:p>
        </p:txBody>
      </p:sp>
      <p:sp>
        <p:nvSpPr>
          <p:cNvPr id="29" name="Oval 28">
            <a:extLst>
              <a:ext uri="{FF2B5EF4-FFF2-40B4-BE49-F238E27FC236}">
                <a16:creationId xmlns:a16="http://schemas.microsoft.com/office/drawing/2014/main" id="{FD1312D2-44F7-4766-8B57-730AEAFBF54C}"/>
              </a:ext>
            </a:extLst>
          </p:cNvPr>
          <p:cNvSpPr/>
          <p:nvPr/>
        </p:nvSpPr>
        <p:spPr>
          <a:xfrm>
            <a:off x="10422945" y="4365182"/>
            <a:ext cx="1260000" cy="1260000"/>
          </a:xfrm>
          <a:prstGeom prst="ellipse">
            <a:avLst/>
          </a:prstGeom>
          <a:solidFill>
            <a:srgbClr val="B3BEDF"/>
          </a:solidFill>
          <a:ln>
            <a:solidFill>
              <a:srgbClr val="B3BE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91%</a:t>
            </a:r>
          </a:p>
        </p:txBody>
      </p:sp>
      <p:sp>
        <p:nvSpPr>
          <p:cNvPr id="30" name="Oval 29">
            <a:extLst>
              <a:ext uri="{FF2B5EF4-FFF2-40B4-BE49-F238E27FC236}">
                <a16:creationId xmlns:a16="http://schemas.microsoft.com/office/drawing/2014/main" id="{33E7C79F-7A03-45BD-9A86-1301BBEEAF6A}"/>
              </a:ext>
            </a:extLst>
          </p:cNvPr>
          <p:cNvSpPr/>
          <p:nvPr/>
        </p:nvSpPr>
        <p:spPr>
          <a:xfrm>
            <a:off x="10251888" y="2582067"/>
            <a:ext cx="1620000" cy="1620000"/>
          </a:xfrm>
          <a:prstGeom prst="ellipse">
            <a:avLst/>
          </a:prstGeom>
          <a:solidFill>
            <a:srgbClr val="7991CE"/>
          </a:solidFill>
          <a:ln>
            <a:solidFill>
              <a:srgbClr val="799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96%</a:t>
            </a:r>
          </a:p>
        </p:txBody>
      </p:sp>
      <p:sp>
        <p:nvSpPr>
          <p:cNvPr id="31" name="Oval 30">
            <a:extLst>
              <a:ext uri="{FF2B5EF4-FFF2-40B4-BE49-F238E27FC236}">
                <a16:creationId xmlns:a16="http://schemas.microsoft.com/office/drawing/2014/main" id="{9FEE6B0C-6A13-488C-9AE8-16AD24101693}"/>
              </a:ext>
            </a:extLst>
          </p:cNvPr>
          <p:cNvSpPr/>
          <p:nvPr/>
        </p:nvSpPr>
        <p:spPr>
          <a:xfrm>
            <a:off x="10390105" y="930885"/>
            <a:ext cx="1440000" cy="1440000"/>
          </a:xfrm>
          <a:prstGeom prst="ellipse">
            <a:avLst/>
          </a:prstGeom>
          <a:solidFill>
            <a:srgbClr val="426AB7"/>
          </a:solidFill>
          <a:ln>
            <a:solidFill>
              <a:srgbClr val="426A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95%</a:t>
            </a:r>
          </a:p>
        </p:txBody>
      </p:sp>
      <p:graphicFrame>
        <p:nvGraphicFramePr>
          <p:cNvPr id="9" name="Table 8">
            <a:extLst>
              <a:ext uri="{FF2B5EF4-FFF2-40B4-BE49-F238E27FC236}">
                <a16:creationId xmlns:a16="http://schemas.microsoft.com/office/drawing/2014/main" id="{93C16787-46ED-4158-9525-02E487C0F268}"/>
              </a:ext>
            </a:extLst>
          </p:cNvPr>
          <p:cNvGraphicFramePr>
            <a:graphicFrameLocks noGrp="1"/>
          </p:cNvGraphicFramePr>
          <p:nvPr>
            <p:extLst>
              <p:ext uri="{D42A27DB-BD31-4B8C-83A1-F6EECF244321}">
                <p14:modId xmlns:p14="http://schemas.microsoft.com/office/powerpoint/2010/main" val="2420149607"/>
              </p:ext>
            </p:extLst>
          </p:nvPr>
        </p:nvGraphicFramePr>
        <p:xfrm>
          <a:off x="5643773" y="3409167"/>
          <a:ext cx="3901969" cy="762000"/>
        </p:xfrm>
        <a:graphic>
          <a:graphicData uri="http://schemas.openxmlformats.org/drawingml/2006/table">
            <a:tbl>
              <a:tblPr/>
              <a:tblGrid>
                <a:gridCol w="1622737">
                  <a:extLst>
                    <a:ext uri="{9D8B030D-6E8A-4147-A177-3AD203B41FA5}">
                      <a16:colId xmlns:a16="http://schemas.microsoft.com/office/drawing/2014/main" val="2658545048"/>
                    </a:ext>
                  </a:extLst>
                </a:gridCol>
                <a:gridCol w="759744">
                  <a:extLst>
                    <a:ext uri="{9D8B030D-6E8A-4147-A177-3AD203B41FA5}">
                      <a16:colId xmlns:a16="http://schemas.microsoft.com/office/drawing/2014/main" val="3516929705"/>
                    </a:ext>
                  </a:extLst>
                </a:gridCol>
                <a:gridCol w="759744">
                  <a:extLst>
                    <a:ext uri="{9D8B030D-6E8A-4147-A177-3AD203B41FA5}">
                      <a16:colId xmlns:a16="http://schemas.microsoft.com/office/drawing/2014/main" val="4245830336"/>
                    </a:ext>
                  </a:extLst>
                </a:gridCol>
                <a:gridCol w="759744">
                  <a:extLst>
                    <a:ext uri="{9D8B030D-6E8A-4147-A177-3AD203B41FA5}">
                      <a16:colId xmlns:a16="http://schemas.microsoft.com/office/drawing/2014/main" val="3619519552"/>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973889540"/>
                  </a:ext>
                </a:extLst>
              </a:tr>
              <a:tr h="190500">
                <a:tc>
                  <a:txBody>
                    <a:bodyPr/>
                    <a:lstStyle/>
                    <a:p>
                      <a:pPr algn="l" fontAlgn="b"/>
                      <a:r>
                        <a:rPr lang="en-GB" sz="1100" b="0" i="0" u="none" strike="noStrike" dirty="0">
                          <a:solidFill>
                            <a:srgbClr val="000000"/>
                          </a:solidFill>
                          <a:effectLst/>
                          <a:latin typeface="Calibri" panose="020F0502020204030204" pitchFamily="34" charset="0"/>
                        </a:rPr>
                        <a:t>Leisure/Holiday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1755141"/>
                  </a:ext>
                </a:extLst>
              </a:tr>
              <a:tr h="190500">
                <a:tc>
                  <a:txBody>
                    <a:bodyPr/>
                    <a:lstStyle/>
                    <a:p>
                      <a:pPr algn="l" fontAlgn="b"/>
                      <a:r>
                        <a:rPr lang="en-GB" sz="1100" b="0" i="0" u="none" strike="noStrike" dirty="0">
                          <a:solidFill>
                            <a:srgbClr val="000000"/>
                          </a:solidFill>
                          <a:effectLst/>
                          <a:latin typeface="Calibri" panose="020F0502020204030204" pitchFamily="34" charset="0"/>
                        </a:rPr>
                        <a:t>Visiting friends/relatives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2758295648"/>
                  </a:ext>
                </a:extLst>
              </a:tr>
              <a:tr h="190500">
                <a:tc>
                  <a:txBody>
                    <a:bodyPr/>
                    <a:lstStyle/>
                    <a:p>
                      <a:pPr algn="l" fontAlgn="b"/>
                      <a:r>
                        <a:rPr lang="en-GB" sz="1100" b="0" i="0" u="none" strike="noStrike" dirty="0">
                          <a:solidFill>
                            <a:srgbClr val="000000"/>
                          </a:solidFill>
                          <a:effectLst/>
                          <a:latin typeface="Calibri" panose="020F0502020204030204" pitchFamily="34" charset="0"/>
                        </a:rPr>
                        <a:t>Study (Incl. foreign student)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2273616"/>
                  </a:ext>
                </a:extLst>
              </a:tr>
            </a:tbl>
          </a:graphicData>
        </a:graphic>
      </p:graphicFrame>
      <p:sp>
        <p:nvSpPr>
          <p:cNvPr id="32" name="Rectangle 31">
            <a:extLst>
              <a:ext uri="{FF2B5EF4-FFF2-40B4-BE49-F238E27FC236}">
                <a16:creationId xmlns:a16="http://schemas.microsoft.com/office/drawing/2014/main" id="{68017D79-916B-4635-88F4-10D98B158742}"/>
              </a:ext>
            </a:extLst>
          </p:cNvPr>
          <p:cNvSpPr/>
          <p:nvPr/>
        </p:nvSpPr>
        <p:spPr>
          <a:xfrm>
            <a:off x="9780246" y="971657"/>
            <a:ext cx="887754" cy="307777"/>
          </a:xfrm>
          <a:prstGeom prst="rect">
            <a:avLst/>
          </a:prstGeom>
        </p:spPr>
        <p:txBody>
          <a:bodyPr wrap="square">
            <a:spAutoFit/>
          </a:bodyPr>
          <a:lstStyle/>
          <a:p>
            <a:r>
              <a:rPr lang="en-GB" sz="1400" dirty="0"/>
              <a:t>Margate</a:t>
            </a:r>
            <a:endParaRPr lang="en-GB" dirty="0"/>
          </a:p>
        </p:txBody>
      </p:sp>
      <p:sp>
        <p:nvSpPr>
          <p:cNvPr id="33" name="Rectangle 32">
            <a:extLst>
              <a:ext uri="{FF2B5EF4-FFF2-40B4-BE49-F238E27FC236}">
                <a16:creationId xmlns:a16="http://schemas.microsoft.com/office/drawing/2014/main" id="{E1FD2113-0958-4077-BF78-DD6756199F07}"/>
              </a:ext>
            </a:extLst>
          </p:cNvPr>
          <p:cNvSpPr/>
          <p:nvPr/>
        </p:nvSpPr>
        <p:spPr>
          <a:xfrm>
            <a:off x="9624156" y="2483747"/>
            <a:ext cx="1255465" cy="307777"/>
          </a:xfrm>
          <a:prstGeom prst="rect">
            <a:avLst/>
          </a:prstGeom>
        </p:spPr>
        <p:txBody>
          <a:bodyPr wrap="square">
            <a:spAutoFit/>
          </a:bodyPr>
          <a:lstStyle/>
          <a:p>
            <a:r>
              <a:rPr lang="en-GB" sz="1400" dirty="0">
                <a:latin typeface="Calibri" panose="020F0502020204030204" pitchFamily="34" charset="0"/>
              </a:rPr>
              <a:t>Broadstairs</a:t>
            </a:r>
            <a:endParaRPr lang="en-GB" dirty="0"/>
          </a:p>
        </p:txBody>
      </p:sp>
      <p:sp>
        <p:nvSpPr>
          <p:cNvPr id="34" name="Rectangle 33">
            <a:extLst>
              <a:ext uri="{FF2B5EF4-FFF2-40B4-BE49-F238E27FC236}">
                <a16:creationId xmlns:a16="http://schemas.microsoft.com/office/drawing/2014/main" id="{B82A7AAB-4D4A-4EDF-B2A2-D56BB3DC6129}"/>
              </a:ext>
            </a:extLst>
          </p:cNvPr>
          <p:cNvSpPr/>
          <p:nvPr/>
        </p:nvSpPr>
        <p:spPr>
          <a:xfrm>
            <a:off x="9718690" y="4370973"/>
            <a:ext cx="1255465" cy="307777"/>
          </a:xfrm>
          <a:prstGeom prst="rect">
            <a:avLst/>
          </a:prstGeom>
        </p:spPr>
        <p:txBody>
          <a:bodyPr wrap="square">
            <a:spAutoFit/>
          </a:bodyPr>
          <a:lstStyle/>
          <a:p>
            <a:r>
              <a:rPr lang="en-GB" sz="1400" dirty="0"/>
              <a:t>Ramsgate</a:t>
            </a:r>
            <a:endParaRPr lang="en-GB" dirty="0"/>
          </a:p>
        </p:txBody>
      </p:sp>
      <p:sp>
        <p:nvSpPr>
          <p:cNvPr id="25" name="object 8">
            <a:extLst>
              <a:ext uri="{FF2B5EF4-FFF2-40B4-BE49-F238E27FC236}">
                <a16:creationId xmlns:a16="http://schemas.microsoft.com/office/drawing/2014/main" id="{6946AD3E-1436-4F4E-AF7D-221850EC576C}"/>
              </a:ext>
            </a:extLst>
          </p:cNvPr>
          <p:cNvSpPr/>
          <p:nvPr/>
        </p:nvSpPr>
        <p:spPr>
          <a:xfrm>
            <a:off x="467833" y="6089359"/>
            <a:ext cx="4986095" cy="537528"/>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26" name="object 9">
            <a:extLst>
              <a:ext uri="{FF2B5EF4-FFF2-40B4-BE49-F238E27FC236}">
                <a16:creationId xmlns:a16="http://schemas.microsoft.com/office/drawing/2014/main" id="{C665A192-9BF5-421E-A950-BC96F7698DCD}"/>
              </a:ext>
            </a:extLst>
          </p:cNvPr>
          <p:cNvSpPr txBox="1"/>
          <p:nvPr/>
        </p:nvSpPr>
        <p:spPr>
          <a:xfrm>
            <a:off x="467834" y="6164210"/>
            <a:ext cx="4890975" cy="435376"/>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Larger proportion of people in VFR. Probably linked to leisure trips up in 2018, many using paid accommodation. </a:t>
            </a:r>
            <a:endParaRPr sz="1100" dirty="0">
              <a:latin typeface="Calibri"/>
              <a:cs typeface="Calibri"/>
            </a:endParaRPr>
          </a:p>
        </p:txBody>
      </p:sp>
      <p:sp>
        <p:nvSpPr>
          <p:cNvPr id="27" name="object 10">
            <a:extLst>
              <a:ext uri="{FF2B5EF4-FFF2-40B4-BE49-F238E27FC236}">
                <a16:creationId xmlns:a16="http://schemas.microsoft.com/office/drawing/2014/main" id="{242EFC5B-CCBB-41E2-86FA-73216385CBDF}"/>
              </a:ext>
            </a:extLst>
          </p:cNvPr>
          <p:cNvSpPr/>
          <p:nvPr/>
        </p:nvSpPr>
        <p:spPr>
          <a:xfrm>
            <a:off x="576973" y="5906339"/>
            <a:ext cx="1677311"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8" name="object 11">
            <a:extLst>
              <a:ext uri="{FF2B5EF4-FFF2-40B4-BE49-F238E27FC236}">
                <a16:creationId xmlns:a16="http://schemas.microsoft.com/office/drawing/2014/main" id="{1D49128E-B0BE-4F6B-B520-68CAAA1171ED}"/>
              </a:ext>
            </a:extLst>
          </p:cNvPr>
          <p:cNvSpPr txBox="1"/>
          <p:nvPr/>
        </p:nvSpPr>
        <p:spPr>
          <a:xfrm>
            <a:off x="753503" y="6036755"/>
            <a:ext cx="1356958"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339831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988077" y="1056264"/>
            <a:ext cx="8215846"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Trip Characteristics – Reason for visiting and type of trip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1BD9D8D8-23FD-473D-A3E4-0425B57FA652}"/>
              </a:ext>
            </a:extLst>
          </p:cNvPr>
          <p:cNvGraphicFramePr>
            <a:graphicFrameLocks noGrp="1"/>
          </p:cNvGraphicFramePr>
          <p:nvPr>
            <p:extLst>
              <p:ext uri="{D42A27DB-BD31-4B8C-83A1-F6EECF244321}">
                <p14:modId xmlns:p14="http://schemas.microsoft.com/office/powerpoint/2010/main" val="2076832070"/>
              </p:ext>
            </p:extLst>
          </p:nvPr>
        </p:nvGraphicFramePr>
        <p:xfrm>
          <a:off x="609976" y="1899195"/>
          <a:ext cx="5246844" cy="3238500"/>
        </p:xfrm>
        <a:graphic>
          <a:graphicData uri="http://schemas.openxmlformats.org/drawingml/2006/table">
            <a:tbl>
              <a:tblPr/>
              <a:tblGrid>
                <a:gridCol w="2041420">
                  <a:extLst>
                    <a:ext uri="{9D8B030D-6E8A-4147-A177-3AD203B41FA5}">
                      <a16:colId xmlns:a16="http://schemas.microsoft.com/office/drawing/2014/main" val="1411829655"/>
                    </a:ext>
                  </a:extLst>
                </a:gridCol>
                <a:gridCol w="801356">
                  <a:extLst>
                    <a:ext uri="{9D8B030D-6E8A-4147-A177-3AD203B41FA5}">
                      <a16:colId xmlns:a16="http://schemas.microsoft.com/office/drawing/2014/main" val="3200363989"/>
                    </a:ext>
                  </a:extLst>
                </a:gridCol>
                <a:gridCol w="801356">
                  <a:extLst>
                    <a:ext uri="{9D8B030D-6E8A-4147-A177-3AD203B41FA5}">
                      <a16:colId xmlns:a16="http://schemas.microsoft.com/office/drawing/2014/main" val="1038856581"/>
                    </a:ext>
                  </a:extLst>
                </a:gridCol>
                <a:gridCol w="801356">
                  <a:extLst>
                    <a:ext uri="{9D8B030D-6E8A-4147-A177-3AD203B41FA5}">
                      <a16:colId xmlns:a16="http://schemas.microsoft.com/office/drawing/2014/main" val="3248042806"/>
                    </a:ext>
                  </a:extLst>
                </a:gridCol>
                <a:gridCol w="801356">
                  <a:extLst>
                    <a:ext uri="{9D8B030D-6E8A-4147-A177-3AD203B41FA5}">
                      <a16:colId xmlns:a16="http://schemas.microsoft.com/office/drawing/2014/main" val="543188544"/>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Full sample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17355361"/>
                  </a:ext>
                </a:extLst>
              </a:tr>
              <a:tr h="190500">
                <a:tc>
                  <a:txBody>
                    <a:bodyPr/>
                    <a:lstStyle/>
                    <a:p>
                      <a:pPr algn="l" fontAlgn="b"/>
                      <a:r>
                        <a:rPr lang="en-GB" sz="1100" b="0" i="0" u="none" strike="noStrike" dirty="0">
                          <a:solidFill>
                            <a:srgbClr val="000000"/>
                          </a:solidFill>
                          <a:effectLst/>
                          <a:latin typeface="Calibri" panose="020F0502020204030204" pitchFamily="34" charset="0"/>
                        </a:rPr>
                        <a:t>Leisure/Holiday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1009920"/>
                  </a:ext>
                </a:extLst>
              </a:tr>
              <a:tr h="190500">
                <a:tc>
                  <a:txBody>
                    <a:bodyPr/>
                    <a:lstStyle/>
                    <a:p>
                      <a:pPr algn="l" fontAlgn="b"/>
                      <a:r>
                        <a:rPr lang="en-GB" sz="1100" b="0" i="0" u="none" strike="noStrike">
                          <a:solidFill>
                            <a:srgbClr val="000000"/>
                          </a:solidFill>
                          <a:effectLst/>
                          <a:latin typeface="Calibri" panose="020F0502020204030204" pitchFamily="34" charset="0"/>
                        </a:rPr>
                        <a:t>Study (Incl. foreign student)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695511"/>
                  </a:ext>
                </a:extLst>
              </a:tr>
              <a:tr h="190500">
                <a:tc>
                  <a:txBody>
                    <a:bodyPr/>
                    <a:lstStyle/>
                    <a:p>
                      <a:pPr algn="l" fontAlgn="b"/>
                      <a:r>
                        <a:rPr lang="en-GB" sz="1100" b="0" i="0" u="none" strike="noStrike">
                          <a:solidFill>
                            <a:srgbClr val="000000"/>
                          </a:solidFill>
                          <a:effectLst/>
                          <a:latin typeface="Calibri" panose="020F0502020204030204" pitchFamily="34" charset="0"/>
                        </a:rPr>
                        <a:t>(Non-regular) Shopping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910585"/>
                  </a:ext>
                </a:extLst>
              </a:tr>
              <a:tr h="190500">
                <a:tc>
                  <a:txBody>
                    <a:bodyPr/>
                    <a:lstStyle/>
                    <a:p>
                      <a:pPr algn="l" fontAlgn="b"/>
                      <a:r>
                        <a:rPr lang="en-GB" sz="1100" b="0" i="0" u="none" strike="noStrike">
                          <a:solidFill>
                            <a:srgbClr val="000000"/>
                          </a:solidFill>
                          <a:effectLst/>
                          <a:latin typeface="Calibri" panose="020F0502020204030204" pitchFamily="34" charset="0"/>
                        </a:rPr>
                        <a:t>Visiting friends/relatives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024723"/>
                  </a:ext>
                </a:extLst>
              </a:tr>
              <a:tr h="190500">
                <a:tc>
                  <a:txBody>
                    <a:bodyPr/>
                    <a:lstStyle/>
                    <a:p>
                      <a:pPr algn="l"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567910"/>
                  </a:ext>
                </a:extLst>
              </a:tr>
              <a:tr h="190500">
                <a:tc>
                  <a:txBody>
                    <a:bodyPr/>
                    <a:lstStyle/>
                    <a:p>
                      <a:pPr algn="l" fontAlgn="b"/>
                      <a:r>
                        <a:rPr lang="en-GB" sz="1100" b="0"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55278842"/>
                  </a:ext>
                </a:extLst>
              </a:tr>
              <a:tr h="190500">
                <a:tc>
                  <a:txBody>
                    <a:bodyPr/>
                    <a:lstStyle/>
                    <a:p>
                      <a:pPr algn="l" fontAlgn="b"/>
                      <a:r>
                        <a:rPr lang="en-GB" sz="1100" b="0" i="0" u="none" strike="noStrike">
                          <a:solidFill>
                            <a:srgbClr val="000000"/>
                          </a:solidFill>
                          <a:effectLst/>
                          <a:latin typeface="Calibri" panose="020F0502020204030204" pitchFamily="34" charset="0"/>
                        </a:rPr>
                        <a:t>Leisure/Holiday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4412924"/>
                  </a:ext>
                </a:extLst>
              </a:tr>
              <a:tr h="190500">
                <a:tc>
                  <a:txBody>
                    <a:bodyPr/>
                    <a:lstStyle/>
                    <a:p>
                      <a:pPr algn="l" fontAlgn="b"/>
                      <a:r>
                        <a:rPr lang="en-GB" sz="1100" b="0" i="0" u="none" strike="noStrike">
                          <a:solidFill>
                            <a:srgbClr val="000000"/>
                          </a:solidFill>
                          <a:effectLst/>
                          <a:latin typeface="Calibri" panose="020F0502020204030204" pitchFamily="34" charset="0"/>
                        </a:rPr>
                        <a:t>Study (Incl. foreign student)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39368"/>
                  </a:ext>
                </a:extLst>
              </a:tr>
              <a:tr h="190500">
                <a:tc>
                  <a:txBody>
                    <a:bodyPr/>
                    <a:lstStyle/>
                    <a:p>
                      <a:pPr algn="l" fontAlgn="b"/>
                      <a:r>
                        <a:rPr lang="en-GB" sz="1100" b="0" i="0" u="none" strike="noStrike">
                          <a:solidFill>
                            <a:srgbClr val="000000"/>
                          </a:solidFill>
                          <a:effectLst/>
                          <a:latin typeface="Calibri" panose="020F0502020204030204" pitchFamily="34" charset="0"/>
                        </a:rPr>
                        <a:t>(Non-regular) Shopping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407316"/>
                  </a:ext>
                </a:extLst>
              </a:tr>
              <a:tr h="190500">
                <a:tc>
                  <a:txBody>
                    <a:bodyPr/>
                    <a:lstStyle/>
                    <a:p>
                      <a:pPr algn="l" fontAlgn="b"/>
                      <a:r>
                        <a:rPr lang="en-GB" sz="1100" b="0" i="0" u="none" strike="noStrike">
                          <a:solidFill>
                            <a:srgbClr val="000000"/>
                          </a:solidFill>
                          <a:effectLst/>
                          <a:latin typeface="Calibri" panose="020F0502020204030204" pitchFamily="34" charset="0"/>
                        </a:rPr>
                        <a:t>Visiting friends/relatives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616351"/>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045989"/>
                  </a:ext>
                </a:extLst>
              </a:tr>
              <a:tr h="190500">
                <a:tc>
                  <a:txBody>
                    <a:bodyPr/>
                    <a:lstStyle/>
                    <a:p>
                      <a:pPr algn="l"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28757874"/>
                  </a:ext>
                </a:extLst>
              </a:tr>
              <a:tr h="190500">
                <a:tc>
                  <a:txBody>
                    <a:bodyPr/>
                    <a:lstStyle/>
                    <a:p>
                      <a:pPr algn="l" fontAlgn="b"/>
                      <a:r>
                        <a:rPr lang="en-GB" sz="1100" b="0" i="0" u="none" strike="noStrike">
                          <a:solidFill>
                            <a:srgbClr val="000000"/>
                          </a:solidFill>
                          <a:effectLst/>
                          <a:latin typeface="Calibri" panose="020F0502020204030204" pitchFamily="34" charset="0"/>
                        </a:rPr>
                        <a:t>Leisure/Holiday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95341"/>
                  </a:ext>
                </a:extLst>
              </a:tr>
              <a:tr h="190500">
                <a:tc>
                  <a:txBody>
                    <a:bodyPr/>
                    <a:lstStyle/>
                    <a:p>
                      <a:pPr algn="l" fontAlgn="b"/>
                      <a:r>
                        <a:rPr lang="en-GB" sz="1100" b="0" i="0" u="none" strike="noStrike">
                          <a:solidFill>
                            <a:srgbClr val="000000"/>
                          </a:solidFill>
                          <a:effectLst/>
                          <a:latin typeface="Calibri" panose="020F0502020204030204" pitchFamily="34" charset="0"/>
                        </a:rPr>
                        <a:t>Study (Incl. foreign student)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937581"/>
                  </a:ext>
                </a:extLst>
              </a:tr>
              <a:tr h="190500">
                <a:tc>
                  <a:txBody>
                    <a:bodyPr/>
                    <a:lstStyle/>
                    <a:p>
                      <a:pPr algn="l" fontAlgn="b"/>
                      <a:r>
                        <a:rPr lang="en-GB" sz="1100" b="0" i="0" u="none" strike="noStrike">
                          <a:solidFill>
                            <a:srgbClr val="000000"/>
                          </a:solidFill>
                          <a:effectLst/>
                          <a:latin typeface="Calibri" panose="020F0502020204030204" pitchFamily="34" charset="0"/>
                        </a:rPr>
                        <a:t>(Non-regular) Shopping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387489"/>
                  </a:ext>
                </a:extLst>
              </a:tr>
              <a:tr h="190500">
                <a:tc>
                  <a:txBody>
                    <a:bodyPr/>
                    <a:lstStyle/>
                    <a:p>
                      <a:pPr algn="l" fontAlgn="b"/>
                      <a:r>
                        <a:rPr lang="en-GB" sz="1100" b="0" i="0" u="none" strike="noStrike">
                          <a:solidFill>
                            <a:srgbClr val="000000"/>
                          </a:solidFill>
                          <a:effectLst/>
                          <a:latin typeface="Calibri" panose="020F0502020204030204" pitchFamily="34" charset="0"/>
                        </a:rPr>
                        <a:t>Visiting friends/relatives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823668"/>
                  </a:ext>
                </a:extLst>
              </a:tr>
            </a:tbl>
          </a:graphicData>
        </a:graphic>
      </p:graphicFrame>
      <p:graphicFrame>
        <p:nvGraphicFramePr>
          <p:cNvPr id="6" name="Table 5">
            <a:extLst>
              <a:ext uri="{FF2B5EF4-FFF2-40B4-BE49-F238E27FC236}">
                <a16:creationId xmlns:a16="http://schemas.microsoft.com/office/drawing/2014/main" id="{86565B42-AA00-4CA1-800A-3DF313E775A5}"/>
              </a:ext>
            </a:extLst>
          </p:cNvPr>
          <p:cNvGraphicFramePr>
            <a:graphicFrameLocks noGrp="1"/>
          </p:cNvGraphicFramePr>
          <p:nvPr>
            <p:extLst>
              <p:ext uri="{D42A27DB-BD31-4B8C-83A1-F6EECF244321}">
                <p14:modId xmlns:p14="http://schemas.microsoft.com/office/powerpoint/2010/main" val="1063739060"/>
              </p:ext>
            </p:extLst>
          </p:nvPr>
        </p:nvGraphicFramePr>
        <p:xfrm>
          <a:off x="6724020" y="3776647"/>
          <a:ext cx="4379601" cy="762000"/>
        </p:xfrm>
        <a:graphic>
          <a:graphicData uri="http://schemas.openxmlformats.org/drawingml/2006/table">
            <a:tbl>
              <a:tblPr/>
              <a:tblGrid>
                <a:gridCol w="1726839">
                  <a:extLst>
                    <a:ext uri="{9D8B030D-6E8A-4147-A177-3AD203B41FA5}">
                      <a16:colId xmlns:a16="http://schemas.microsoft.com/office/drawing/2014/main" val="4122264495"/>
                    </a:ext>
                  </a:extLst>
                </a:gridCol>
                <a:gridCol w="904352">
                  <a:extLst>
                    <a:ext uri="{9D8B030D-6E8A-4147-A177-3AD203B41FA5}">
                      <a16:colId xmlns:a16="http://schemas.microsoft.com/office/drawing/2014/main" val="3632202628"/>
                    </a:ext>
                  </a:extLst>
                </a:gridCol>
                <a:gridCol w="884255">
                  <a:extLst>
                    <a:ext uri="{9D8B030D-6E8A-4147-A177-3AD203B41FA5}">
                      <a16:colId xmlns:a16="http://schemas.microsoft.com/office/drawing/2014/main" val="3176061960"/>
                    </a:ext>
                  </a:extLst>
                </a:gridCol>
                <a:gridCol w="864155">
                  <a:extLst>
                    <a:ext uri="{9D8B030D-6E8A-4147-A177-3AD203B41FA5}">
                      <a16:colId xmlns:a16="http://schemas.microsoft.com/office/drawing/2014/main" val="158100838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412915958"/>
                  </a:ext>
                </a:extLst>
              </a:tr>
              <a:tr h="190500">
                <a:tc>
                  <a:txBody>
                    <a:bodyPr/>
                    <a:lstStyle/>
                    <a:p>
                      <a:pPr algn="l" fontAlgn="b"/>
                      <a:r>
                        <a:rPr lang="en-GB" sz="1100" b="0" i="0" u="none" strike="noStrike">
                          <a:solidFill>
                            <a:srgbClr val="000000"/>
                          </a:solidFill>
                          <a:effectLst/>
                          <a:latin typeface="Calibri" panose="020F0502020204030204" pitchFamily="34" charset="0"/>
                        </a:rPr>
                        <a:t>Day visitors from 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108461179"/>
                  </a:ext>
                </a:extLst>
              </a:tr>
              <a:tr h="190500">
                <a:tc>
                  <a:txBody>
                    <a:bodyPr/>
                    <a:lstStyle/>
                    <a:p>
                      <a:pPr algn="l" fontAlgn="b"/>
                      <a:r>
                        <a:rPr lang="en-GB" sz="1100" b="0" i="0" u="none" strike="noStrike">
                          <a:solidFill>
                            <a:srgbClr val="000000"/>
                          </a:solidFill>
                          <a:effectLst/>
                          <a:latin typeface="Calibri" panose="020F0502020204030204" pitchFamily="34" charset="0"/>
                        </a:rPr>
                        <a:t>Day visitors (touring)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07048927"/>
                  </a:ext>
                </a:extLst>
              </a:tr>
              <a:tr h="190500">
                <a:tc>
                  <a:txBody>
                    <a:bodyPr/>
                    <a:lstStyle/>
                    <a:p>
                      <a:pPr algn="l" fontAlgn="b"/>
                      <a:r>
                        <a:rPr lang="en-GB" sz="1100" b="0" i="0" u="none" strike="noStrike">
                          <a:solidFill>
                            <a:srgbClr val="000000"/>
                          </a:solidFill>
                          <a:effectLst/>
                          <a:latin typeface="Calibri" panose="020F0502020204030204" pitchFamily="34" charset="0"/>
                        </a:rPr>
                        <a:t>Staying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82392667"/>
                  </a:ext>
                </a:extLst>
              </a:tr>
            </a:tbl>
          </a:graphicData>
        </a:graphic>
      </p:graphicFrame>
      <p:graphicFrame>
        <p:nvGraphicFramePr>
          <p:cNvPr id="8" name="Table 7">
            <a:extLst>
              <a:ext uri="{FF2B5EF4-FFF2-40B4-BE49-F238E27FC236}">
                <a16:creationId xmlns:a16="http://schemas.microsoft.com/office/drawing/2014/main" id="{63F46B4D-5F04-4ACB-B775-1CE0AC897CF6}"/>
              </a:ext>
            </a:extLst>
          </p:cNvPr>
          <p:cNvGraphicFramePr>
            <a:graphicFrameLocks noGrp="1"/>
          </p:cNvGraphicFramePr>
          <p:nvPr>
            <p:extLst>
              <p:ext uri="{D42A27DB-BD31-4B8C-83A1-F6EECF244321}">
                <p14:modId xmlns:p14="http://schemas.microsoft.com/office/powerpoint/2010/main" val="3250793461"/>
              </p:ext>
            </p:extLst>
          </p:nvPr>
        </p:nvGraphicFramePr>
        <p:xfrm>
          <a:off x="6408385" y="2620052"/>
          <a:ext cx="5246847" cy="762000"/>
        </p:xfrm>
        <a:graphic>
          <a:graphicData uri="http://schemas.openxmlformats.org/drawingml/2006/table">
            <a:tbl>
              <a:tblPr/>
              <a:tblGrid>
                <a:gridCol w="2049595">
                  <a:extLst>
                    <a:ext uri="{9D8B030D-6E8A-4147-A177-3AD203B41FA5}">
                      <a16:colId xmlns:a16="http://schemas.microsoft.com/office/drawing/2014/main" val="519773687"/>
                    </a:ext>
                  </a:extLst>
                </a:gridCol>
                <a:gridCol w="799313">
                  <a:extLst>
                    <a:ext uri="{9D8B030D-6E8A-4147-A177-3AD203B41FA5}">
                      <a16:colId xmlns:a16="http://schemas.microsoft.com/office/drawing/2014/main" val="3504648560"/>
                    </a:ext>
                  </a:extLst>
                </a:gridCol>
                <a:gridCol w="799313">
                  <a:extLst>
                    <a:ext uri="{9D8B030D-6E8A-4147-A177-3AD203B41FA5}">
                      <a16:colId xmlns:a16="http://schemas.microsoft.com/office/drawing/2014/main" val="989292758"/>
                    </a:ext>
                  </a:extLst>
                </a:gridCol>
                <a:gridCol w="799313">
                  <a:extLst>
                    <a:ext uri="{9D8B030D-6E8A-4147-A177-3AD203B41FA5}">
                      <a16:colId xmlns:a16="http://schemas.microsoft.com/office/drawing/2014/main" val="1682302177"/>
                    </a:ext>
                  </a:extLst>
                </a:gridCol>
                <a:gridCol w="799313">
                  <a:extLst>
                    <a:ext uri="{9D8B030D-6E8A-4147-A177-3AD203B41FA5}">
                      <a16:colId xmlns:a16="http://schemas.microsoft.com/office/drawing/2014/main" val="205037536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98125440"/>
                  </a:ext>
                </a:extLst>
              </a:tr>
              <a:tr h="190500">
                <a:tc>
                  <a:txBody>
                    <a:bodyPr/>
                    <a:lstStyle/>
                    <a:p>
                      <a:pPr algn="l" fontAlgn="b"/>
                      <a:r>
                        <a:rPr lang="en-GB" sz="1100" b="0" i="0" u="none" strike="noStrike">
                          <a:solidFill>
                            <a:srgbClr val="000000"/>
                          </a:solidFill>
                          <a:effectLst/>
                          <a:latin typeface="Calibri" panose="020F0502020204030204" pitchFamily="34" charset="0"/>
                        </a:rPr>
                        <a:t>Day visitors from 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174783"/>
                  </a:ext>
                </a:extLst>
              </a:tr>
              <a:tr h="190500">
                <a:tc>
                  <a:txBody>
                    <a:bodyPr/>
                    <a:lstStyle/>
                    <a:p>
                      <a:pPr algn="l" fontAlgn="b"/>
                      <a:r>
                        <a:rPr lang="en-GB" sz="1100" b="0" i="0" u="none" strike="noStrike">
                          <a:solidFill>
                            <a:srgbClr val="000000"/>
                          </a:solidFill>
                          <a:effectLst/>
                          <a:latin typeface="Calibri" panose="020F0502020204030204" pitchFamily="34" charset="0"/>
                        </a:rPr>
                        <a:t>Day visitors (touring)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561868"/>
                  </a:ext>
                </a:extLst>
              </a:tr>
              <a:tr h="190500">
                <a:tc>
                  <a:txBody>
                    <a:bodyPr/>
                    <a:lstStyle/>
                    <a:p>
                      <a:pPr algn="l" fontAlgn="b"/>
                      <a:r>
                        <a:rPr lang="en-GB" sz="1100" b="0" i="0" u="none" strike="noStrike">
                          <a:solidFill>
                            <a:srgbClr val="000000"/>
                          </a:solidFill>
                          <a:effectLst/>
                          <a:latin typeface="Calibri" panose="020F0502020204030204" pitchFamily="34" charset="0"/>
                        </a:rPr>
                        <a:t>Staying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397581"/>
                  </a:ext>
                </a:extLst>
              </a:tr>
            </a:tbl>
          </a:graphicData>
        </a:graphic>
      </p:graphicFrame>
      <p:sp>
        <p:nvSpPr>
          <p:cNvPr id="10" name="TextBox 9">
            <a:extLst>
              <a:ext uri="{FF2B5EF4-FFF2-40B4-BE49-F238E27FC236}">
                <a16:creationId xmlns:a16="http://schemas.microsoft.com/office/drawing/2014/main" id="{EFBF3E6E-D58C-4EE0-A541-FDA7596CB756}"/>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26</a:t>
            </a:r>
          </a:p>
        </p:txBody>
      </p:sp>
    </p:spTree>
    <p:extLst>
      <p:ext uri="{BB962C8B-B14F-4D97-AF65-F5344CB8AC3E}">
        <p14:creationId xmlns:p14="http://schemas.microsoft.com/office/powerpoint/2010/main" val="2622547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625256" y="821245"/>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Overnight visitors – Accommodation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625256" y="1349422"/>
            <a:ext cx="7151952" cy="3373872"/>
          </a:xfrm>
          <a:prstGeom prst="rect">
            <a:avLst/>
          </a:prstGeom>
          <a:noFill/>
        </p:spPr>
        <p:txBody>
          <a:bodyPr wrap="square" rtlCol="0">
            <a:spAutoFit/>
          </a:bodyPr>
          <a:lstStyle/>
          <a:p>
            <a:pPr algn="just">
              <a:lnSpc>
                <a:spcPct val="130000"/>
              </a:lnSpc>
            </a:pPr>
            <a:r>
              <a:rPr lang="en-GB" sz="1200" dirty="0">
                <a:solidFill>
                  <a:srgbClr val="000000"/>
                </a:solidFill>
                <a:latin typeface="Calibri" panose="020F0502020204030204" pitchFamily="34" charset="0"/>
              </a:rPr>
              <a:t>Overall, a third of the overnight visitors (33%) stayed in serviced accommodation (hotels - 26% and B&amp;B/ guest houses - 7%) and a further 29% stayed with friends and relatives. The self catering market is also very important, accounting for about a quarter (23%) of all stays when traditional self catering units (14%) and Airbnb (9%) are counted together. The results also show some significant differences in the use of accommodation depending on the time of the year and the destination. </a:t>
            </a:r>
          </a:p>
          <a:p>
            <a:pPr algn="just">
              <a:lnSpc>
                <a:spcPct val="130000"/>
              </a:lnSpc>
            </a:pPr>
            <a:endParaRPr lang="en-GB" sz="9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As you would expect, touring caravans and tents are a popular choice of accommodation during the summer months, as they are the most whether dependant type of accommodation. Self catering (including traditional units and Airbnb) is more popular in the autumn, accounting for 26% (compared to 20% in the summer).  Similarly, serviced accommodation is more widely used in autumn. Within this sector, hotels are proportionately used more often in autumn (30%) than in summer (22%), whereas B&amp;Bs and guest houses are more likely to be used in the summer months (9% compared to 6% in autumn). </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endParaRPr lang="en-GB" sz="1200" dirty="0">
              <a:solidFill>
                <a:srgbClr val="000000"/>
              </a:solidFill>
              <a:latin typeface="Calibri" panose="020F0502020204030204"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27</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06152" y="6196001"/>
            <a:ext cx="3861848"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614 – prompted – What type of accommodation are you staying in? </a:t>
            </a:r>
            <a:endParaRPr lang="en-GB" sz="1100" dirty="0"/>
          </a:p>
        </p:txBody>
      </p:sp>
      <p:graphicFrame>
        <p:nvGraphicFramePr>
          <p:cNvPr id="16" name="Chart 15">
            <a:extLst>
              <a:ext uri="{FF2B5EF4-FFF2-40B4-BE49-F238E27FC236}">
                <a16:creationId xmlns:a16="http://schemas.microsoft.com/office/drawing/2014/main" id="{2790F947-3316-42FE-A0C0-593CAB484C11}"/>
              </a:ext>
            </a:extLst>
          </p:cNvPr>
          <p:cNvGraphicFramePr>
            <a:graphicFrameLocks/>
          </p:cNvGraphicFramePr>
          <p:nvPr>
            <p:extLst>
              <p:ext uri="{D42A27DB-BD31-4B8C-83A1-F6EECF244321}">
                <p14:modId xmlns:p14="http://schemas.microsoft.com/office/powerpoint/2010/main" val="2001853958"/>
              </p:ext>
            </p:extLst>
          </p:nvPr>
        </p:nvGraphicFramePr>
        <p:xfrm>
          <a:off x="7891767" y="898575"/>
          <a:ext cx="3961993" cy="38247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442C295A-CF86-4216-AA09-ED92D694B432}"/>
              </a:ext>
            </a:extLst>
          </p:cNvPr>
          <p:cNvGraphicFramePr>
            <a:graphicFrameLocks noGrp="1"/>
          </p:cNvGraphicFramePr>
          <p:nvPr>
            <p:extLst>
              <p:ext uri="{D42A27DB-BD31-4B8C-83A1-F6EECF244321}">
                <p14:modId xmlns:p14="http://schemas.microsoft.com/office/powerpoint/2010/main" val="4033286484"/>
              </p:ext>
            </p:extLst>
          </p:nvPr>
        </p:nvGraphicFramePr>
        <p:xfrm>
          <a:off x="739815" y="4351276"/>
          <a:ext cx="6418421" cy="1501525"/>
        </p:xfrm>
        <a:graphic>
          <a:graphicData uri="http://schemas.openxmlformats.org/drawingml/2006/table">
            <a:tbl>
              <a:tblPr/>
              <a:tblGrid>
                <a:gridCol w="2518621">
                  <a:extLst>
                    <a:ext uri="{9D8B030D-6E8A-4147-A177-3AD203B41FA5}">
                      <a16:colId xmlns:a16="http://schemas.microsoft.com/office/drawing/2014/main" val="2307743682"/>
                    </a:ext>
                  </a:extLst>
                </a:gridCol>
                <a:gridCol w="974950">
                  <a:extLst>
                    <a:ext uri="{9D8B030D-6E8A-4147-A177-3AD203B41FA5}">
                      <a16:colId xmlns:a16="http://schemas.microsoft.com/office/drawing/2014/main" val="3731815080"/>
                    </a:ext>
                  </a:extLst>
                </a:gridCol>
                <a:gridCol w="974950">
                  <a:extLst>
                    <a:ext uri="{9D8B030D-6E8A-4147-A177-3AD203B41FA5}">
                      <a16:colId xmlns:a16="http://schemas.microsoft.com/office/drawing/2014/main" val="452461405"/>
                    </a:ext>
                  </a:extLst>
                </a:gridCol>
                <a:gridCol w="974950">
                  <a:extLst>
                    <a:ext uri="{9D8B030D-6E8A-4147-A177-3AD203B41FA5}">
                      <a16:colId xmlns:a16="http://schemas.microsoft.com/office/drawing/2014/main" val="3129224732"/>
                    </a:ext>
                  </a:extLst>
                </a:gridCol>
                <a:gridCol w="974950">
                  <a:extLst>
                    <a:ext uri="{9D8B030D-6E8A-4147-A177-3AD203B41FA5}">
                      <a16:colId xmlns:a16="http://schemas.microsoft.com/office/drawing/2014/main" val="2390891272"/>
                    </a:ext>
                  </a:extLst>
                </a:gridCol>
              </a:tblGrid>
              <a:tr h="138228">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41612712"/>
                  </a:ext>
                </a:extLst>
              </a:tr>
              <a:tr h="190500">
                <a:tc>
                  <a:txBody>
                    <a:bodyPr/>
                    <a:lstStyle/>
                    <a:p>
                      <a:pPr algn="l" fontAlgn="b"/>
                      <a:r>
                        <a:rPr lang="en-GB" sz="1100" b="0" i="0" u="none" strike="noStrike" dirty="0">
                          <a:solidFill>
                            <a:schemeClr val="tx1"/>
                          </a:solidFill>
                          <a:effectLst/>
                          <a:latin typeface="Calibri" panose="020F0502020204030204" pitchFamily="34" charset="0"/>
                        </a:rPr>
                        <a:t>Hotel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chemeClr val="tx1"/>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2815517"/>
                  </a:ext>
                </a:extLst>
              </a:tr>
              <a:tr h="190500">
                <a:tc>
                  <a:txBody>
                    <a:bodyPr/>
                    <a:lstStyle/>
                    <a:p>
                      <a:pPr algn="l" fontAlgn="b"/>
                      <a:r>
                        <a:rPr lang="en-US" sz="1100" b="0" i="0" u="none" strike="noStrike" dirty="0">
                          <a:solidFill>
                            <a:schemeClr val="tx1"/>
                          </a:solidFill>
                          <a:effectLst/>
                          <a:latin typeface="Calibri" panose="020F0502020204030204" pitchFamily="34" charset="0"/>
                        </a:rPr>
                        <a:t>Bed and Breakfast/Guest house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471378"/>
                  </a:ext>
                </a:extLst>
              </a:tr>
              <a:tr h="190500">
                <a:tc>
                  <a:txBody>
                    <a:bodyPr/>
                    <a:lstStyle/>
                    <a:p>
                      <a:pPr algn="l" fontAlgn="b"/>
                      <a:r>
                        <a:rPr lang="en-GB" sz="1100" b="0" i="0" u="none" strike="noStrike" dirty="0">
                          <a:solidFill>
                            <a:schemeClr val="tx1"/>
                          </a:solidFill>
                          <a:effectLst/>
                          <a:latin typeface="Calibri" panose="020F0502020204030204" pitchFamily="34" charset="0"/>
                        </a:rPr>
                        <a:t>Rented Self-catering accommodation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chemeClr val="tx1"/>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426591"/>
                  </a:ext>
                </a:extLst>
              </a:tr>
              <a:tr h="181360">
                <a:tc>
                  <a:txBody>
                    <a:bodyPr/>
                    <a:lstStyle/>
                    <a:p>
                      <a:pPr algn="l" fontAlgn="b"/>
                      <a:r>
                        <a:rPr lang="en-GB" sz="1100" b="0" i="0" u="none" strike="noStrike">
                          <a:solidFill>
                            <a:schemeClr val="tx1"/>
                          </a:solidFill>
                          <a:effectLst/>
                          <a:latin typeface="Calibri" panose="020F0502020204030204" pitchFamily="34" charset="0"/>
                        </a:rPr>
                        <a:t>Touring caravan / Camping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217648650"/>
                  </a:ext>
                </a:extLst>
              </a:tr>
              <a:tr h="190500">
                <a:tc>
                  <a:txBody>
                    <a:bodyPr/>
                    <a:lstStyle/>
                    <a:p>
                      <a:pPr algn="l" fontAlgn="b"/>
                      <a:r>
                        <a:rPr lang="en-GB" sz="1100" b="0" i="0" u="none" strike="noStrike">
                          <a:solidFill>
                            <a:schemeClr val="tx1"/>
                          </a:solidFill>
                          <a:effectLst/>
                          <a:latin typeface="Calibri" panose="020F0502020204030204" pitchFamily="34" charset="0"/>
                        </a:rPr>
                        <a:t>Friends and 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807303131"/>
                  </a:ext>
                </a:extLst>
              </a:tr>
              <a:tr h="190500">
                <a:tc>
                  <a:txBody>
                    <a:bodyPr/>
                    <a:lstStyle/>
                    <a:p>
                      <a:pPr algn="l" fontAlgn="b"/>
                      <a:r>
                        <a:rPr lang="en-GB" sz="1100" b="0" i="0" u="none" strike="noStrike">
                          <a:solidFill>
                            <a:schemeClr val="tx1"/>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3195995"/>
                  </a:ext>
                </a:extLst>
              </a:tr>
              <a:tr h="190500">
                <a:tc>
                  <a:txBody>
                    <a:bodyPr/>
                    <a:lstStyle/>
                    <a:p>
                      <a:pPr algn="l" fontAlgn="b"/>
                      <a:r>
                        <a:rPr lang="en-GB" sz="1100" b="0" i="0" u="none" strike="noStrike" dirty="0">
                          <a:solidFill>
                            <a:schemeClr val="tx1"/>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9810671"/>
                  </a:ext>
                </a:extLst>
              </a:tr>
            </a:tbl>
          </a:graphicData>
        </a:graphic>
      </p:graphicFrame>
      <p:sp>
        <p:nvSpPr>
          <p:cNvPr id="13" name="object 8">
            <a:extLst>
              <a:ext uri="{FF2B5EF4-FFF2-40B4-BE49-F238E27FC236}">
                <a16:creationId xmlns:a16="http://schemas.microsoft.com/office/drawing/2014/main" id="{28178FBD-D589-49C0-B9FA-BF953DF34015}"/>
              </a:ext>
            </a:extLst>
          </p:cNvPr>
          <p:cNvSpPr/>
          <p:nvPr/>
        </p:nvSpPr>
        <p:spPr>
          <a:xfrm>
            <a:off x="7664963" y="5105123"/>
            <a:ext cx="4040415" cy="589758"/>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sz="1100" dirty="0"/>
          </a:p>
        </p:txBody>
      </p:sp>
      <p:sp>
        <p:nvSpPr>
          <p:cNvPr id="14" name="object 9">
            <a:extLst>
              <a:ext uri="{FF2B5EF4-FFF2-40B4-BE49-F238E27FC236}">
                <a16:creationId xmlns:a16="http://schemas.microsoft.com/office/drawing/2014/main" id="{F60F96D3-6183-4DF7-99AF-1CFFEC0185ED}"/>
              </a:ext>
            </a:extLst>
          </p:cNvPr>
          <p:cNvSpPr txBox="1"/>
          <p:nvPr/>
        </p:nvSpPr>
        <p:spPr>
          <a:xfrm>
            <a:off x="7664964" y="5124191"/>
            <a:ext cx="3961993" cy="604653"/>
          </a:xfrm>
          <a:prstGeom prst="rect">
            <a:avLst/>
          </a:prstGeom>
          <a:solidFill>
            <a:srgbClr val="C5DFB4">
              <a:alpha val="32156"/>
            </a:srgbClr>
          </a:solidFill>
        </p:spPr>
        <p:txBody>
          <a:bodyPr vert="horz" wrap="square" lIns="0" tIns="95885" rIns="0" bIns="0" rtlCol="0">
            <a:spAutoFit/>
          </a:bodyPr>
          <a:lstStyle/>
          <a:p>
            <a:pPr marL="262890" marR="80010" indent="-172085" algn="just">
              <a:spcBef>
                <a:spcPts val="755"/>
              </a:spcBef>
              <a:buFont typeface="Wingdings"/>
              <a:buChar char=""/>
              <a:tabLst>
                <a:tab pos="263525" algn="l"/>
              </a:tabLst>
            </a:pPr>
            <a:r>
              <a:rPr lang="en-US" sz="1100" spc="-5" dirty="0">
                <a:cs typeface="Calibri"/>
              </a:rPr>
              <a:t>The high satisfaction scores supports Visit Kent’s Perception research showing quality of accommodation in the district standing above the GB average. </a:t>
            </a:r>
            <a:r>
              <a:rPr lang="en-GB" sz="1100" spc="-5" dirty="0">
                <a:cs typeface="Calibri"/>
              </a:rPr>
              <a:t> </a:t>
            </a:r>
            <a:endParaRPr sz="1100" dirty="0">
              <a:cs typeface="Calibri"/>
            </a:endParaRPr>
          </a:p>
        </p:txBody>
      </p:sp>
      <p:sp>
        <p:nvSpPr>
          <p:cNvPr id="17" name="object 10">
            <a:extLst>
              <a:ext uri="{FF2B5EF4-FFF2-40B4-BE49-F238E27FC236}">
                <a16:creationId xmlns:a16="http://schemas.microsoft.com/office/drawing/2014/main" id="{56D6D760-4466-481F-A97B-43574BA5280B}"/>
              </a:ext>
            </a:extLst>
          </p:cNvPr>
          <p:cNvSpPr/>
          <p:nvPr/>
        </p:nvSpPr>
        <p:spPr>
          <a:xfrm>
            <a:off x="7664964" y="4899536"/>
            <a:ext cx="1780693" cy="224655"/>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sz="1100"/>
          </a:p>
        </p:txBody>
      </p:sp>
      <p:sp>
        <p:nvSpPr>
          <p:cNvPr id="18" name="object 11">
            <a:extLst>
              <a:ext uri="{FF2B5EF4-FFF2-40B4-BE49-F238E27FC236}">
                <a16:creationId xmlns:a16="http://schemas.microsoft.com/office/drawing/2014/main" id="{A79B6412-00D4-4979-94FC-EA444F9625DA}"/>
              </a:ext>
            </a:extLst>
          </p:cNvPr>
          <p:cNvSpPr txBox="1"/>
          <p:nvPr/>
        </p:nvSpPr>
        <p:spPr>
          <a:xfrm>
            <a:off x="7841494" y="4975764"/>
            <a:ext cx="1604164" cy="94962"/>
          </a:xfrm>
          <a:prstGeom prst="rect">
            <a:avLst/>
          </a:prstGeom>
          <a:solidFill>
            <a:srgbClr val="6FAC46"/>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Secondary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737751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Overnight visitors – Accommodation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47160" y="1110595"/>
            <a:ext cx="7151952" cy="4874283"/>
          </a:xfrm>
          <a:prstGeom prst="rect">
            <a:avLst/>
          </a:prstGeom>
          <a:noFill/>
        </p:spPr>
        <p:txBody>
          <a:bodyPr wrap="square" rtlCol="0">
            <a:spAutoFit/>
          </a:bodyPr>
          <a:lstStyle/>
          <a:p>
            <a:pPr algn="just">
              <a:lnSpc>
                <a:spcPct val="130000"/>
              </a:lnSpc>
            </a:pPr>
            <a:r>
              <a:rPr lang="en-GB" sz="1200" dirty="0">
                <a:solidFill>
                  <a:srgbClr val="000000"/>
                </a:solidFill>
                <a:latin typeface="Calibri" panose="020F0502020204030204" pitchFamily="34" charset="0"/>
              </a:rPr>
              <a:t>Respondents were asked to rate their accommodation establishment in terms of the quality of service and value for money, using a five point scale – Very Good (5 points), Good, Average, Poor and Very Poor (1 point).</a:t>
            </a:r>
          </a:p>
          <a:p>
            <a:pPr algn="just">
              <a:lnSpc>
                <a:spcPct val="130000"/>
              </a:lnSpc>
            </a:pPr>
            <a:endParaRPr lang="en-GB" sz="10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Overall, the scores were high. Accommodation establishments in Thanet achieved a score of 4.40 out of 5 for quality of service and 4.37 for value for money. Interestingly, scores were higher in the autumn than in the summer, both in terms of the quality of service (4.36 and 4.42 respectively) and the value for money (4.16 and 4.49 respectively). </a:t>
            </a:r>
          </a:p>
          <a:p>
            <a:pPr algn="just">
              <a:lnSpc>
                <a:spcPct val="130000"/>
              </a:lnSpc>
            </a:pPr>
            <a:endParaRPr lang="en-GB" sz="10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Looking at the three towns, Margate achieved the highest scores for both, quality of service (4.51 out of 5) and value for money (4.44 out of 5). Interestingly, the scores for Margate’s accommodation were significantly better in the autumn than in the summer. </a:t>
            </a:r>
          </a:p>
          <a:p>
            <a:pPr algn="just">
              <a:lnSpc>
                <a:spcPct val="130000"/>
              </a:lnSpc>
            </a:pPr>
            <a:endParaRPr lang="en-GB" sz="10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Conversely, Broadstairs achieved better scores during the summer months, both in terms of the quality of service (4.61) and the value for money (4.51), compared to the autumn scores of 4.27 for the quality of service and 4.29 for the value for money.</a:t>
            </a:r>
          </a:p>
          <a:p>
            <a:pPr algn="just">
              <a:lnSpc>
                <a:spcPct val="130000"/>
              </a:lnSpc>
            </a:pPr>
            <a:endParaRPr lang="en-GB" sz="10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Ramsgate achieved the lowest scores across the board. However, we should be cautious when comparing scores at destination level. We ought to take into account some of the differences in the profile of the visitors to each of the destinations (as described in the previous section of this report) as their perceptions and expectations might be different. Also, the difference in the accommodation available can be a contributing factor.</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28</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15579" y="6097523"/>
            <a:ext cx="4034673" cy="769441"/>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614 – prompted – How would you rate the quality of service provided by your accommodation establishment? Base: 614 – prompted – How would you rate your accommodation in terms of value for money?</a:t>
            </a:r>
            <a:endParaRPr lang="en-GB" sz="1100" dirty="0"/>
          </a:p>
        </p:txBody>
      </p:sp>
      <p:graphicFrame>
        <p:nvGraphicFramePr>
          <p:cNvPr id="4" name="Table 3">
            <a:extLst>
              <a:ext uri="{FF2B5EF4-FFF2-40B4-BE49-F238E27FC236}">
                <a16:creationId xmlns:a16="http://schemas.microsoft.com/office/drawing/2014/main" id="{4782B877-A1ED-4274-B81E-B81A2966C481}"/>
              </a:ext>
            </a:extLst>
          </p:cNvPr>
          <p:cNvGraphicFramePr>
            <a:graphicFrameLocks noGrp="1"/>
          </p:cNvGraphicFramePr>
          <p:nvPr>
            <p:extLst>
              <p:ext uri="{D42A27DB-BD31-4B8C-83A1-F6EECF244321}">
                <p14:modId xmlns:p14="http://schemas.microsoft.com/office/powerpoint/2010/main" val="2753020553"/>
              </p:ext>
            </p:extLst>
          </p:nvPr>
        </p:nvGraphicFramePr>
        <p:xfrm>
          <a:off x="8090630" y="2208155"/>
          <a:ext cx="3594100" cy="952500"/>
        </p:xfrm>
        <a:graphic>
          <a:graphicData uri="http://schemas.openxmlformats.org/drawingml/2006/table">
            <a:tbl>
              <a:tblPr/>
              <a:tblGrid>
                <a:gridCol w="1180058">
                  <a:extLst>
                    <a:ext uri="{9D8B030D-6E8A-4147-A177-3AD203B41FA5}">
                      <a16:colId xmlns:a16="http://schemas.microsoft.com/office/drawing/2014/main" val="1446434210"/>
                    </a:ext>
                  </a:extLst>
                </a:gridCol>
                <a:gridCol w="837460">
                  <a:extLst>
                    <a:ext uri="{9D8B030D-6E8A-4147-A177-3AD203B41FA5}">
                      <a16:colId xmlns:a16="http://schemas.microsoft.com/office/drawing/2014/main" val="4292216416"/>
                    </a:ext>
                  </a:extLst>
                </a:gridCol>
                <a:gridCol w="786705">
                  <a:extLst>
                    <a:ext uri="{9D8B030D-6E8A-4147-A177-3AD203B41FA5}">
                      <a16:colId xmlns:a16="http://schemas.microsoft.com/office/drawing/2014/main" val="3296410184"/>
                    </a:ext>
                  </a:extLst>
                </a:gridCol>
                <a:gridCol w="789877">
                  <a:extLst>
                    <a:ext uri="{9D8B030D-6E8A-4147-A177-3AD203B41FA5}">
                      <a16:colId xmlns:a16="http://schemas.microsoft.com/office/drawing/2014/main" val="172722524"/>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Quality of service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11443296"/>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4.36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89324913"/>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4.34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944865409"/>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4.61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4.27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079477"/>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9791223"/>
                  </a:ext>
                </a:extLst>
              </a:tr>
            </a:tbl>
          </a:graphicData>
        </a:graphic>
      </p:graphicFrame>
      <p:graphicFrame>
        <p:nvGraphicFramePr>
          <p:cNvPr id="5" name="Table 4">
            <a:extLst>
              <a:ext uri="{FF2B5EF4-FFF2-40B4-BE49-F238E27FC236}">
                <a16:creationId xmlns:a16="http://schemas.microsoft.com/office/drawing/2014/main" id="{AE396F61-86DF-46D9-924E-B252526CB1F4}"/>
              </a:ext>
            </a:extLst>
          </p:cNvPr>
          <p:cNvGraphicFramePr>
            <a:graphicFrameLocks noGrp="1"/>
          </p:cNvGraphicFramePr>
          <p:nvPr>
            <p:extLst>
              <p:ext uri="{D42A27DB-BD31-4B8C-83A1-F6EECF244321}">
                <p14:modId xmlns:p14="http://schemas.microsoft.com/office/powerpoint/2010/main" val="1543075477"/>
              </p:ext>
            </p:extLst>
          </p:nvPr>
        </p:nvGraphicFramePr>
        <p:xfrm>
          <a:off x="8090630" y="3827821"/>
          <a:ext cx="3594100" cy="952500"/>
        </p:xfrm>
        <a:graphic>
          <a:graphicData uri="http://schemas.openxmlformats.org/drawingml/2006/table">
            <a:tbl>
              <a:tblPr/>
              <a:tblGrid>
                <a:gridCol w="1180058">
                  <a:extLst>
                    <a:ext uri="{9D8B030D-6E8A-4147-A177-3AD203B41FA5}">
                      <a16:colId xmlns:a16="http://schemas.microsoft.com/office/drawing/2014/main" val="737469886"/>
                    </a:ext>
                  </a:extLst>
                </a:gridCol>
                <a:gridCol w="837460">
                  <a:extLst>
                    <a:ext uri="{9D8B030D-6E8A-4147-A177-3AD203B41FA5}">
                      <a16:colId xmlns:a16="http://schemas.microsoft.com/office/drawing/2014/main" val="3152397142"/>
                    </a:ext>
                  </a:extLst>
                </a:gridCol>
                <a:gridCol w="786705">
                  <a:extLst>
                    <a:ext uri="{9D8B030D-6E8A-4147-A177-3AD203B41FA5}">
                      <a16:colId xmlns:a16="http://schemas.microsoft.com/office/drawing/2014/main" val="669907748"/>
                    </a:ext>
                  </a:extLst>
                </a:gridCol>
                <a:gridCol w="789877">
                  <a:extLst>
                    <a:ext uri="{9D8B030D-6E8A-4147-A177-3AD203B41FA5}">
                      <a16:colId xmlns:a16="http://schemas.microsoft.com/office/drawing/2014/main" val="1948228478"/>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Value for money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86185073"/>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4.37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4.16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81402030"/>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4.09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417069866"/>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4.29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877740"/>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237575"/>
                  </a:ext>
                </a:extLst>
              </a:tr>
            </a:tbl>
          </a:graphicData>
        </a:graphic>
      </p:graphicFrame>
      <p:sp>
        <p:nvSpPr>
          <p:cNvPr id="13" name="object 8">
            <a:extLst>
              <a:ext uri="{FF2B5EF4-FFF2-40B4-BE49-F238E27FC236}">
                <a16:creationId xmlns:a16="http://schemas.microsoft.com/office/drawing/2014/main" id="{9DF5CD4E-D7EC-4120-96CE-8943AE2114AE}"/>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4" name="object 9">
            <a:extLst>
              <a:ext uri="{FF2B5EF4-FFF2-40B4-BE49-F238E27FC236}">
                <a16:creationId xmlns:a16="http://schemas.microsoft.com/office/drawing/2014/main" id="{14F5ADE8-CF28-4D68-A21D-B51C1C4BD44C}"/>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spcBef>
                <a:spcPts val="755"/>
              </a:spcBef>
              <a:buFont typeface="Wingdings"/>
              <a:buChar char=""/>
              <a:tabLst>
                <a:tab pos="263525" algn="l"/>
              </a:tabLst>
            </a:pPr>
            <a:r>
              <a:rPr lang="en-US" sz="1100" spc="-5" dirty="0">
                <a:cs typeface="Calibri"/>
              </a:rPr>
              <a:t>These high satisfaction scores would support the findings from Visit Kent’s Perception Research - Isle of Thanet (18), which shows that the quality of accommodation in the district ranked above the GB average. – See Secondary Research Report, Page 18. </a:t>
            </a:r>
            <a:r>
              <a:rPr lang="en-GB" sz="1100" spc="-5" dirty="0">
                <a:latin typeface="Calibri"/>
                <a:cs typeface="Calibri"/>
              </a:rPr>
              <a:t> </a:t>
            </a:r>
            <a:endParaRPr sz="1100" dirty="0">
              <a:latin typeface="Calibri"/>
              <a:cs typeface="Calibri"/>
            </a:endParaRPr>
          </a:p>
        </p:txBody>
      </p:sp>
      <p:sp>
        <p:nvSpPr>
          <p:cNvPr id="16" name="object 10">
            <a:extLst>
              <a:ext uri="{FF2B5EF4-FFF2-40B4-BE49-F238E27FC236}">
                <a16:creationId xmlns:a16="http://schemas.microsoft.com/office/drawing/2014/main" id="{EE51B8B1-B719-440A-A103-F24B5264C8B5}"/>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7" name="object 11">
            <a:extLst>
              <a:ext uri="{FF2B5EF4-FFF2-40B4-BE49-F238E27FC236}">
                <a16:creationId xmlns:a16="http://schemas.microsoft.com/office/drawing/2014/main" id="{EDF7A608-E19C-4B8A-BE42-3DE3A4448750}"/>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183428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Overnight visitors – Accommodation – Accommodation booking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615424" y="1062265"/>
            <a:ext cx="10839697" cy="1033232"/>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rPr>
              <a:t>Over half (57%) of staying visitors booked their accommodation directly with the accommodation provider. In terms of online travel agents (OTAs), Booking.com, with 18% of all bookings, was the most widely used across the three towns. Airbnb accounted for 13% of all bookings across Thanet and was particular popular with visitors staying in Margate, accounting for 19% of all accommodation bookings. </a:t>
            </a:r>
          </a:p>
          <a:p>
            <a:pPr algn="just">
              <a:lnSpc>
                <a:spcPct val="130000"/>
              </a:lnSpc>
            </a:pPr>
            <a:endParaRPr lang="en-GB" sz="1200" dirty="0">
              <a:solidFill>
                <a:srgbClr val="000000"/>
              </a:solidFill>
              <a:latin typeface="Calibri" panose="020F0502020204030204"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29</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806152" y="6196001"/>
            <a:ext cx="3861848"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367 – prompted – How did you book your accommodation? </a:t>
            </a:r>
            <a:endParaRPr lang="en-GB" sz="1100" dirty="0"/>
          </a:p>
        </p:txBody>
      </p:sp>
      <p:graphicFrame>
        <p:nvGraphicFramePr>
          <p:cNvPr id="16" name="Chart 15">
            <a:extLst>
              <a:ext uri="{FF2B5EF4-FFF2-40B4-BE49-F238E27FC236}">
                <a16:creationId xmlns:a16="http://schemas.microsoft.com/office/drawing/2014/main" id="{D240BD83-44EA-406A-A618-E588801C4C63}"/>
              </a:ext>
            </a:extLst>
          </p:cNvPr>
          <p:cNvGraphicFramePr>
            <a:graphicFrameLocks/>
          </p:cNvGraphicFramePr>
          <p:nvPr>
            <p:extLst>
              <p:ext uri="{D42A27DB-BD31-4B8C-83A1-F6EECF244321}">
                <p14:modId xmlns:p14="http://schemas.microsoft.com/office/powerpoint/2010/main" val="2475608426"/>
              </p:ext>
            </p:extLst>
          </p:nvPr>
        </p:nvGraphicFramePr>
        <p:xfrm>
          <a:off x="1041680" y="1988988"/>
          <a:ext cx="4876799" cy="23496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7D4879E5-FC30-4262-86E0-513AD299B4A6}"/>
              </a:ext>
            </a:extLst>
          </p:cNvPr>
          <p:cNvGraphicFramePr>
            <a:graphicFrameLocks/>
          </p:cNvGraphicFramePr>
          <p:nvPr>
            <p:extLst>
              <p:ext uri="{D42A27DB-BD31-4B8C-83A1-F6EECF244321}">
                <p14:modId xmlns:p14="http://schemas.microsoft.com/office/powerpoint/2010/main" val="1048459546"/>
              </p:ext>
            </p:extLst>
          </p:nvPr>
        </p:nvGraphicFramePr>
        <p:xfrm>
          <a:off x="6578319" y="2333083"/>
          <a:ext cx="4572001" cy="31398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Table 4">
            <a:extLst>
              <a:ext uri="{FF2B5EF4-FFF2-40B4-BE49-F238E27FC236}">
                <a16:creationId xmlns:a16="http://schemas.microsoft.com/office/drawing/2014/main" id="{77312AD1-FEE2-46B1-AFED-0B3003E51B87}"/>
              </a:ext>
            </a:extLst>
          </p:cNvPr>
          <p:cNvGraphicFramePr>
            <a:graphicFrameLocks noGrp="1"/>
          </p:cNvGraphicFramePr>
          <p:nvPr>
            <p:extLst>
              <p:ext uri="{D42A27DB-BD31-4B8C-83A1-F6EECF244321}">
                <p14:modId xmlns:p14="http://schemas.microsoft.com/office/powerpoint/2010/main" val="968092839"/>
              </p:ext>
            </p:extLst>
          </p:nvPr>
        </p:nvGraphicFramePr>
        <p:xfrm>
          <a:off x="2863419" y="4166014"/>
          <a:ext cx="4231074" cy="1551894"/>
        </p:xfrm>
        <a:graphic>
          <a:graphicData uri="http://schemas.openxmlformats.org/drawingml/2006/table">
            <a:tbl>
              <a:tblPr/>
              <a:tblGrid>
                <a:gridCol w="1420334">
                  <a:extLst>
                    <a:ext uri="{9D8B030D-6E8A-4147-A177-3AD203B41FA5}">
                      <a16:colId xmlns:a16="http://schemas.microsoft.com/office/drawing/2014/main" val="994728412"/>
                    </a:ext>
                  </a:extLst>
                </a:gridCol>
                <a:gridCol w="702685">
                  <a:extLst>
                    <a:ext uri="{9D8B030D-6E8A-4147-A177-3AD203B41FA5}">
                      <a16:colId xmlns:a16="http://schemas.microsoft.com/office/drawing/2014/main" val="3223897978"/>
                    </a:ext>
                  </a:extLst>
                </a:gridCol>
                <a:gridCol w="702685">
                  <a:extLst>
                    <a:ext uri="{9D8B030D-6E8A-4147-A177-3AD203B41FA5}">
                      <a16:colId xmlns:a16="http://schemas.microsoft.com/office/drawing/2014/main" val="3441272548"/>
                    </a:ext>
                  </a:extLst>
                </a:gridCol>
                <a:gridCol w="702685">
                  <a:extLst>
                    <a:ext uri="{9D8B030D-6E8A-4147-A177-3AD203B41FA5}">
                      <a16:colId xmlns:a16="http://schemas.microsoft.com/office/drawing/2014/main" val="3013995492"/>
                    </a:ext>
                  </a:extLst>
                </a:gridCol>
                <a:gridCol w="702685">
                  <a:extLst>
                    <a:ext uri="{9D8B030D-6E8A-4147-A177-3AD203B41FA5}">
                      <a16:colId xmlns:a16="http://schemas.microsoft.com/office/drawing/2014/main" val="4056724171"/>
                    </a:ext>
                  </a:extLst>
                </a:gridCol>
              </a:tblGrid>
              <a:tr h="218394">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524803101"/>
                  </a:ext>
                </a:extLst>
              </a:tr>
              <a:tr h="190500">
                <a:tc>
                  <a:txBody>
                    <a:bodyPr/>
                    <a:lstStyle/>
                    <a:p>
                      <a:pPr algn="l" fontAlgn="b"/>
                      <a:r>
                        <a:rPr lang="en-GB" sz="1100" b="0" i="0" u="none" strike="noStrike" dirty="0">
                          <a:solidFill>
                            <a:srgbClr val="000000"/>
                          </a:solidFill>
                          <a:effectLst/>
                          <a:latin typeface="Calibri" panose="020F0502020204030204" pitchFamily="34" charset="0"/>
                        </a:rPr>
                        <a:t>TripAdvisor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601851"/>
                  </a:ext>
                </a:extLst>
              </a:tr>
              <a:tr h="190500">
                <a:tc>
                  <a:txBody>
                    <a:bodyPr/>
                    <a:lstStyle/>
                    <a:p>
                      <a:pPr algn="l" fontAlgn="b"/>
                      <a:r>
                        <a:rPr lang="en-GB" sz="1100" b="0" i="0" u="none" strike="noStrike">
                          <a:solidFill>
                            <a:srgbClr val="000000"/>
                          </a:solidFill>
                          <a:effectLst/>
                          <a:latin typeface="Calibri" panose="020F0502020204030204" pitchFamily="34" charset="0"/>
                        </a:rPr>
                        <a:t>Booking.com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9409714"/>
                  </a:ext>
                </a:extLst>
              </a:tr>
              <a:tr h="190500">
                <a:tc>
                  <a:txBody>
                    <a:bodyPr/>
                    <a:lstStyle/>
                    <a:p>
                      <a:pPr algn="l" fontAlgn="b"/>
                      <a:r>
                        <a:rPr lang="en-GB" sz="1100" b="0" i="0" u="none" strike="noStrike">
                          <a:solidFill>
                            <a:srgbClr val="000000"/>
                          </a:solidFill>
                          <a:effectLst/>
                          <a:latin typeface="Calibri" panose="020F0502020204030204" pitchFamily="34" charset="0"/>
                        </a:rPr>
                        <a:t>Expedia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12591"/>
                  </a:ext>
                </a:extLst>
              </a:tr>
              <a:tr h="190500">
                <a:tc>
                  <a:txBody>
                    <a:bodyPr/>
                    <a:lstStyle/>
                    <a:p>
                      <a:pPr algn="l" fontAlgn="b"/>
                      <a:r>
                        <a:rPr lang="en-GB" sz="1100" b="0" i="0" u="none" strike="noStrike">
                          <a:solidFill>
                            <a:srgbClr val="000000"/>
                          </a:solidFill>
                          <a:effectLst/>
                          <a:latin typeface="Calibri" panose="020F0502020204030204" pitchFamily="34" charset="0"/>
                        </a:rPr>
                        <a:t>Trivago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547304"/>
                  </a:ext>
                </a:extLst>
              </a:tr>
              <a:tr h="190500">
                <a:tc>
                  <a:txBody>
                    <a:bodyPr/>
                    <a:lstStyle/>
                    <a:p>
                      <a:pPr algn="l" fontAlgn="b"/>
                      <a:r>
                        <a:rPr lang="en-GB" sz="1100" b="0" i="0" u="none" strike="noStrike" dirty="0">
                          <a:solidFill>
                            <a:srgbClr val="000000"/>
                          </a:solidFill>
                          <a:effectLst/>
                          <a:latin typeface="Calibri" panose="020F0502020204030204" pitchFamily="34" charset="0"/>
                        </a:rPr>
                        <a:t>Direct with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735164"/>
                  </a:ext>
                </a:extLst>
              </a:tr>
              <a:tr h="190500">
                <a:tc>
                  <a:txBody>
                    <a:bodyPr/>
                    <a:lstStyle/>
                    <a:p>
                      <a:pPr algn="l" fontAlgn="b"/>
                      <a:r>
                        <a:rPr lang="en-GB" sz="1100" b="0" i="0" u="none" strike="noStrike">
                          <a:solidFill>
                            <a:srgbClr val="000000"/>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395378"/>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283638"/>
                  </a:ext>
                </a:extLst>
              </a:tr>
            </a:tbl>
          </a:graphicData>
        </a:graphic>
      </p:graphicFrame>
      <p:sp>
        <p:nvSpPr>
          <p:cNvPr id="13" name="object 8">
            <a:extLst>
              <a:ext uri="{FF2B5EF4-FFF2-40B4-BE49-F238E27FC236}">
                <a16:creationId xmlns:a16="http://schemas.microsoft.com/office/drawing/2014/main" id="{2EA6D0FC-A478-4450-976E-6F165D3BDA7F}"/>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4" name="object 9">
            <a:extLst>
              <a:ext uri="{FF2B5EF4-FFF2-40B4-BE49-F238E27FC236}">
                <a16:creationId xmlns:a16="http://schemas.microsoft.com/office/drawing/2014/main" id="{68B4A5C1-D546-464C-8AC9-8015505AB008}"/>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The high percentage of direct bookings with accommodation providers could be linked with emerging trends such as the personalisation of content (filter bubble trend) – See Secondary Research Report, Page 4. </a:t>
            </a:r>
            <a:endParaRPr sz="1100" dirty="0">
              <a:latin typeface="Calibri"/>
              <a:cs typeface="Calibri"/>
            </a:endParaRPr>
          </a:p>
        </p:txBody>
      </p:sp>
      <p:sp>
        <p:nvSpPr>
          <p:cNvPr id="18" name="object 10">
            <a:extLst>
              <a:ext uri="{FF2B5EF4-FFF2-40B4-BE49-F238E27FC236}">
                <a16:creationId xmlns:a16="http://schemas.microsoft.com/office/drawing/2014/main" id="{8348BA2F-32C1-4AB3-9E7A-3F7B8D31C4B5}"/>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9" name="object 11">
            <a:extLst>
              <a:ext uri="{FF2B5EF4-FFF2-40B4-BE49-F238E27FC236}">
                <a16:creationId xmlns:a16="http://schemas.microsoft.com/office/drawing/2014/main" id="{F3C225CA-3C47-484B-8202-F808A8686D80}"/>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3296309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7" y="872487"/>
            <a:ext cx="7039707" cy="400110"/>
          </a:xfrm>
          <a:prstGeom prst="rect">
            <a:avLst/>
          </a:prstGeom>
          <a:noFill/>
        </p:spPr>
        <p:txBody>
          <a:bodyPr wrap="square" rtlCol="0">
            <a:spAutoFit/>
          </a:bodyPr>
          <a:lstStyle/>
          <a:p>
            <a:r>
              <a:rPr lang="en-GB" sz="2000" b="1" dirty="0">
                <a:solidFill>
                  <a:schemeClr val="accent5"/>
                </a:solidFill>
                <a:latin typeface="Calibri" pitchFamily="34" charset="0"/>
              </a:rPr>
              <a:t>Introduction</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7" y="1272597"/>
            <a:ext cx="11010507" cy="5459059"/>
          </a:xfrm>
          <a:prstGeom prst="rect">
            <a:avLst/>
          </a:prstGeom>
          <a:noFill/>
        </p:spPr>
        <p:txBody>
          <a:bodyPr wrap="square" rtlCol="0">
            <a:spAutoFit/>
          </a:bodyPr>
          <a:lstStyle/>
          <a:p>
            <a:pPr algn="just"/>
            <a:r>
              <a:rPr lang="en-GB" sz="1200" b="1" dirty="0"/>
              <a:t>Project Aim: </a:t>
            </a:r>
            <a:endParaRPr lang="en-GB" sz="1200" b="1" u="sng" dirty="0"/>
          </a:p>
          <a:p>
            <a:pPr algn="just">
              <a:lnSpc>
                <a:spcPct val="130000"/>
              </a:lnSpc>
            </a:pPr>
            <a:r>
              <a:rPr lang="en-GB" sz="1200" dirty="0"/>
              <a:t>This project was commissioned and funded by Thanet District Council and undertaken by Visit Kent, in partnership with Destination Research Ltd. It aims to measure the changes in visitor numbers, visitor motivations and visitor profile in Thanet since the last face-to-face visitor survey in 2010. It also aims to inform the assessment of the impact of the previous DMP activities, highlighting the extent to which the Thanet DMP targets have been met. The project was divided into two research tasks. </a:t>
            </a:r>
          </a:p>
          <a:p>
            <a:pPr algn="just">
              <a:lnSpc>
                <a:spcPct val="130000"/>
              </a:lnSpc>
            </a:pPr>
            <a:endParaRPr lang="en-GB" sz="1000" u="sng" dirty="0"/>
          </a:p>
          <a:p>
            <a:pPr algn="just">
              <a:lnSpc>
                <a:spcPct val="130000"/>
              </a:lnSpc>
            </a:pPr>
            <a:r>
              <a:rPr lang="en-GB" sz="1200" b="1" dirty="0"/>
              <a:t>Research stages:</a:t>
            </a:r>
            <a:endParaRPr lang="en-GB" sz="1200" b="1" u="sng" dirty="0"/>
          </a:p>
          <a:p>
            <a:pPr marL="285750" indent="-285750" algn="just">
              <a:lnSpc>
                <a:spcPct val="130000"/>
              </a:lnSpc>
              <a:buFont typeface="+mj-lt"/>
              <a:buAutoNum type="arabicPeriod"/>
            </a:pPr>
            <a:r>
              <a:rPr lang="en-GB" sz="1200" dirty="0"/>
              <a:t>Desk research and knowledge gathering stage</a:t>
            </a:r>
          </a:p>
          <a:p>
            <a:pPr marL="285750" indent="-285750" algn="just">
              <a:lnSpc>
                <a:spcPct val="130000"/>
              </a:lnSpc>
              <a:buFont typeface="+mj-lt"/>
              <a:buAutoNum type="arabicPeriod"/>
            </a:pPr>
            <a:r>
              <a:rPr lang="en-GB" sz="1200" dirty="0"/>
              <a:t>Face-to-face visitor surveys were undertaken by interviewers</a:t>
            </a:r>
          </a:p>
          <a:p>
            <a:pPr marL="285750" indent="-285750" algn="just">
              <a:lnSpc>
                <a:spcPct val="130000"/>
              </a:lnSpc>
              <a:buFont typeface="+mj-lt"/>
              <a:buAutoNum type="arabicPeriod"/>
            </a:pPr>
            <a:endParaRPr lang="en-GB" sz="1200" dirty="0"/>
          </a:p>
          <a:p>
            <a:pPr algn="just">
              <a:lnSpc>
                <a:spcPct val="130000"/>
              </a:lnSpc>
            </a:pPr>
            <a:r>
              <a:rPr lang="en-GB" sz="1200" dirty="0"/>
              <a:t>This report presents the key findings of the Thanet Visitor Survey. The purpose of the survey was to gather information on the origin, profile and behaviour of visitors to Thanet and in particular the towns of Margate, Broadstairs and Ramsgate. The survey also sought to identify elements driving visitor satisfaction. </a:t>
            </a:r>
          </a:p>
          <a:p>
            <a:pPr algn="just">
              <a:lnSpc>
                <a:spcPct val="130000"/>
              </a:lnSpc>
            </a:pPr>
            <a:endParaRPr lang="en-GB" sz="1000" dirty="0"/>
          </a:p>
          <a:p>
            <a:pPr algn="just">
              <a:lnSpc>
                <a:spcPct val="130000"/>
              </a:lnSpc>
            </a:pPr>
            <a:r>
              <a:rPr lang="en-GB" sz="1200" b="1" dirty="0"/>
              <a:t>Survey methodology</a:t>
            </a:r>
          </a:p>
          <a:p>
            <a:pPr algn="just">
              <a:lnSpc>
                <a:spcPct val="130000"/>
              </a:lnSpc>
            </a:pPr>
            <a:r>
              <a:rPr lang="en-GB" sz="1200" dirty="0"/>
              <a:t>The survey involved face-to-face interviews with a random sample of visitors encountered in key tourist locations. Those visiting for non-leisure purposes, e.g. trips concerned with their normal work, study or household shopping were not included in the survey. Residents of Thanet district were also excluded from the sample. A total of 1351 face to face interviews were conducted at specific locations within the three towns, with a split sample of 450 for each town (Margate, Broadstairs and Ramsgate). Interviews were completed in two waves. Wave 1 started in July 2018 and concluded at the end of August, covering the summer school holiday period. Overall, 669 interviews were completed across the three towns (225 in Margate, 226 in Broadstairs and 218 in Ramsgate). The second wave of interviews took place between mid-September to the end of October Half Term 2018 and the final sample was split as follows: 450 in Margate, 451 in Broadstairs and 450 in Ramsgate.</a:t>
            </a:r>
          </a:p>
          <a:p>
            <a:pPr algn="just">
              <a:lnSpc>
                <a:spcPct val="130000"/>
              </a:lnSpc>
            </a:pPr>
            <a:endParaRPr lang="en-GB" sz="1200" dirty="0"/>
          </a:p>
          <a:p>
            <a:pPr algn="just">
              <a:lnSpc>
                <a:spcPct val="130000"/>
              </a:lnSpc>
            </a:pPr>
            <a:endParaRPr lang="en-GB" sz="1200" dirty="0"/>
          </a:p>
          <a:p>
            <a:pPr algn="just">
              <a:lnSpc>
                <a:spcPct val="130000"/>
              </a:lnSpc>
            </a:pPr>
            <a:endParaRPr lang="en-GB" sz="1200" dirty="0">
              <a:solidFill>
                <a:srgbClr val="C00000"/>
              </a:solidFill>
            </a:endParaRPr>
          </a:p>
          <a:p>
            <a:pPr algn="just">
              <a:lnSpc>
                <a:spcPct val="130000"/>
              </a:lnSpc>
            </a:pPr>
            <a:endParaRPr lang="en-GB" sz="1200" dirty="0"/>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69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654762" y="1084984"/>
            <a:ext cx="8882474"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Overnight visitors – Destination of choice and Accommodation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4EA81C4D-916C-4540-A2B8-160E759E5F07}"/>
              </a:ext>
            </a:extLst>
          </p:cNvPr>
          <p:cNvGraphicFramePr>
            <a:graphicFrameLocks noGrp="1"/>
          </p:cNvGraphicFramePr>
          <p:nvPr>
            <p:extLst>
              <p:ext uri="{D42A27DB-BD31-4B8C-83A1-F6EECF244321}">
                <p14:modId xmlns:p14="http://schemas.microsoft.com/office/powerpoint/2010/main" val="1432873955"/>
              </p:ext>
            </p:extLst>
          </p:nvPr>
        </p:nvGraphicFramePr>
        <p:xfrm>
          <a:off x="584200" y="2081211"/>
          <a:ext cx="5511800" cy="952500"/>
        </p:xfrm>
        <a:graphic>
          <a:graphicData uri="http://schemas.openxmlformats.org/drawingml/2006/table">
            <a:tbl>
              <a:tblPr/>
              <a:tblGrid>
                <a:gridCol w="2279580">
                  <a:extLst>
                    <a:ext uri="{9D8B030D-6E8A-4147-A177-3AD203B41FA5}">
                      <a16:colId xmlns:a16="http://schemas.microsoft.com/office/drawing/2014/main" val="374920839"/>
                    </a:ext>
                  </a:extLst>
                </a:gridCol>
                <a:gridCol w="1256044">
                  <a:extLst>
                    <a:ext uri="{9D8B030D-6E8A-4147-A177-3AD203B41FA5}">
                      <a16:colId xmlns:a16="http://schemas.microsoft.com/office/drawing/2014/main" val="821955769"/>
                    </a:ext>
                  </a:extLst>
                </a:gridCol>
                <a:gridCol w="1004835">
                  <a:extLst>
                    <a:ext uri="{9D8B030D-6E8A-4147-A177-3AD203B41FA5}">
                      <a16:colId xmlns:a16="http://schemas.microsoft.com/office/drawing/2014/main" val="3987647376"/>
                    </a:ext>
                  </a:extLst>
                </a:gridCol>
                <a:gridCol w="971341">
                  <a:extLst>
                    <a:ext uri="{9D8B030D-6E8A-4147-A177-3AD203B41FA5}">
                      <a16:colId xmlns:a16="http://schemas.microsoft.com/office/drawing/2014/main" val="4058911437"/>
                    </a:ext>
                  </a:extLst>
                </a:gridCol>
              </a:tblGrid>
              <a:tr h="190500">
                <a:tc>
                  <a:txBody>
                    <a:bodyPr/>
                    <a:lstStyle/>
                    <a:p>
                      <a:pPr algn="l" fontAlgn="b"/>
                      <a:r>
                        <a:rPr lang="en-US" sz="1100" b="0" i="0" u="none" strike="noStrike" dirty="0">
                          <a:solidFill>
                            <a:schemeClr val="bg1"/>
                          </a:solidFill>
                          <a:effectLst/>
                          <a:latin typeface="Calibri" panose="020F0502020204030204" pitchFamily="34" charset="0"/>
                        </a:rPr>
                        <a:t>Staying overnight at the destination?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All responses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03065438"/>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23325087"/>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07410426"/>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46532175"/>
                  </a:ext>
                </a:extLst>
              </a:tr>
              <a:tr h="190500">
                <a:tc>
                  <a:txBody>
                    <a:bodyPr/>
                    <a:lstStyle/>
                    <a:p>
                      <a:pPr algn="l" fontAlgn="b"/>
                      <a:r>
                        <a:rPr lang="en-GB" sz="1100" b="0" i="0" u="none" strike="noStrike" dirty="0">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083398570"/>
                  </a:ext>
                </a:extLst>
              </a:tr>
            </a:tbl>
          </a:graphicData>
        </a:graphic>
      </p:graphicFrame>
      <p:graphicFrame>
        <p:nvGraphicFramePr>
          <p:cNvPr id="6" name="Table 5">
            <a:extLst>
              <a:ext uri="{FF2B5EF4-FFF2-40B4-BE49-F238E27FC236}">
                <a16:creationId xmlns:a16="http://schemas.microsoft.com/office/drawing/2014/main" id="{2A150CEA-3DA7-4F66-8AD6-A82B211DDA31}"/>
              </a:ext>
            </a:extLst>
          </p:cNvPr>
          <p:cNvGraphicFramePr>
            <a:graphicFrameLocks noGrp="1"/>
          </p:cNvGraphicFramePr>
          <p:nvPr>
            <p:extLst>
              <p:ext uri="{D42A27DB-BD31-4B8C-83A1-F6EECF244321}">
                <p14:modId xmlns:p14="http://schemas.microsoft.com/office/powerpoint/2010/main" val="3857810110"/>
              </p:ext>
            </p:extLst>
          </p:nvPr>
        </p:nvGraphicFramePr>
        <p:xfrm>
          <a:off x="584200" y="3572502"/>
          <a:ext cx="5511799" cy="1819275"/>
        </p:xfrm>
        <a:graphic>
          <a:graphicData uri="http://schemas.openxmlformats.org/drawingml/2006/table">
            <a:tbl>
              <a:tblPr/>
              <a:tblGrid>
                <a:gridCol w="2288428">
                  <a:extLst>
                    <a:ext uri="{9D8B030D-6E8A-4147-A177-3AD203B41FA5}">
                      <a16:colId xmlns:a16="http://schemas.microsoft.com/office/drawing/2014/main" val="3830510387"/>
                    </a:ext>
                  </a:extLst>
                </a:gridCol>
                <a:gridCol w="1248995">
                  <a:extLst>
                    <a:ext uri="{9D8B030D-6E8A-4147-A177-3AD203B41FA5}">
                      <a16:colId xmlns:a16="http://schemas.microsoft.com/office/drawing/2014/main" val="2073896764"/>
                    </a:ext>
                  </a:extLst>
                </a:gridCol>
                <a:gridCol w="987188">
                  <a:extLst>
                    <a:ext uri="{9D8B030D-6E8A-4147-A177-3AD203B41FA5}">
                      <a16:colId xmlns:a16="http://schemas.microsoft.com/office/drawing/2014/main" val="230554291"/>
                    </a:ext>
                  </a:extLst>
                </a:gridCol>
                <a:gridCol w="987188">
                  <a:extLst>
                    <a:ext uri="{9D8B030D-6E8A-4147-A177-3AD203B41FA5}">
                      <a16:colId xmlns:a16="http://schemas.microsoft.com/office/drawing/2014/main" val="4126122744"/>
                    </a:ext>
                  </a:extLst>
                </a:gridCol>
              </a:tblGrid>
              <a:tr h="120580">
                <a:tc>
                  <a:txBody>
                    <a:bodyPr/>
                    <a:lstStyle/>
                    <a:p>
                      <a:pPr algn="l" fontAlgn="b"/>
                      <a:r>
                        <a:rPr lang="en-GB" sz="1100" b="0" i="0" u="none" strike="noStrike"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Reason </a:t>
                      </a:r>
                      <a:r>
                        <a:rPr lang="en-US" sz="11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for not stay at destination?</a:t>
                      </a:r>
                      <a:endParaRPr lang="en-GB" sz="1100" b="0" i="0" u="none" strike="noStrike" dirty="0">
                        <a:solidFill>
                          <a:schemeClr val="bg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724830539"/>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6503408"/>
                  </a:ext>
                </a:extLst>
              </a:tr>
              <a:tr h="190500">
                <a:tc>
                  <a:txBody>
                    <a:bodyPr/>
                    <a:lstStyle/>
                    <a:p>
                      <a:pPr algn="l" fontAlgn="b"/>
                      <a:r>
                        <a:rPr lang="en-GB" sz="1100" b="0" i="0" u="none" strike="noStrike" dirty="0">
                          <a:solidFill>
                            <a:srgbClr val="000000"/>
                          </a:solidFill>
                          <a:effectLst/>
                          <a:latin typeface="Calibri" panose="020F0502020204030204" pitchFamily="34" charset="0"/>
                        </a:rPr>
                        <a:t>Holidaying elsewhere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5682427"/>
                  </a:ext>
                </a:extLst>
              </a:tr>
              <a:tr h="190500">
                <a:tc>
                  <a:txBody>
                    <a:bodyPr/>
                    <a:lstStyle/>
                    <a:p>
                      <a:pPr algn="l" fontAlgn="b"/>
                      <a:r>
                        <a:rPr lang="en-US" sz="1100" b="0" i="0" u="none" strike="noStrike" dirty="0">
                          <a:solidFill>
                            <a:srgbClr val="000000"/>
                          </a:solidFill>
                          <a:effectLst/>
                          <a:latin typeface="Calibri" panose="020F0502020204030204" pitchFamily="34" charset="0"/>
                        </a:rPr>
                        <a:t>Poor range of accommodation in Destination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779754"/>
                  </a:ext>
                </a:extLst>
              </a:tr>
              <a:tr h="190500">
                <a:tc>
                  <a:txBody>
                    <a:bodyPr/>
                    <a:lstStyle/>
                    <a:p>
                      <a:pPr algn="l" fontAlgn="b"/>
                      <a:r>
                        <a:rPr lang="en-US" sz="1100" b="0" i="0" u="none" strike="noStrike">
                          <a:solidFill>
                            <a:srgbClr val="000000"/>
                          </a:solidFill>
                          <a:effectLst/>
                          <a:latin typeface="Calibri" panose="020F0502020204030204" pitchFamily="34" charset="0"/>
                        </a:rPr>
                        <a:t>Destination is not an appealing place to stay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13848380"/>
                  </a:ext>
                </a:extLst>
              </a:tr>
              <a:tr h="190500">
                <a:tc>
                  <a:txBody>
                    <a:bodyPr/>
                    <a:lstStyle/>
                    <a:p>
                      <a:pPr algn="l" fontAlgn="b"/>
                      <a:r>
                        <a:rPr lang="en-GB" sz="1100" b="0" i="0" u="none" strike="noStrike">
                          <a:solidFill>
                            <a:srgbClr val="000000"/>
                          </a:solidFill>
                          <a:effectLst/>
                          <a:latin typeface="Calibri" panose="020F0502020204030204" pitchFamily="34" charset="0"/>
                        </a:rPr>
                        <a:t>No availability in Destination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6739456"/>
                  </a:ext>
                </a:extLst>
              </a:tr>
              <a:tr h="190500">
                <a:tc>
                  <a:txBody>
                    <a:bodyPr/>
                    <a:lstStyle/>
                    <a:p>
                      <a:pPr algn="l" fontAlgn="b"/>
                      <a:r>
                        <a:rPr lang="en-GB" sz="1100" b="0" i="0" u="none" strike="noStrike">
                          <a:solidFill>
                            <a:srgbClr val="000000"/>
                          </a:solidFill>
                          <a:effectLst/>
                          <a:latin typeface="Calibri" panose="020F0502020204030204" pitchFamily="34" charset="0"/>
                        </a:rPr>
                        <a:t>Too expensive /cheaper elsewhere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414945"/>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34207222"/>
                  </a:ext>
                </a:extLst>
              </a:tr>
            </a:tbl>
          </a:graphicData>
        </a:graphic>
      </p:graphicFrame>
      <p:graphicFrame>
        <p:nvGraphicFramePr>
          <p:cNvPr id="7" name="Table 6">
            <a:extLst>
              <a:ext uri="{FF2B5EF4-FFF2-40B4-BE49-F238E27FC236}">
                <a16:creationId xmlns:a16="http://schemas.microsoft.com/office/drawing/2014/main" id="{AD269F63-6F71-411F-AEAE-28482760A47B}"/>
              </a:ext>
            </a:extLst>
          </p:cNvPr>
          <p:cNvGraphicFramePr>
            <a:graphicFrameLocks noGrp="1"/>
          </p:cNvGraphicFramePr>
          <p:nvPr>
            <p:extLst>
              <p:ext uri="{D42A27DB-BD31-4B8C-83A1-F6EECF244321}">
                <p14:modId xmlns:p14="http://schemas.microsoft.com/office/powerpoint/2010/main" val="1977239620"/>
              </p:ext>
            </p:extLst>
          </p:nvPr>
        </p:nvGraphicFramePr>
        <p:xfrm>
          <a:off x="6314276" y="1849807"/>
          <a:ext cx="5482490" cy="1868805"/>
        </p:xfrm>
        <a:graphic>
          <a:graphicData uri="http://schemas.openxmlformats.org/drawingml/2006/table">
            <a:tbl>
              <a:tblPr/>
              <a:tblGrid>
                <a:gridCol w="1864727">
                  <a:extLst>
                    <a:ext uri="{9D8B030D-6E8A-4147-A177-3AD203B41FA5}">
                      <a16:colId xmlns:a16="http://schemas.microsoft.com/office/drawing/2014/main" val="2733357413"/>
                    </a:ext>
                  </a:extLst>
                </a:gridCol>
                <a:gridCol w="1205921">
                  <a:extLst>
                    <a:ext uri="{9D8B030D-6E8A-4147-A177-3AD203B41FA5}">
                      <a16:colId xmlns:a16="http://schemas.microsoft.com/office/drawing/2014/main" val="141568545"/>
                    </a:ext>
                  </a:extLst>
                </a:gridCol>
                <a:gridCol w="1205921">
                  <a:extLst>
                    <a:ext uri="{9D8B030D-6E8A-4147-A177-3AD203B41FA5}">
                      <a16:colId xmlns:a16="http://schemas.microsoft.com/office/drawing/2014/main" val="125202655"/>
                    </a:ext>
                  </a:extLst>
                </a:gridCol>
                <a:gridCol w="1205921">
                  <a:extLst>
                    <a:ext uri="{9D8B030D-6E8A-4147-A177-3AD203B41FA5}">
                      <a16:colId xmlns:a16="http://schemas.microsoft.com/office/drawing/2014/main" val="316040486"/>
                    </a:ext>
                  </a:extLst>
                </a:gridCol>
              </a:tblGrid>
              <a:tr h="190500">
                <a:tc>
                  <a:txBody>
                    <a:bodyPr/>
                    <a:lstStyle/>
                    <a:p>
                      <a:pPr algn="l" fontAlgn="ctr"/>
                      <a:r>
                        <a:rPr lang="en-GB" sz="1100" b="0" i="0" u="none" strike="noStrike" dirty="0">
                          <a:solidFill>
                            <a:schemeClr val="bg1"/>
                          </a:solidFill>
                          <a:effectLst/>
                          <a:latin typeface="Calibri" panose="020F0502020204030204" pitchFamily="34" charset="0"/>
                        </a:rPr>
                        <a:t> Accommodation used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All responses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34807791"/>
                  </a:ext>
                </a:extLst>
              </a:tr>
              <a:tr h="190500">
                <a:tc>
                  <a:txBody>
                    <a:bodyPr/>
                    <a:lstStyle/>
                    <a:p>
                      <a:pPr algn="l" fontAlgn="ctr"/>
                      <a:r>
                        <a:rPr lang="en-GB" sz="1100" b="0" i="0" u="none" strike="noStrike" dirty="0">
                          <a:solidFill>
                            <a:srgbClr val="000000"/>
                          </a:solidFill>
                          <a:effectLst/>
                          <a:latin typeface="Calibri" panose="020F0502020204030204" pitchFamily="34" charset="0"/>
                        </a:rPr>
                        <a:t> Base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118439393"/>
                  </a:ext>
                </a:extLst>
              </a:tr>
              <a:tr h="190500">
                <a:tc>
                  <a:txBody>
                    <a:bodyPr/>
                    <a:lstStyle/>
                    <a:p>
                      <a:pPr algn="l" fontAlgn="ctr"/>
                      <a:r>
                        <a:rPr lang="en-GB" sz="1100" b="0" i="0" u="none" strike="noStrike">
                          <a:solidFill>
                            <a:srgbClr val="000000"/>
                          </a:solidFill>
                          <a:effectLst/>
                          <a:latin typeface="Calibri" panose="020F0502020204030204" pitchFamily="34" charset="0"/>
                        </a:rPr>
                        <a:t>Hotel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624594409"/>
                  </a:ext>
                </a:extLst>
              </a:tr>
              <a:tr h="190500">
                <a:tc>
                  <a:txBody>
                    <a:bodyPr/>
                    <a:lstStyle/>
                    <a:p>
                      <a:pPr algn="l" fontAlgn="ctr"/>
                      <a:r>
                        <a:rPr lang="en-US" sz="1100" b="0" i="0" u="none" strike="noStrike">
                          <a:solidFill>
                            <a:srgbClr val="000000"/>
                          </a:solidFill>
                          <a:effectLst/>
                          <a:latin typeface="Calibri" panose="020F0502020204030204" pitchFamily="34" charset="0"/>
                        </a:rPr>
                        <a:t>Bed and Breakfast/Guest house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206754307"/>
                  </a:ext>
                </a:extLst>
              </a:tr>
              <a:tr h="190500">
                <a:tc>
                  <a:txBody>
                    <a:bodyPr/>
                    <a:lstStyle/>
                    <a:p>
                      <a:pPr algn="l" fontAlgn="ctr"/>
                      <a:r>
                        <a:rPr lang="en-GB" sz="1100" b="0" i="0" u="none" strike="noStrike">
                          <a:solidFill>
                            <a:srgbClr val="000000"/>
                          </a:solidFill>
                          <a:effectLst/>
                          <a:latin typeface="Calibri" panose="020F0502020204030204" pitchFamily="34" charset="0"/>
                        </a:rPr>
                        <a:t>Rented Self-catering accommodation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320357578"/>
                  </a:ext>
                </a:extLst>
              </a:tr>
              <a:tr h="190500">
                <a:tc>
                  <a:txBody>
                    <a:bodyPr/>
                    <a:lstStyle/>
                    <a:p>
                      <a:pPr algn="l" fontAlgn="ctr"/>
                      <a:r>
                        <a:rPr lang="en-GB" sz="1100" b="0" i="0" u="none" strike="noStrike" dirty="0">
                          <a:solidFill>
                            <a:srgbClr val="000000"/>
                          </a:solidFill>
                          <a:effectLst/>
                          <a:latin typeface="Calibri" panose="020F0502020204030204" pitchFamily="34" charset="0"/>
                        </a:rPr>
                        <a:t>Touring caravan / Camping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929142751"/>
                  </a:ext>
                </a:extLst>
              </a:tr>
              <a:tr h="190500">
                <a:tc>
                  <a:txBody>
                    <a:bodyPr/>
                    <a:lstStyle/>
                    <a:p>
                      <a:pPr algn="l" fontAlgn="ctr"/>
                      <a:r>
                        <a:rPr lang="en-GB" sz="1100" b="0" i="0" u="none" strike="noStrike">
                          <a:solidFill>
                            <a:srgbClr val="000000"/>
                          </a:solidFill>
                          <a:effectLst/>
                          <a:latin typeface="Calibri" panose="020F0502020204030204" pitchFamily="34" charset="0"/>
                        </a:rPr>
                        <a:t>Friends and Relatives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913822125"/>
                  </a:ext>
                </a:extLst>
              </a:tr>
              <a:tr h="190500">
                <a:tc>
                  <a:txBody>
                    <a:bodyPr/>
                    <a:lstStyle/>
                    <a:p>
                      <a:pPr algn="l" fontAlgn="ctr"/>
                      <a:r>
                        <a:rPr lang="en-GB" sz="1100" b="0" i="0" u="none" strike="noStrike">
                          <a:solidFill>
                            <a:srgbClr val="000000"/>
                          </a:solidFill>
                          <a:effectLst/>
                          <a:latin typeface="Calibri" panose="020F0502020204030204" pitchFamily="34" charset="0"/>
                        </a:rPr>
                        <a:t>Airbnb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12539001"/>
                  </a:ext>
                </a:extLst>
              </a:tr>
              <a:tr h="190500">
                <a:tc>
                  <a:txBody>
                    <a:bodyPr/>
                    <a:lstStyle/>
                    <a:p>
                      <a:pPr algn="l" fontAlgn="ctr"/>
                      <a:r>
                        <a:rPr lang="en-GB" sz="1100" b="0" i="0" u="none" strike="noStrike">
                          <a:solidFill>
                            <a:srgbClr val="000000"/>
                          </a:solidFill>
                          <a:effectLst/>
                          <a:latin typeface="Calibri" panose="020F050202020403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50237251"/>
                  </a:ext>
                </a:extLst>
              </a:tr>
            </a:tbl>
          </a:graphicData>
        </a:graphic>
      </p:graphicFrame>
      <p:graphicFrame>
        <p:nvGraphicFramePr>
          <p:cNvPr id="14" name="Table 13">
            <a:extLst>
              <a:ext uri="{FF2B5EF4-FFF2-40B4-BE49-F238E27FC236}">
                <a16:creationId xmlns:a16="http://schemas.microsoft.com/office/drawing/2014/main" id="{BA566541-B926-4468-9C44-46C20B57245F}"/>
              </a:ext>
            </a:extLst>
          </p:cNvPr>
          <p:cNvGraphicFramePr>
            <a:graphicFrameLocks noGrp="1"/>
          </p:cNvGraphicFramePr>
          <p:nvPr>
            <p:extLst>
              <p:ext uri="{D42A27DB-BD31-4B8C-83A1-F6EECF244321}">
                <p14:modId xmlns:p14="http://schemas.microsoft.com/office/powerpoint/2010/main" val="1043712253"/>
              </p:ext>
            </p:extLst>
          </p:nvPr>
        </p:nvGraphicFramePr>
        <p:xfrm>
          <a:off x="6314277" y="3954317"/>
          <a:ext cx="5482489" cy="1669165"/>
        </p:xfrm>
        <a:graphic>
          <a:graphicData uri="http://schemas.openxmlformats.org/drawingml/2006/table">
            <a:tbl>
              <a:tblPr/>
              <a:tblGrid>
                <a:gridCol w="1844985">
                  <a:extLst>
                    <a:ext uri="{9D8B030D-6E8A-4147-A177-3AD203B41FA5}">
                      <a16:colId xmlns:a16="http://schemas.microsoft.com/office/drawing/2014/main" val="2307743682"/>
                    </a:ext>
                  </a:extLst>
                </a:gridCol>
                <a:gridCol w="909376">
                  <a:extLst>
                    <a:ext uri="{9D8B030D-6E8A-4147-A177-3AD203B41FA5}">
                      <a16:colId xmlns:a16="http://schemas.microsoft.com/office/drawing/2014/main" val="3731815080"/>
                    </a:ext>
                  </a:extLst>
                </a:gridCol>
                <a:gridCol w="909376">
                  <a:extLst>
                    <a:ext uri="{9D8B030D-6E8A-4147-A177-3AD203B41FA5}">
                      <a16:colId xmlns:a16="http://schemas.microsoft.com/office/drawing/2014/main" val="452461405"/>
                    </a:ext>
                  </a:extLst>
                </a:gridCol>
                <a:gridCol w="909376">
                  <a:extLst>
                    <a:ext uri="{9D8B030D-6E8A-4147-A177-3AD203B41FA5}">
                      <a16:colId xmlns:a16="http://schemas.microsoft.com/office/drawing/2014/main" val="3129224732"/>
                    </a:ext>
                  </a:extLst>
                </a:gridCol>
                <a:gridCol w="909376">
                  <a:extLst>
                    <a:ext uri="{9D8B030D-6E8A-4147-A177-3AD203B41FA5}">
                      <a16:colId xmlns:a16="http://schemas.microsoft.com/office/drawing/2014/main" val="239089127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41612712"/>
                  </a:ext>
                </a:extLst>
              </a:tr>
              <a:tr h="190500">
                <a:tc>
                  <a:txBody>
                    <a:bodyPr/>
                    <a:lstStyle/>
                    <a:p>
                      <a:pPr algn="l" fontAlgn="b"/>
                      <a:r>
                        <a:rPr lang="en-GB" sz="1100" b="0" i="0" u="none" strike="noStrike" dirty="0">
                          <a:solidFill>
                            <a:schemeClr val="tx1"/>
                          </a:solidFill>
                          <a:effectLst/>
                          <a:latin typeface="Calibri" panose="020F0502020204030204" pitchFamily="34" charset="0"/>
                        </a:rPr>
                        <a:t>Hotel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2815517"/>
                  </a:ext>
                </a:extLst>
              </a:tr>
              <a:tr h="190500">
                <a:tc>
                  <a:txBody>
                    <a:bodyPr/>
                    <a:lstStyle/>
                    <a:p>
                      <a:pPr algn="l" fontAlgn="b"/>
                      <a:r>
                        <a:rPr lang="en-US" sz="1100" b="0" i="0" u="none" strike="noStrike" dirty="0">
                          <a:solidFill>
                            <a:schemeClr val="tx1"/>
                          </a:solidFill>
                          <a:effectLst/>
                          <a:latin typeface="Calibri" panose="020F0502020204030204" pitchFamily="34" charset="0"/>
                        </a:rPr>
                        <a:t>Bed and Breakfast/Guest house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471378"/>
                  </a:ext>
                </a:extLst>
              </a:tr>
              <a:tr h="190500">
                <a:tc>
                  <a:txBody>
                    <a:bodyPr/>
                    <a:lstStyle/>
                    <a:p>
                      <a:pPr algn="l" fontAlgn="b"/>
                      <a:r>
                        <a:rPr lang="en-GB" sz="1100" b="0" i="0" u="none" strike="noStrike" dirty="0">
                          <a:solidFill>
                            <a:schemeClr val="tx1"/>
                          </a:solidFill>
                          <a:effectLst/>
                          <a:latin typeface="Calibri" panose="020F0502020204030204" pitchFamily="34" charset="0"/>
                        </a:rPr>
                        <a:t>Rented Self-catering accommodation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426591"/>
                  </a:ext>
                </a:extLst>
              </a:tr>
              <a:tr h="181360">
                <a:tc>
                  <a:txBody>
                    <a:bodyPr/>
                    <a:lstStyle/>
                    <a:p>
                      <a:pPr algn="l" fontAlgn="b"/>
                      <a:r>
                        <a:rPr lang="en-GB" sz="1100" b="0" i="0" u="none" strike="noStrike">
                          <a:solidFill>
                            <a:schemeClr val="tx1"/>
                          </a:solidFill>
                          <a:effectLst/>
                          <a:latin typeface="Calibri" panose="020F0502020204030204" pitchFamily="34" charset="0"/>
                        </a:rPr>
                        <a:t>Touring caravan / Camping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7648650"/>
                  </a:ext>
                </a:extLst>
              </a:tr>
              <a:tr h="190500">
                <a:tc>
                  <a:txBody>
                    <a:bodyPr/>
                    <a:lstStyle/>
                    <a:p>
                      <a:pPr algn="l" fontAlgn="b"/>
                      <a:r>
                        <a:rPr lang="en-GB" sz="1100" b="0" i="0" u="none" strike="noStrike">
                          <a:solidFill>
                            <a:schemeClr val="tx1"/>
                          </a:solidFill>
                          <a:effectLst/>
                          <a:latin typeface="Calibri" panose="020F0502020204030204" pitchFamily="34" charset="0"/>
                        </a:rPr>
                        <a:t>Friends and Relatives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chemeClr val="tx1"/>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7303131"/>
                  </a:ext>
                </a:extLst>
              </a:tr>
              <a:tr h="190500">
                <a:tc>
                  <a:txBody>
                    <a:bodyPr/>
                    <a:lstStyle/>
                    <a:p>
                      <a:pPr algn="l" fontAlgn="b"/>
                      <a:r>
                        <a:rPr lang="en-GB" sz="1100" b="0" i="0" u="none" strike="noStrike">
                          <a:solidFill>
                            <a:schemeClr val="tx1"/>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chemeClr val="tx1"/>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3195995"/>
                  </a:ext>
                </a:extLst>
              </a:tr>
              <a:tr h="190500">
                <a:tc>
                  <a:txBody>
                    <a:bodyPr/>
                    <a:lstStyle/>
                    <a:p>
                      <a:pPr algn="l" fontAlgn="b"/>
                      <a:r>
                        <a:rPr lang="en-GB" sz="1100" b="0" i="0" u="none" strike="noStrike">
                          <a:solidFill>
                            <a:schemeClr val="tx1"/>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chemeClr val="tx1"/>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9810671"/>
                  </a:ext>
                </a:extLst>
              </a:tr>
            </a:tbl>
          </a:graphicData>
        </a:graphic>
      </p:graphicFrame>
      <p:sp>
        <p:nvSpPr>
          <p:cNvPr id="12" name="TextBox 11">
            <a:extLst>
              <a:ext uri="{FF2B5EF4-FFF2-40B4-BE49-F238E27FC236}">
                <a16:creationId xmlns:a16="http://schemas.microsoft.com/office/drawing/2014/main" id="{25B962BB-E0A4-4ED6-B875-4B5E768605AA}"/>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30</a:t>
            </a:r>
          </a:p>
        </p:txBody>
      </p:sp>
    </p:spTree>
    <p:extLst>
      <p:ext uri="{BB962C8B-B14F-4D97-AF65-F5344CB8AC3E}">
        <p14:creationId xmlns:p14="http://schemas.microsoft.com/office/powerpoint/2010/main" val="3636782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928023" y="960009"/>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Overnight visitors - Accommodation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A41B69C3-2E2A-4304-BFF9-91EEBA89BEEB}"/>
              </a:ext>
            </a:extLst>
          </p:cNvPr>
          <p:cNvGraphicFramePr>
            <a:graphicFrameLocks noGrp="1"/>
          </p:cNvGraphicFramePr>
          <p:nvPr>
            <p:extLst>
              <p:ext uri="{D42A27DB-BD31-4B8C-83A1-F6EECF244321}">
                <p14:modId xmlns:p14="http://schemas.microsoft.com/office/powerpoint/2010/main" val="973490305"/>
              </p:ext>
            </p:extLst>
          </p:nvPr>
        </p:nvGraphicFramePr>
        <p:xfrm>
          <a:off x="213302" y="2267828"/>
          <a:ext cx="3831913" cy="1333500"/>
        </p:xfrm>
        <a:graphic>
          <a:graphicData uri="http://schemas.openxmlformats.org/drawingml/2006/table">
            <a:tbl>
              <a:tblPr/>
              <a:tblGrid>
                <a:gridCol w="916837">
                  <a:extLst>
                    <a:ext uri="{9D8B030D-6E8A-4147-A177-3AD203B41FA5}">
                      <a16:colId xmlns:a16="http://schemas.microsoft.com/office/drawing/2014/main" val="3062842772"/>
                    </a:ext>
                  </a:extLst>
                </a:gridCol>
                <a:gridCol w="728769">
                  <a:extLst>
                    <a:ext uri="{9D8B030D-6E8A-4147-A177-3AD203B41FA5}">
                      <a16:colId xmlns:a16="http://schemas.microsoft.com/office/drawing/2014/main" val="2547878835"/>
                    </a:ext>
                  </a:extLst>
                </a:gridCol>
                <a:gridCol w="728769">
                  <a:extLst>
                    <a:ext uri="{9D8B030D-6E8A-4147-A177-3AD203B41FA5}">
                      <a16:colId xmlns:a16="http://schemas.microsoft.com/office/drawing/2014/main" val="2367174769"/>
                    </a:ext>
                  </a:extLst>
                </a:gridCol>
                <a:gridCol w="728769">
                  <a:extLst>
                    <a:ext uri="{9D8B030D-6E8A-4147-A177-3AD203B41FA5}">
                      <a16:colId xmlns:a16="http://schemas.microsoft.com/office/drawing/2014/main" val="4080279656"/>
                    </a:ext>
                  </a:extLst>
                </a:gridCol>
                <a:gridCol w="728769">
                  <a:extLst>
                    <a:ext uri="{9D8B030D-6E8A-4147-A177-3AD203B41FA5}">
                      <a16:colId xmlns:a16="http://schemas.microsoft.com/office/drawing/2014/main" val="311933982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6960705"/>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83605782"/>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056624"/>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232431"/>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4937141"/>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430719"/>
                  </a:ext>
                </a:extLst>
              </a:tr>
              <a:tr h="190500">
                <a:tc>
                  <a:txBody>
                    <a:bodyPr/>
                    <a:lstStyle/>
                    <a:p>
                      <a:pPr algn="l" fontAlgn="b"/>
                      <a:r>
                        <a:rPr lang="en-GB" sz="1100" b="0" i="0" u="none" strike="noStrike" dirty="0">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525973"/>
                  </a:ext>
                </a:extLst>
              </a:tr>
            </a:tbl>
          </a:graphicData>
        </a:graphic>
      </p:graphicFrame>
      <p:graphicFrame>
        <p:nvGraphicFramePr>
          <p:cNvPr id="12" name="Table 11">
            <a:extLst>
              <a:ext uri="{FF2B5EF4-FFF2-40B4-BE49-F238E27FC236}">
                <a16:creationId xmlns:a16="http://schemas.microsoft.com/office/drawing/2014/main" id="{76075ADD-3481-4546-9A6F-0F815160D87D}"/>
              </a:ext>
            </a:extLst>
          </p:cNvPr>
          <p:cNvGraphicFramePr>
            <a:graphicFrameLocks noGrp="1"/>
          </p:cNvGraphicFramePr>
          <p:nvPr>
            <p:extLst>
              <p:ext uri="{D42A27DB-BD31-4B8C-83A1-F6EECF244321}">
                <p14:modId xmlns:p14="http://schemas.microsoft.com/office/powerpoint/2010/main" val="637063152"/>
              </p:ext>
            </p:extLst>
          </p:nvPr>
        </p:nvGraphicFramePr>
        <p:xfrm>
          <a:off x="213302" y="4218211"/>
          <a:ext cx="3831914" cy="1333500"/>
        </p:xfrm>
        <a:graphic>
          <a:graphicData uri="http://schemas.openxmlformats.org/drawingml/2006/table">
            <a:tbl>
              <a:tblPr/>
              <a:tblGrid>
                <a:gridCol w="916838">
                  <a:extLst>
                    <a:ext uri="{9D8B030D-6E8A-4147-A177-3AD203B41FA5}">
                      <a16:colId xmlns:a16="http://schemas.microsoft.com/office/drawing/2014/main" val="1193137967"/>
                    </a:ext>
                  </a:extLst>
                </a:gridCol>
                <a:gridCol w="728769">
                  <a:extLst>
                    <a:ext uri="{9D8B030D-6E8A-4147-A177-3AD203B41FA5}">
                      <a16:colId xmlns:a16="http://schemas.microsoft.com/office/drawing/2014/main" val="2192258855"/>
                    </a:ext>
                  </a:extLst>
                </a:gridCol>
                <a:gridCol w="728769">
                  <a:extLst>
                    <a:ext uri="{9D8B030D-6E8A-4147-A177-3AD203B41FA5}">
                      <a16:colId xmlns:a16="http://schemas.microsoft.com/office/drawing/2014/main" val="4133055772"/>
                    </a:ext>
                  </a:extLst>
                </a:gridCol>
                <a:gridCol w="728769">
                  <a:extLst>
                    <a:ext uri="{9D8B030D-6E8A-4147-A177-3AD203B41FA5}">
                      <a16:colId xmlns:a16="http://schemas.microsoft.com/office/drawing/2014/main" val="1547458367"/>
                    </a:ext>
                  </a:extLst>
                </a:gridCol>
                <a:gridCol w="728769">
                  <a:extLst>
                    <a:ext uri="{9D8B030D-6E8A-4147-A177-3AD203B41FA5}">
                      <a16:colId xmlns:a16="http://schemas.microsoft.com/office/drawing/2014/main" val="298252140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99101045"/>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02722264"/>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897577"/>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5892486"/>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368118"/>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1233383"/>
                  </a:ext>
                </a:extLst>
              </a:tr>
              <a:tr h="190500">
                <a:tc>
                  <a:txBody>
                    <a:bodyPr/>
                    <a:lstStyle/>
                    <a:p>
                      <a:pPr algn="l" fontAlgn="b"/>
                      <a:r>
                        <a:rPr lang="en-GB" sz="1100" b="0" i="0" u="none" strike="noStrike">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3632838"/>
                  </a:ext>
                </a:extLst>
              </a:tr>
            </a:tbl>
          </a:graphicData>
        </a:graphic>
      </p:graphicFrame>
      <p:sp>
        <p:nvSpPr>
          <p:cNvPr id="13" name="TextBox 12">
            <a:extLst>
              <a:ext uri="{FF2B5EF4-FFF2-40B4-BE49-F238E27FC236}">
                <a16:creationId xmlns:a16="http://schemas.microsoft.com/office/drawing/2014/main" id="{DE584543-9B09-4EAB-98ED-D28814CA1D0C}"/>
              </a:ext>
            </a:extLst>
          </p:cNvPr>
          <p:cNvSpPr txBox="1"/>
          <p:nvPr/>
        </p:nvSpPr>
        <p:spPr>
          <a:xfrm>
            <a:off x="436787" y="1814197"/>
            <a:ext cx="11150321" cy="276999"/>
          </a:xfrm>
          <a:prstGeom prst="rect">
            <a:avLst/>
          </a:prstGeom>
          <a:noFill/>
        </p:spPr>
        <p:txBody>
          <a:bodyPr wrap="square" rtlCol="0">
            <a:spAutoFit/>
          </a:bodyPr>
          <a:lstStyle/>
          <a:p>
            <a:r>
              <a:rPr lang="en-GB" sz="1200" b="1" dirty="0"/>
              <a:t>Quality of service provided (all responses)	                                                              Summer interviews					              Autumn interviews </a:t>
            </a:r>
          </a:p>
        </p:txBody>
      </p:sp>
      <p:sp>
        <p:nvSpPr>
          <p:cNvPr id="19" name="TextBox 18">
            <a:extLst>
              <a:ext uri="{FF2B5EF4-FFF2-40B4-BE49-F238E27FC236}">
                <a16:creationId xmlns:a16="http://schemas.microsoft.com/office/drawing/2014/main" id="{CA213596-D783-4815-89BA-D3FCE7BF921B}"/>
              </a:ext>
            </a:extLst>
          </p:cNvPr>
          <p:cNvSpPr txBox="1"/>
          <p:nvPr/>
        </p:nvSpPr>
        <p:spPr>
          <a:xfrm>
            <a:off x="515345" y="3789255"/>
            <a:ext cx="11488755" cy="338554"/>
          </a:xfrm>
          <a:prstGeom prst="rect">
            <a:avLst/>
          </a:prstGeom>
          <a:noFill/>
        </p:spPr>
        <p:txBody>
          <a:bodyPr wrap="square" rtlCol="0">
            <a:spAutoFit/>
          </a:bodyPr>
          <a:lstStyle/>
          <a:p>
            <a:r>
              <a:rPr lang="en-GB" sz="1200" b="1" dirty="0"/>
              <a:t>Value for money (all responses)	    		                                            Summer interviews						 Autumn interviews</a:t>
            </a:r>
            <a:r>
              <a:rPr lang="en-GB" sz="1600" dirty="0"/>
              <a:t> </a:t>
            </a:r>
          </a:p>
        </p:txBody>
      </p:sp>
      <p:graphicFrame>
        <p:nvGraphicFramePr>
          <p:cNvPr id="16" name="Table 15">
            <a:extLst>
              <a:ext uri="{FF2B5EF4-FFF2-40B4-BE49-F238E27FC236}">
                <a16:creationId xmlns:a16="http://schemas.microsoft.com/office/drawing/2014/main" id="{F7F068FE-C5B2-4C41-8C24-2AF2E97ABF8C}"/>
              </a:ext>
            </a:extLst>
          </p:cNvPr>
          <p:cNvGraphicFramePr>
            <a:graphicFrameLocks noGrp="1"/>
          </p:cNvGraphicFramePr>
          <p:nvPr>
            <p:extLst>
              <p:ext uri="{D42A27DB-BD31-4B8C-83A1-F6EECF244321}">
                <p14:modId xmlns:p14="http://schemas.microsoft.com/office/powerpoint/2010/main" val="3735421066"/>
              </p:ext>
            </p:extLst>
          </p:nvPr>
        </p:nvGraphicFramePr>
        <p:xfrm>
          <a:off x="4199580" y="2279625"/>
          <a:ext cx="3825078" cy="1333500"/>
        </p:xfrm>
        <a:graphic>
          <a:graphicData uri="http://schemas.openxmlformats.org/drawingml/2006/table">
            <a:tbl>
              <a:tblPr/>
              <a:tblGrid>
                <a:gridCol w="915202">
                  <a:extLst>
                    <a:ext uri="{9D8B030D-6E8A-4147-A177-3AD203B41FA5}">
                      <a16:colId xmlns:a16="http://schemas.microsoft.com/office/drawing/2014/main" val="73996663"/>
                    </a:ext>
                  </a:extLst>
                </a:gridCol>
                <a:gridCol w="727469">
                  <a:extLst>
                    <a:ext uri="{9D8B030D-6E8A-4147-A177-3AD203B41FA5}">
                      <a16:colId xmlns:a16="http://schemas.microsoft.com/office/drawing/2014/main" val="117327658"/>
                    </a:ext>
                  </a:extLst>
                </a:gridCol>
                <a:gridCol w="727469">
                  <a:extLst>
                    <a:ext uri="{9D8B030D-6E8A-4147-A177-3AD203B41FA5}">
                      <a16:colId xmlns:a16="http://schemas.microsoft.com/office/drawing/2014/main" val="3268539992"/>
                    </a:ext>
                  </a:extLst>
                </a:gridCol>
                <a:gridCol w="727469">
                  <a:extLst>
                    <a:ext uri="{9D8B030D-6E8A-4147-A177-3AD203B41FA5}">
                      <a16:colId xmlns:a16="http://schemas.microsoft.com/office/drawing/2014/main" val="2122873707"/>
                    </a:ext>
                  </a:extLst>
                </a:gridCol>
                <a:gridCol w="727469">
                  <a:extLst>
                    <a:ext uri="{9D8B030D-6E8A-4147-A177-3AD203B41FA5}">
                      <a16:colId xmlns:a16="http://schemas.microsoft.com/office/drawing/2014/main" val="1125492664"/>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775463969"/>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000660426"/>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366499"/>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962882"/>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603588"/>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8976486"/>
                  </a:ext>
                </a:extLst>
              </a:tr>
              <a:tr h="190500">
                <a:tc>
                  <a:txBody>
                    <a:bodyPr/>
                    <a:lstStyle/>
                    <a:p>
                      <a:pPr algn="l" fontAlgn="b"/>
                      <a:r>
                        <a:rPr lang="en-GB" sz="1100" b="0" i="0" u="none" strike="noStrike">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5926428"/>
                  </a:ext>
                </a:extLst>
              </a:tr>
            </a:tbl>
          </a:graphicData>
        </a:graphic>
      </p:graphicFrame>
      <p:graphicFrame>
        <p:nvGraphicFramePr>
          <p:cNvPr id="17" name="Table 16">
            <a:extLst>
              <a:ext uri="{FF2B5EF4-FFF2-40B4-BE49-F238E27FC236}">
                <a16:creationId xmlns:a16="http://schemas.microsoft.com/office/drawing/2014/main" id="{1B207966-561B-49A6-968C-4BDEA4113254}"/>
              </a:ext>
            </a:extLst>
          </p:cNvPr>
          <p:cNvGraphicFramePr>
            <a:graphicFrameLocks noGrp="1"/>
          </p:cNvGraphicFramePr>
          <p:nvPr>
            <p:extLst>
              <p:ext uri="{D42A27DB-BD31-4B8C-83A1-F6EECF244321}">
                <p14:modId xmlns:p14="http://schemas.microsoft.com/office/powerpoint/2010/main" val="3041107423"/>
              </p:ext>
            </p:extLst>
          </p:nvPr>
        </p:nvGraphicFramePr>
        <p:xfrm>
          <a:off x="4199579" y="4215061"/>
          <a:ext cx="3825079" cy="1333500"/>
        </p:xfrm>
        <a:graphic>
          <a:graphicData uri="http://schemas.openxmlformats.org/drawingml/2006/table">
            <a:tbl>
              <a:tblPr/>
              <a:tblGrid>
                <a:gridCol w="915203">
                  <a:extLst>
                    <a:ext uri="{9D8B030D-6E8A-4147-A177-3AD203B41FA5}">
                      <a16:colId xmlns:a16="http://schemas.microsoft.com/office/drawing/2014/main" val="1552002398"/>
                    </a:ext>
                  </a:extLst>
                </a:gridCol>
                <a:gridCol w="727469">
                  <a:extLst>
                    <a:ext uri="{9D8B030D-6E8A-4147-A177-3AD203B41FA5}">
                      <a16:colId xmlns:a16="http://schemas.microsoft.com/office/drawing/2014/main" val="2827045117"/>
                    </a:ext>
                  </a:extLst>
                </a:gridCol>
                <a:gridCol w="727469">
                  <a:extLst>
                    <a:ext uri="{9D8B030D-6E8A-4147-A177-3AD203B41FA5}">
                      <a16:colId xmlns:a16="http://schemas.microsoft.com/office/drawing/2014/main" val="4116282988"/>
                    </a:ext>
                  </a:extLst>
                </a:gridCol>
                <a:gridCol w="727469">
                  <a:extLst>
                    <a:ext uri="{9D8B030D-6E8A-4147-A177-3AD203B41FA5}">
                      <a16:colId xmlns:a16="http://schemas.microsoft.com/office/drawing/2014/main" val="3688332484"/>
                    </a:ext>
                  </a:extLst>
                </a:gridCol>
                <a:gridCol w="727469">
                  <a:extLst>
                    <a:ext uri="{9D8B030D-6E8A-4147-A177-3AD203B41FA5}">
                      <a16:colId xmlns:a16="http://schemas.microsoft.com/office/drawing/2014/main" val="433290678"/>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32982013"/>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05133599"/>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172420"/>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144333"/>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4396661"/>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4993412"/>
                  </a:ext>
                </a:extLst>
              </a:tr>
              <a:tr h="190500">
                <a:tc>
                  <a:txBody>
                    <a:bodyPr/>
                    <a:lstStyle/>
                    <a:p>
                      <a:pPr algn="l" fontAlgn="b"/>
                      <a:r>
                        <a:rPr lang="en-GB" sz="1100" b="0" i="0" u="none" strike="noStrike">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774595"/>
                  </a:ext>
                </a:extLst>
              </a:tr>
            </a:tbl>
          </a:graphicData>
        </a:graphic>
      </p:graphicFrame>
      <p:graphicFrame>
        <p:nvGraphicFramePr>
          <p:cNvPr id="20" name="Table 19">
            <a:extLst>
              <a:ext uri="{FF2B5EF4-FFF2-40B4-BE49-F238E27FC236}">
                <a16:creationId xmlns:a16="http://schemas.microsoft.com/office/drawing/2014/main" id="{4B2B4F2E-48D7-46B3-8D54-4E5486BC3A13}"/>
              </a:ext>
            </a:extLst>
          </p:cNvPr>
          <p:cNvGraphicFramePr>
            <a:graphicFrameLocks noGrp="1"/>
          </p:cNvGraphicFramePr>
          <p:nvPr>
            <p:extLst>
              <p:ext uri="{D42A27DB-BD31-4B8C-83A1-F6EECF244321}">
                <p14:modId xmlns:p14="http://schemas.microsoft.com/office/powerpoint/2010/main" val="2902842116"/>
              </p:ext>
            </p:extLst>
          </p:nvPr>
        </p:nvGraphicFramePr>
        <p:xfrm>
          <a:off x="8179020" y="2291915"/>
          <a:ext cx="3825079" cy="1333500"/>
        </p:xfrm>
        <a:graphic>
          <a:graphicData uri="http://schemas.openxmlformats.org/drawingml/2006/table">
            <a:tbl>
              <a:tblPr/>
              <a:tblGrid>
                <a:gridCol w="915203">
                  <a:extLst>
                    <a:ext uri="{9D8B030D-6E8A-4147-A177-3AD203B41FA5}">
                      <a16:colId xmlns:a16="http://schemas.microsoft.com/office/drawing/2014/main" val="2575668751"/>
                    </a:ext>
                  </a:extLst>
                </a:gridCol>
                <a:gridCol w="727469">
                  <a:extLst>
                    <a:ext uri="{9D8B030D-6E8A-4147-A177-3AD203B41FA5}">
                      <a16:colId xmlns:a16="http://schemas.microsoft.com/office/drawing/2014/main" val="1230562906"/>
                    </a:ext>
                  </a:extLst>
                </a:gridCol>
                <a:gridCol w="727469">
                  <a:extLst>
                    <a:ext uri="{9D8B030D-6E8A-4147-A177-3AD203B41FA5}">
                      <a16:colId xmlns:a16="http://schemas.microsoft.com/office/drawing/2014/main" val="3660614844"/>
                    </a:ext>
                  </a:extLst>
                </a:gridCol>
                <a:gridCol w="727469">
                  <a:extLst>
                    <a:ext uri="{9D8B030D-6E8A-4147-A177-3AD203B41FA5}">
                      <a16:colId xmlns:a16="http://schemas.microsoft.com/office/drawing/2014/main" val="600267570"/>
                    </a:ext>
                  </a:extLst>
                </a:gridCol>
                <a:gridCol w="727469">
                  <a:extLst>
                    <a:ext uri="{9D8B030D-6E8A-4147-A177-3AD203B41FA5}">
                      <a16:colId xmlns:a16="http://schemas.microsoft.com/office/drawing/2014/main" val="408649180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86573075"/>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45442623"/>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887878"/>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059737"/>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570431"/>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093057"/>
                  </a:ext>
                </a:extLst>
              </a:tr>
              <a:tr h="190500">
                <a:tc>
                  <a:txBody>
                    <a:bodyPr/>
                    <a:lstStyle/>
                    <a:p>
                      <a:pPr algn="l" fontAlgn="b"/>
                      <a:r>
                        <a:rPr lang="en-GB" sz="1100" b="0" i="0" u="none" strike="noStrike">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519101"/>
                  </a:ext>
                </a:extLst>
              </a:tr>
            </a:tbl>
          </a:graphicData>
        </a:graphic>
      </p:graphicFrame>
      <p:graphicFrame>
        <p:nvGraphicFramePr>
          <p:cNvPr id="21" name="Table 20">
            <a:extLst>
              <a:ext uri="{FF2B5EF4-FFF2-40B4-BE49-F238E27FC236}">
                <a16:creationId xmlns:a16="http://schemas.microsoft.com/office/drawing/2014/main" id="{2EF992A7-8B7C-49D1-99AA-C8AF276FB807}"/>
              </a:ext>
            </a:extLst>
          </p:cNvPr>
          <p:cNvGraphicFramePr>
            <a:graphicFrameLocks noGrp="1"/>
          </p:cNvGraphicFramePr>
          <p:nvPr>
            <p:extLst>
              <p:ext uri="{D42A27DB-BD31-4B8C-83A1-F6EECF244321}">
                <p14:modId xmlns:p14="http://schemas.microsoft.com/office/powerpoint/2010/main" val="3921558032"/>
              </p:ext>
            </p:extLst>
          </p:nvPr>
        </p:nvGraphicFramePr>
        <p:xfrm>
          <a:off x="8179020" y="4210013"/>
          <a:ext cx="3825079" cy="1333500"/>
        </p:xfrm>
        <a:graphic>
          <a:graphicData uri="http://schemas.openxmlformats.org/drawingml/2006/table">
            <a:tbl>
              <a:tblPr/>
              <a:tblGrid>
                <a:gridCol w="915203">
                  <a:extLst>
                    <a:ext uri="{9D8B030D-6E8A-4147-A177-3AD203B41FA5}">
                      <a16:colId xmlns:a16="http://schemas.microsoft.com/office/drawing/2014/main" val="4170506889"/>
                    </a:ext>
                  </a:extLst>
                </a:gridCol>
                <a:gridCol w="727469">
                  <a:extLst>
                    <a:ext uri="{9D8B030D-6E8A-4147-A177-3AD203B41FA5}">
                      <a16:colId xmlns:a16="http://schemas.microsoft.com/office/drawing/2014/main" val="56543825"/>
                    </a:ext>
                  </a:extLst>
                </a:gridCol>
                <a:gridCol w="727469">
                  <a:extLst>
                    <a:ext uri="{9D8B030D-6E8A-4147-A177-3AD203B41FA5}">
                      <a16:colId xmlns:a16="http://schemas.microsoft.com/office/drawing/2014/main" val="3726672935"/>
                    </a:ext>
                  </a:extLst>
                </a:gridCol>
                <a:gridCol w="727469">
                  <a:extLst>
                    <a:ext uri="{9D8B030D-6E8A-4147-A177-3AD203B41FA5}">
                      <a16:colId xmlns:a16="http://schemas.microsoft.com/office/drawing/2014/main" val="308622066"/>
                    </a:ext>
                  </a:extLst>
                </a:gridCol>
                <a:gridCol w="727469">
                  <a:extLst>
                    <a:ext uri="{9D8B030D-6E8A-4147-A177-3AD203B41FA5}">
                      <a16:colId xmlns:a16="http://schemas.microsoft.com/office/drawing/2014/main" val="3876060754"/>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71054583"/>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397523795"/>
                  </a:ext>
                </a:extLst>
              </a:tr>
              <a:tr h="190500">
                <a:tc>
                  <a:txBody>
                    <a:bodyPr/>
                    <a:lstStyle/>
                    <a:p>
                      <a:pPr algn="l" fontAlgn="b"/>
                      <a:r>
                        <a:rPr lang="en-GB" sz="1100" b="0" i="0" u="none" strike="noStrike">
                          <a:solidFill>
                            <a:srgbClr val="000000"/>
                          </a:solidFill>
                          <a:effectLst/>
                          <a:latin typeface="Calibri" panose="020F0502020204030204" pitchFamily="34" charset="0"/>
                        </a:rPr>
                        <a:t>Very 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209149"/>
                  </a:ext>
                </a:extLst>
              </a:tr>
              <a:tr h="190500">
                <a:tc>
                  <a:txBody>
                    <a:bodyPr/>
                    <a:lstStyle/>
                    <a:p>
                      <a:pPr algn="l" fontAlgn="b"/>
                      <a:r>
                        <a:rPr lang="en-GB" sz="1100" b="0" i="0" u="none" strike="noStrike">
                          <a:solidFill>
                            <a:srgbClr val="000000"/>
                          </a:solidFill>
                          <a:effectLst/>
                          <a:latin typeface="Calibri" panose="020F0502020204030204" pitchFamily="34" charset="0"/>
                        </a:rPr>
                        <a:t>Good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189699"/>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688972"/>
                  </a:ext>
                </a:extLst>
              </a:tr>
              <a:tr h="190500">
                <a:tc>
                  <a:txBody>
                    <a:bodyPr/>
                    <a:lstStyle/>
                    <a:p>
                      <a:pPr algn="l" fontAlgn="b"/>
                      <a:r>
                        <a:rPr lang="en-GB" sz="1100" b="0" i="0" u="none" strike="noStrike">
                          <a:solidFill>
                            <a:srgbClr val="000000"/>
                          </a:solidFill>
                          <a:effectLst/>
                          <a:latin typeface="Calibri" panose="020F0502020204030204" pitchFamily="34" charset="0"/>
                        </a:rPr>
                        <a:t>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810197"/>
                  </a:ext>
                </a:extLst>
              </a:tr>
              <a:tr h="190500">
                <a:tc>
                  <a:txBody>
                    <a:bodyPr/>
                    <a:lstStyle/>
                    <a:p>
                      <a:pPr algn="l" fontAlgn="b"/>
                      <a:r>
                        <a:rPr lang="en-GB" sz="1100" b="0" i="0" u="none" strike="noStrike">
                          <a:solidFill>
                            <a:srgbClr val="000000"/>
                          </a:solidFill>
                          <a:effectLst/>
                          <a:latin typeface="Calibri" panose="020F0502020204030204" pitchFamily="34" charset="0"/>
                        </a:rPr>
                        <a:t>Very Poor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826024"/>
                  </a:ext>
                </a:extLst>
              </a:tr>
            </a:tbl>
          </a:graphicData>
        </a:graphic>
      </p:graphicFrame>
      <p:sp>
        <p:nvSpPr>
          <p:cNvPr id="22" name="TextBox 21">
            <a:extLst>
              <a:ext uri="{FF2B5EF4-FFF2-40B4-BE49-F238E27FC236}">
                <a16:creationId xmlns:a16="http://schemas.microsoft.com/office/drawing/2014/main" id="{FF5C14FE-480F-42F7-9A83-AC168560D11A}"/>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31</a:t>
            </a:r>
          </a:p>
        </p:txBody>
      </p:sp>
    </p:spTree>
    <p:extLst>
      <p:ext uri="{BB962C8B-B14F-4D97-AF65-F5344CB8AC3E}">
        <p14:creationId xmlns:p14="http://schemas.microsoft.com/office/powerpoint/2010/main" val="3614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889627" y="931537"/>
            <a:ext cx="8357420"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Overnight visitors - Accommodation</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42077404-39AB-489B-B63E-06C58C1CEB3C}"/>
              </a:ext>
            </a:extLst>
          </p:cNvPr>
          <p:cNvGraphicFramePr>
            <a:graphicFrameLocks noGrp="1"/>
          </p:cNvGraphicFramePr>
          <p:nvPr>
            <p:extLst>
              <p:ext uri="{D42A27DB-BD31-4B8C-83A1-F6EECF244321}">
                <p14:modId xmlns:p14="http://schemas.microsoft.com/office/powerpoint/2010/main" val="3162890944"/>
              </p:ext>
            </p:extLst>
          </p:nvPr>
        </p:nvGraphicFramePr>
        <p:xfrm>
          <a:off x="1104127" y="2489030"/>
          <a:ext cx="3009900" cy="952500"/>
        </p:xfrm>
        <a:graphic>
          <a:graphicData uri="http://schemas.openxmlformats.org/drawingml/2006/table">
            <a:tbl>
              <a:tblPr/>
              <a:tblGrid>
                <a:gridCol w="1181100">
                  <a:extLst>
                    <a:ext uri="{9D8B030D-6E8A-4147-A177-3AD203B41FA5}">
                      <a16:colId xmlns:a16="http://schemas.microsoft.com/office/drawing/2014/main" val="400292764"/>
                    </a:ext>
                  </a:extLst>
                </a:gridCol>
                <a:gridCol w="609600">
                  <a:extLst>
                    <a:ext uri="{9D8B030D-6E8A-4147-A177-3AD203B41FA5}">
                      <a16:colId xmlns:a16="http://schemas.microsoft.com/office/drawing/2014/main" val="850424243"/>
                    </a:ext>
                  </a:extLst>
                </a:gridCol>
                <a:gridCol w="609600">
                  <a:extLst>
                    <a:ext uri="{9D8B030D-6E8A-4147-A177-3AD203B41FA5}">
                      <a16:colId xmlns:a16="http://schemas.microsoft.com/office/drawing/2014/main" val="1425863241"/>
                    </a:ext>
                  </a:extLst>
                </a:gridCol>
                <a:gridCol w="609600">
                  <a:extLst>
                    <a:ext uri="{9D8B030D-6E8A-4147-A177-3AD203B41FA5}">
                      <a16:colId xmlns:a16="http://schemas.microsoft.com/office/drawing/2014/main" val="1025643077"/>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Service provided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9969938"/>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4.40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4.36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96742178"/>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4.34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4.57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80856611"/>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4.47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4.61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4.27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51267705"/>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4.27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          4.13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          4.33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71816670"/>
                  </a:ext>
                </a:extLst>
              </a:tr>
            </a:tbl>
          </a:graphicData>
        </a:graphic>
      </p:graphicFrame>
      <p:graphicFrame>
        <p:nvGraphicFramePr>
          <p:cNvPr id="5" name="Table 4">
            <a:extLst>
              <a:ext uri="{FF2B5EF4-FFF2-40B4-BE49-F238E27FC236}">
                <a16:creationId xmlns:a16="http://schemas.microsoft.com/office/drawing/2014/main" id="{CEB4C8E6-DE4C-4C37-9B2F-7200785A1E3B}"/>
              </a:ext>
            </a:extLst>
          </p:cNvPr>
          <p:cNvGraphicFramePr>
            <a:graphicFrameLocks noGrp="1"/>
          </p:cNvGraphicFramePr>
          <p:nvPr>
            <p:extLst>
              <p:ext uri="{D42A27DB-BD31-4B8C-83A1-F6EECF244321}">
                <p14:modId xmlns:p14="http://schemas.microsoft.com/office/powerpoint/2010/main" val="833218947"/>
              </p:ext>
            </p:extLst>
          </p:nvPr>
        </p:nvGraphicFramePr>
        <p:xfrm>
          <a:off x="1104127" y="3945026"/>
          <a:ext cx="3009900" cy="952500"/>
        </p:xfrm>
        <a:graphic>
          <a:graphicData uri="http://schemas.openxmlformats.org/drawingml/2006/table">
            <a:tbl>
              <a:tblPr/>
              <a:tblGrid>
                <a:gridCol w="1181100">
                  <a:extLst>
                    <a:ext uri="{9D8B030D-6E8A-4147-A177-3AD203B41FA5}">
                      <a16:colId xmlns:a16="http://schemas.microsoft.com/office/drawing/2014/main" val="2629347463"/>
                    </a:ext>
                  </a:extLst>
                </a:gridCol>
                <a:gridCol w="609600">
                  <a:extLst>
                    <a:ext uri="{9D8B030D-6E8A-4147-A177-3AD203B41FA5}">
                      <a16:colId xmlns:a16="http://schemas.microsoft.com/office/drawing/2014/main" val="233458559"/>
                    </a:ext>
                  </a:extLst>
                </a:gridCol>
                <a:gridCol w="609600">
                  <a:extLst>
                    <a:ext uri="{9D8B030D-6E8A-4147-A177-3AD203B41FA5}">
                      <a16:colId xmlns:a16="http://schemas.microsoft.com/office/drawing/2014/main" val="1927726613"/>
                    </a:ext>
                  </a:extLst>
                </a:gridCol>
                <a:gridCol w="609600">
                  <a:extLst>
                    <a:ext uri="{9D8B030D-6E8A-4147-A177-3AD203B41FA5}">
                      <a16:colId xmlns:a16="http://schemas.microsoft.com/office/drawing/2014/main" val="4026996274"/>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Value for money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l" fontAlgn="b"/>
                      <a:r>
                        <a:rPr lang="en-GB" sz="1100" b="0" i="0" u="none" strike="noStrike" dirty="0">
                          <a:solidFill>
                            <a:schemeClr val="bg1"/>
                          </a:solidFill>
                          <a:effectLst/>
                          <a:latin typeface="Calibri" panose="020F0502020204030204" pitchFamily="34" charset="0"/>
                        </a:rPr>
                        <a:t> 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l" fontAlgn="b"/>
                      <a:r>
                        <a:rPr lang="en-GB" sz="1100" b="0" i="0" u="none" strike="noStrike" dirty="0">
                          <a:solidFill>
                            <a:schemeClr val="bg1"/>
                          </a:solidFill>
                          <a:effectLst/>
                          <a:latin typeface="Calibri" panose="020F0502020204030204" pitchFamily="34" charset="0"/>
                        </a:rPr>
                        <a:t> 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l" fontAlgn="b"/>
                      <a:r>
                        <a:rPr lang="en-GB" sz="1100" b="0" i="0" u="none" strike="noStrike" dirty="0">
                          <a:solidFill>
                            <a:schemeClr val="bg1"/>
                          </a:solidFill>
                          <a:effectLst/>
                          <a:latin typeface="Calibri" panose="020F0502020204030204" pitchFamily="34" charset="0"/>
                        </a:rPr>
                        <a:t> 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223003492"/>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4.37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4.16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4.49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7716351"/>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4.44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4.09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23519860"/>
                  </a:ext>
                </a:extLst>
              </a:tr>
              <a:tr h="190500">
                <a:tc>
                  <a:txBody>
                    <a:bodyPr/>
                    <a:lstStyle/>
                    <a:p>
                      <a:pPr algn="l" fontAlgn="b"/>
                      <a:r>
                        <a:rPr lang="en-GB" sz="1100" b="0" i="0" u="none" strike="noStrike" dirty="0">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4.42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4.29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64603365"/>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          4.26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dirty="0">
                          <a:solidFill>
                            <a:srgbClr val="000000"/>
                          </a:solidFill>
                          <a:effectLst/>
                          <a:latin typeface="Calibri" panose="020F0502020204030204" pitchFamily="34" charset="0"/>
                        </a:rPr>
                        <a:t>          3.85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r>
                        <a:rPr lang="en-GB" sz="1100" b="0" i="0" u="none" strike="noStrike" dirty="0">
                          <a:solidFill>
                            <a:srgbClr val="000000"/>
                          </a:solidFill>
                          <a:effectLst/>
                          <a:latin typeface="Calibri" panose="020F0502020204030204" pitchFamily="34" charset="0"/>
                        </a:rPr>
                        <a:t>          4.47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048764145"/>
                  </a:ext>
                </a:extLst>
              </a:tr>
            </a:tbl>
          </a:graphicData>
        </a:graphic>
      </p:graphicFrame>
      <p:sp>
        <p:nvSpPr>
          <p:cNvPr id="23" name="TextBox 22">
            <a:extLst>
              <a:ext uri="{FF2B5EF4-FFF2-40B4-BE49-F238E27FC236}">
                <a16:creationId xmlns:a16="http://schemas.microsoft.com/office/drawing/2014/main" id="{96D15559-9681-4C2C-BB5D-FED2B05A6AD7}"/>
              </a:ext>
            </a:extLst>
          </p:cNvPr>
          <p:cNvSpPr txBox="1"/>
          <p:nvPr/>
        </p:nvSpPr>
        <p:spPr>
          <a:xfrm>
            <a:off x="1008743" y="2068005"/>
            <a:ext cx="3689536" cy="276999"/>
          </a:xfrm>
          <a:prstGeom prst="rect">
            <a:avLst/>
          </a:prstGeom>
          <a:noFill/>
        </p:spPr>
        <p:txBody>
          <a:bodyPr wrap="none" rtlCol="0">
            <a:spAutoFit/>
          </a:bodyPr>
          <a:lstStyle/>
          <a:p>
            <a:r>
              <a:rPr lang="en-GB" sz="1200" b="1" dirty="0"/>
              <a:t>Satisfaction with service provided and value for money</a:t>
            </a:r>
          </a:p>
        </p:txBody>
      </p:sp>
      <p:graphicFrame>
        <p:nvGraphicFramePr>
          <p:cNvPr id="6" name="Table 5">
            <a:extLst>
              <a:ext uri="{FF2B5EF4-FFF2-40B4-BE49-F238E27FC236}">
                <a16:creationId xmlns:a16="http://schemas.microsoft.com/office/drawing/2014/main" id="{ECC5BD80-E968-436B-A240-83FE36C0DC3E}"/>
              </a:ext>
            </a:extLst>
          </p:cNvPr>
          <p:cNvGraphicFramePr>
            <a:graphicFrameLocks noGrp="1"/>
          </p:cNvGraphicFramePr>
          <p:nvPr>
            <p:extLst>
              <p:ext uri="{D42A27DB-BD31-4B8C-83A1-F6EECF244321}">
                <p14:modId xmlns:p14="http://schemas.microsoft.com/office/powerpoint/2010/main" val="1057559333"/>
              </p:ext>
            </p:extLst>
          </p:nvPr>
        </p:nvGraphicFramePr>
        <p:xfrm>
          <a:off x="5416059" y="3895487"/>
          <a:ext cx="5496448" cy="1714500"/>
        </p:xfrm>
        <a:graphic>
          <a:graphicData uri="http://schemas.openxmlformats.org/drawingml/2006/table">
            <a:tbl>
              <a:tblPr/>
              <a:tblGrid>
                <a:gridCol w="2150347">
                  <a:extLst>
                    <a:ext uri="{9D8B030D-6E8A-4147-A177-3AD203B41FA5}">
                      <a16:colId xmlns:a16="http://schemas.microsoft.com/office/drawing/2014/main" val="1558976896"/>
                    </a:ext>
                  </a:extLst>
                </a:gridCol>
                <a:gridCol w="1115367">
                  <a:extLst>
                    <a:ext uri="{9D8B030D-6E8A-4147-A177-3AD203B41FA5}">
                      <a16:colId xmlns:a16="http://schemas.microsoft.com/office/drawing/2014/main" val="1972931321"/>
                    </a:ext>
                  </a:extLst>
                </a:gridCol>
                <a:gridCol w="1115367">
                  <a:extLst>
                    <a:ext uri="{9D8B030D-6E8A-4147-A177-3AD203B41FA5}">
                      <a16:colId xmlns:a16="http://schemas.microsoft.com/office/drawing/2014/main" val="576171292"/>
                    </a:ext>
                  </a:extLst>
                </a:gridCol>
                <a:gridCol w="1115367">
                  <a:extLst>
                    <a:ext uri="{9D8B030D-6E8A-4147-A177-3AD203B41FA5}">
                      <a16:colId xmlns:a16="http://schemas.microsoft.com/office/drawing/2014/main" val="350400652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9243338"/>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0154190"/>
                  </a:ext>
                </a:extLst>
              </a:tr>
              <a:tr h="190500">
                <a:tc>
                  <a:txBody>
                    <a:bodyPr/>
                    <a:lstStyle/>
                    <a:p>
                      <a:pPr algn="l" fontAlgn="b"/>
                      <a:r>
                        <a:rPr lang="en-GB" sz="1100" b="0" i="0" u="none" strike="noStrike">
                          <a:solidFill>
                            <a:srgbClr val="000000"/>
                          </a:solidFill>
                          <a:effectLst/>
                          <a:latin typeface="Calibri" panose="020F0502020204030204" pitchFamily="34" charset="0"/>
                        </a:rPr>
                        <a:t>TripAdvisor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22811647"/>
                  </a:ext>
                </a:extLst>
              </a:tr>
              <a:tr h="190500">
                <a:tc>
                  <a:txBody>
                    <a:bodyPr/>
                    <a:lstStyle/>
                    <a:p>
                      <a:pPr algn="l" fontAlgn="b"/>
                      <a:r>
                        <a:rPr lang="en-GB" sz="1100" b="0" i="0" u="none" strike="noStrike">
                          <a:solidFill>
                            <a:srgbClr val="000000"/>
                          </a:solidFill>
                          <a:effectLst/>
                          <a:latin typeface="Calibri" panose="020F0502020204030204" pitchFamily="34" charset="0"/>
                        </a:rPr>
                        <a:t>Booking.com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39434800"/>
                  </a:ext>
                </a:extLst>
              </a:tr>
              <a:tr h="190500">
                <a:tc>
                  <a:txBody>
                    <a:bodyPr/>
                    <a:lstStyle/>
                    <a:p>
                      <a:pPr algn="l" fontAlgn="b"/>
                      <a:r>
                        <a:rPr lang="en-GB" sz="1100" b="0" i="0" u="none" strike="noStrike" dirty="0">
                          <a:solidFill>
                            <a:srgbClr val="000000"/>
                          </a:solidFill>
                          <a:effectLst/>
                          <a:latin typeface="Calibri" panose="020F0502020204030204" pitchFamily="34" charset="0"/>
                        </a:rPr>
                        <a:t>Expedia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37981647"/>
                  </a:ext>
                </a:extLst>
              </a:tr>
              <a:tr h="190500">
                <a:tc>
                  <a:txBody>
                    <a:bodyPr/>
                    <a:lstStyle/>
                    <a:p>
                      <a:pPr algn="l" fontAlgn="b"/>
                      <a:r>
                        <a:rPr lang="en-GB" sz="1100" b="0" i="0" u="none" strike="noStrike">
                          <a:solidFill>
                            <a:srgbClr val="000000"/>
                          </a:solidFill>
                          <a:effectLst/>
                          <a:latin typeface="Calibri" panose="020F0502020204030204" pitchFamily="34" charset="0"/>
                        </a:rPr>
                        <a:t>Trivago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73857918"/>
                  </a:ext>
                </a:extLst>
              </a:tr>
              <a:tr h="190500">
                <a:tc>
                  <a:txBody>
                    <a:bodyPr/>
                    <a:lstStyle/>
                    <a:p>
                      <a:pPr algn="l" fontAlgn="b"/>
                      <a:r>
                        <a:rPr lang="en-GB" sz="1100" b="0" i="0" u="none" strike="noStrike">
                          <a:solidFill>
                            <a:srgbClr val="000000"/>
                          </a:solidFill>
                          <a:effectLst/>
                          <a:latin typeface="Calibri" panose="020F0502020204030204" pitchFamily="34" charset="0"/>
                        </a:rPr>
                        <a:t>Direct with accommodation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9564126"/>
                  </a:ext>
                </a:extLst>
              </a:tr>
              <a:tr h="190500">
                <a:tc>
                  <a:txBody>
                    <a:bodyPr/>
                    <a:lstStyle/>
                    <a:p>
                      <a:pPr algn="l" fontAlgn="b"/>
                      <a:r>
                        <a:rPr lang="en-GB" sz="1100" b="0" i="0" u="none" strike="noStrike">
                          <a:solidFill>
                            <a:srgbClr val="000000"/>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73511182"/>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91060643"/>
                  </a:ext>
                </a:extLst>
              </a:tr>
            </a:tbl>
          </a:graphicData>
        </a:graphic>
      </p:graphicFrame>
      <p:sp>
        <p:nvSpPr>
          <p:cNvPr id="22" name="TextBox 21">
            <a:extLst>
              <a:ext uri="{FF2B5EF4-FFF2-40B4-BE49-F238E27FC236}">
                <a16:creationId xmlns:a16="http://schemas.microsoft.com/office/drawing/2014/main" id="{AF57248E-D64D-46CE-BD8A-6B20F1318B03}"/>
              </a:ext>
            </a:extLst>
          </p:cNvPr>
          <p:cNvSpPr txBox="1"/>
          <p:nvPr/>
        </p:nvSpPr>
        <p:spPr>
          <a:xfrm>
            <a:off x="5317736" y="1527013"/>
            <a:ext cx="1777474" cy="276999"/>
          </a:xfrm>
          <a:prstGeom prst="rect">
            <a:avLst/>
          </a:prstGeom>
          <a:noFill/>
        </p:spPr>
        <p:txBody>
          <a:bodyPr wrap="none" rtlCol="0">
            <a:spAutoFit/>
          </a:bodyPr>
          <a:lstStyle/>
          <a:p>
            <a:r>
              <a:rPr lang="en-GB" sz="1200" b="1" dirty="0"/>
              <a:t>Booking accommodation</a:t>
            </a:r>
          </a:p>
        </p:txBody>
      </p:sp>
      <p:graphicFrame>
        <p:nvGraphicFramePr>
          <p:cNvPr id="3" name="Table 2">
            <a:extLst>
              <a:ext uri="{FF2B5EF4-FFF2-40B4-BE49-F238E27FC236}">
                <a16:creationId xmlns:a16="http://schemas.microsoft.com/office/drawing/2014/main" id="{850DDDC1-3F0A-498D-8EF7-38166DBC1F82}"/>
              </a:ext>
            </a:extLst>
          </p:cNvPr>
          <p:cNvGraphicFramePr>
            <a:graphicFrameLocks noGrp="1"/>
          </p:cNvGraphicFramePr>
          <p:nvPr>
            <p:extLst>
              <p:ext uri="{D42A27DB-BD31-4B8C-83A1-F6EECF244321}">
                <p14:modId xmlns:p14="http://schemas.microsoft.com/office/powerpoint/2010/main" val="312100926"/>
              </p:ext>
            </p:extLst>
          </p:nvPr>
        </p:nvGraphicFramePr>
        <p:xfrm>
          <a:off x="5416059" y="1941243"/>
          <a:ext cx="5496445" cy="1714500"/>
        </p:xfrm>
        <a:graphic>
          <a:graphicData uri="http://schemas.openxmlformats.org/drawingml/2006/table">
            <a:tbl>
              <a:tblPr/>
              <a:tblGrid>
                <a:gridCol w="2156833">
                  <a:extLst>
                    <a:ext uri="{9D8B030D-6E8A-4147-A177-3AD203B41FA5}">
                      <a16:colId xmlns:a16="http://schemas.microsoft.com/office/drawing/2014/main" val="1949584597"/>
                    </a:ext>
                  </a:extLst>
                </a:gridCol>
                <a:gridCol w="834903">
                  <a:extLst>
                    <a:ext uri="{9D8B030D-6E8A-4147-A177-3AD203B41FA5}">
                      <a16:colId xmlns:a16="http://schemas.microsoft.com/office/drawing/2014/main" val="2234210992"/>
                    </a:ext>
                  </a:extLst>
                </a:gridCol>
                <a:gridCol w="834903">
                  <a:extLst>
                    <a:ext uri="{9D8B030D-6E8A-4147-A177-3AD203B41FA5}">
                      <a16:colId xmlns:a16="http://schemas.microsoft.com/office/drawing/2014/main" val="1677927730"/>
                    </a:ext>
                  </a:extLst>
                </a:gridCol>
                <a:gridCol w="834903">
                  <a:extLst>
                    <a:ext uri="{9D8B030D-6E8A-4147-A177-3AD203B41FA5}">
                      <a16:colId xmlns:a16="http://schemas.microsoft.com/office/drawing/2014/main" val="1090044304"/>
                    </a:ext>
                  </a:extLst>
                </a:gridCol>
                <a:gridCol w="834903">
                  <a:extLst>
                    <a:ext uri="{9D8B030D-6E8A-4147-A177-3AD203B41FA5}">
                      <a16:colId xmlns:a16="http://schemas.microsoft.com/office/drawing/2014/main" val="101903268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84160759"/>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866273399"/>
                  </a:ext>
                </a:extLst>
              </a:tr>
              <a:tr h="190500">
                <a:tc>
                  <a:txBody>
                    <a:bodyPr/>
                    <a:lstStyle/>
                    <a:p>
                      <a:pPr algn="l" fontAlgn="b"/>
                      <a:r>
                        <a:rPr lang="en-GB" sz="1100" b="0" i="0" u="none" strike="noStrike">
                          <a:solidFill>
                            <a:srgbClr val="000000"/>
                          </a:solidFill>
                          <a:effectLst/>
                          <a:latin typeface="Calibri" panose="020F0502020204030204" pitchFamily="34" charset="0"/>
                        </a:rPr>
                        <a:t>TripAdvisor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070777"/>
                  </a:ext>
                </a:extLst>
              </a:tr>
              <a:tr h="190500">
                <a:tc>
                  <a:txBody>
                    <a:bodyPr/>
                    <a:lstStyle/>
                    <a:p>
                      <a:pPr algn="l" fontAlgn="b"/>
                      <a:r>
                        <a:rPr lang="en-GB" sz="1100" b="0" i="0" u="none" strike="noStrike">
                          <a:solidFill>
                            <a:srgbClr val="000000"/>
                          </a:solidFill>
                          <a:effectLst/>
                          <a:latin typeface="Calibri" panose="020F0502020204030204" pitchFamily="34" charset="0"/>
                        </a:rPr>
                        <a:t>Booking.com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875014"/>
                  </a:ext>
                </a:extLst>
              </a:tr>
              <a:tr h="190500">
                <a:tc>
                  <a:txBody>
                    <a:bodyPr/>
                    <a:lstStyle/>
                    <a:p>
                      <a:pPr algn="l" fontAlgn="b"/>
                      <a:r>
                        <a:rPr lang="en-GB" sz="1100" b="0" i="0" u="none" strike="noStrike" dirty="0">
                          <a:solidFill>
                            <a:srgbClr val="000000"/>
                          </a:solidFill>
                          <a:effectLst/>
                          <a:latin typeface="Calibri" panose="020F0502020204030204" pitchFamily="34" charset="0"/>
                        </a:rPr>
                        <a:t>Expedia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115579"/>
                  </a:ext>
                </a:extLst>
              </a:tr>
              <a:tr h="190500">
                <a:tc>
                  <a:txBody>
                    <a:bodyPr/>
                    <a:lstStyle/>
                    <a:p>
                      <a:pPr algn="l" fontAlgn="b"/>
                      <a:r>
                        <a:rPr lang="en-GB" sz="1100" b="0" i="0" u="none" strike="noStrike">
                          <a:solidFill>
                            <a:srgbClr val="000000"/>
                          </a:solidFill>
                          <a:effectLst/>
                          <a:latin typeface="Calibri" panose="020F0502020204030204" pitchFamily="34" charset="0"/>
                        </a:rPr>
                        <a:t>Trivago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354306"/>
                  </a:ext>
                </a:extLst>
              </a:tr>
              <a:tr h="190500">
                <a:tc>
                  <a:txBody>
                    <a:bodyPr/>
                    <a:lstStyle/>
                    <a:p>
                      <a:pPr algn="l" fontAlgn="b"/>
                      <a:r>
                        <a:rPr lang="en-GB" sz="1100" b="0" i="0" u="none" strike="noStrike">
                          <a:solidFill>
                            <a:srgbClr val="000000"/>
                          </a:solidFill>
                          <a:effectLst/>
                          <a:latin typeface="Calibri" panose="020F0502020204030204" pitchFamily="34" charset="0"/>
                        </a:rPr>
                        <a:t>Direct with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752671"/>
                  </a:ext>
                </a:extLst>
              </a:tr>
              <a:tr h="190500">
                <a:tc>
                  <a:txBody>
                    <a:bodyPr/>
                    <a:lstStyle/>
                    <a:p>
                      <a:pPr algn="l" fontAlgn="b"/>
                      <a:r>
                        <a:rPr lang="en-GB" sz="1100" b="0" i="0" u="none" strike="noStrike">
                          <a:solidFill>
                            <a:srgbClr val="000000"/>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690300"/>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205874"/>
                  </a:ext>
                </a:extLst>
              </a:tr>
            </a:tbl>
          </a:graphicData>
        </a:graphic>
      </p:graphicFrame>
      <p:sp>
        <p:nvSpPr>
          <p:cNvPr id="13" name="TextBox 12">
            <a:extLst>
              <a:ext uri="{FF2B5EF4-FFF2-40B4-BE49-F238E27FC236}">
                <a16:creationId xmlns:a16="http://schemas.microsoft.com/office/drawing/2014/main" id="{F8B4BF9A-F7F1-4947-AEE0-6584833A175A}"/>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32</a:t>
            </a:r>
          </a:p>
        </p:txBody>
      </p:sp>
    </p:spTree>
    <p:extLst>
      <p:ext uri="{BB962C8B-B14F-4D97-AF65-F5344CB8AC3E}">
        <p14:creationId xmlns:p14="http://schemas.microsoft.com/office/powerpoint/2010/main" val="1078215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3155923" y="854977"/>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Overnight visitors - Accommodation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F57248E-D64D-46CE-BD8A-6B20F1318B03}"/>
              </a:ext>
            </a:extLst>
          </p:cNvPr>
          <p:cNvSpPr txBox="1"/>
          <p:nvPr/>
        </p:nvSpPr>
        <p:spPr>
          <a:xfrm>
            <a:off x="4419322" y="1593322"/>
            <a:ext cx="2623860" cy="276999"/>
          </a:xfrm>
          <a:prstGeom prst="rect">
            <a:avLst/>
          </a:prstGeom>
          <a:noFill/>
        </p:spPr>
        <p:txBody>
          <a:bodyPr wrap="none" rtlCol="0">
            <a:spAutoFit/>
          </a:bodyPr>
          <a:lstStyle/>
          <a:p>
            <a:r>
              <a:rPr lang="en-GB" sz="1200" b="1" dirty="0"/>
              <a:t>Booking accommodation - Seasonality</a:t>
            </a:r>
          </a:p>
        </p:txBody>
      </p:sp>
      <p:graphicFrame>
        <p:nvGraphicFramePr>
          <p:cNvPr id="3" name="Table 2">
            <a:extLst>
              <a:ext uri="{FF2B5EF4-FFF2-40B4-BE49-F238E27FC236}">
                <a16:creationId xmlns:a16="http://schemas.microsoft.com/office/drawing/2014/main" id="{CB10A28B-9B3E-4E3B-8049-59B2F6278D84}"/>
              </a:ext>
            </a:extLst>
          </p:cNvPr>
          <p:cNvGraphicFramePr>
            <a:graphicFrameLocks noGrp="1"/>
          </p:cNvGraphicFramePr>
          <p:nvPr>
            <p:extLst>
              <p:ext uri="{D42A27DB-BD31-4B8C-83A1-F6EECF244321}">
                <p14:modId xmlns:p14="http://schemas.microsoft.com/office/powerpoint/2010/main" val="1253079011"/>
              </p:ext>
            </p:extLst>
          </p:nvPr>
        </p:nvGraphicFramePr>
        <p:xfrm>
          <a:off x="3220111" y="2014720"/>
          <a:ext cx="5751778" cy="1714500"/>
        </p:xfrm>
        <a:graphic>
          <a:graphicData uri="http://schemas.openxmlformats.org/drawingml/2006/table">
            <a:tbl>
              <a:tblPr/>
              <a:tblGrid>
                <a:gridCol w="2174186">
                  <a:extLst>
                    <a:ext uri="{9D8B030D-6E8A-4147-A177-3AD203B41FA5}">
                      <a16:colId xmlns:a16="http://schemas.microsoft.com/office/drawing/2014/main" val="2429145313"/>
                    </a:ext>
                  </a:extLst>
                </a:gridCol>
                <a:gridCol w="894398">
                  <a:extLst>
                    <a:ext uri="{9D8B030D-6E8A-4147-A177-3AD203B41FA5}">
                      <a16:colId xmlns:a16="http://schemas.microsoft.com/office/drawing/2014/main" val="717631200"/>
                    </a:ext>
                  </a:extLst>
                </a:gridCol>
                <a:gridCol w="894398">
                  <a:extLst>
                    <a:ext uri="{9D8B030D-6E8A-4147-A177-3AD203B41FA5}">
                      <a16:colId xmlns:a16="http://schemas.microsoft.com/office/drawing/2014/main" val="1137086641"/>
                    </a:ext>
                  </a:extLst>
                </a:gridCol>
                <a:gridCol w="894398">
                  <a:extLst>
                    <a:ext uri="{9D8B030D-6E8A-4147-A177-3AD203B41FA5}">
                      <a16:colId xmlns:a16="http://schemas.microsoft.com/office/drawing/2014/main" val="3534467622"/>
                    </a:ext>
                  </a:extLst>
                </a:gridCol>
                <a:gridCol w="894398">
                  <a:extLst>
                    <a:ext uri="{9D8B030D-6E8A-4147-A177-3AD203B41FA5}">
                      <a16:colId xmlns:a16="http://schemas.microsoft.com/office/drawing/2014/main" val="180056432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r>
                        <a:rPr lang="en-GB" sz="1100" b="1" i="0" u="none" strike="noStrike" dirty="0">
                          <a:solidFill>
                            <a:schemeClr val="bg1"/>
                          </a:solidFill>
                          <a:effectLst/>
                          <a:latin typeface="Calibri" panose="020F0502020204030204" pitchFamily="34" charset="0"/>
                        </a:rPr>
                        <a:t>Summer</a:t>
                      </a:r>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631203744"/>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262232980"/>
                  </a:ext>
                </a:extLst>
              </a:tr>
              <a:tr h="190500">
                <a:tc>
                  <a:txBody>
                    <a:bodyPr/>
                    <a:lstStyle/>
                    <a:p>
                      <a:pPr algn="l" fontAlgn="b"/>
                      <a:r>
                        <a:rPr lang="en-GB" sz="1100" b="0" i="0" u="none" strike="noStrike" dirty="0">
                          <a:solidFill>
                            <a:srgbClr val="000000"/>
                          </a:solidFill>
                          <a:effectLst/>
                          <a:latin typeface="Calibri" panose="020F0502020204030204" pitchFamily="34" charset="0"/>
                        </a:rPr>
                        <a:t>TripAdvisor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757994"/>
                  </a:ext>
                </a:extLst>
              </a:tr>
              <a:tr h="190500">
                <a:tc>
                  <a:txBody>
                    <a:bodyPr/>
                    <a:lstStyle/>
                    <a:p>
                      <a:pPr algn="l" fontAlgn="b"/>
                      <a:r>
                        <a:rPr lang="en-GB" sz="1100" b="0" i="0" u="none" strike="noStrike" dirty="0">
                          <a:solidFill>
                            <a:srgbClr val="000000"/>
                          </a:solidFill>
                          <a:effectLst/>
                          <a:latin typeface="Calibri" panose="020F0502020204030204" pitchFamily="34" charset="0"/>
                        </a:rPr>
                        <a:t>Booking.com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845104"/>
                  </a:ext>
                </a:extLst>
              </a:tr>
              <a:tr h="190500">
                <a:tc>
                  <a:txBody>
                    <a:bodyPr/>
                    <a:lstStyle/>
                    <a:p>
                      <a:pPr algn="l" fontAlgn="b"/>
                      <a:r>
                        <a:rPr lang="en-GB" sz="1100" b="0" i="0" u="none" strike="noStrike">
                          <a:solidFill>
                            <a:srgbClr val="000000"/>
                          </a:solidFill>
                          <a:effectLst/>
                          <a:latin typeface="Calibri" panose="020F0502020204030204" pitchFamily="34" charset="0"/>
                        </a:rPr>
                        <a:t>Expedia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1650489"/>
                  </a:ext>
                </a:extLst>
              </a:tr>
              <a:tr h="190500">
                <a:tc>
                  <a:txBody>
                    <a:bodyPr/>
                    <a:lstStyle/>
                    <a:p>
                      <a:pPr algn="l" fontAlgn="b"/>
                      <a:r>
                        <a:rPr lang="en-GB" sz="1100" b="0" i="0" u="none" strike="noStrike" dirty="0">
                          <a:solidFill>
                            <a:srgbClr val="000000"/>
                          </a:solidFill>
                          <a:effectLst/>
                          <a:latin typeface="Calibri" panose="020F0502020204030204" pitchFamily="34" charset="0"/>
                        </a:rPr>
                        <a:t>Trivago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467546"/>
                  </a:ext>
                </a:extLst>
              </a:tr>
              <a:tr h="190500">
                <a:tc>
                  <a:txBody>
                    <a:bodyPr/>
                    <a:lstStyle/>
                    <a:p>
                      <a:pPr algn="l" fontAlgn="b"/>
                      <a:r>
                        <a:rPr lang="en-GB" sz="1100" b="0" i="0" u="none" strike="noStrike">
                          <a:solidFill>
                            <a:srgbClr val="000000"/>
                          </a:solidFill>
                          <a:effectLst/>
                          <a:latin typeface="Calibri" panose="020F0502020204030204" pitchFamily="34" charset="0"/>
                        </a:rPr>
                        <a:t>Direct with accommodation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451231"/>
                  </a:ext>
                </a:extLst>
              </a:tr>
              <a:tr h="190500">
                <a:tc>
                  <a:txBody>
                    <a:bodyPr/>
                    <a:lstStyle/>
                    <a:p>
                      <a:pPr algn="l" fontAlgn="b"/>
                      <a:r>
                        <a:rPr lang="en-GB" sz="1100" b="0" i="0" u="none" strike="noStrike">
                          <a:solidFill>
                            <a:srgbClr val="000000"/>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0683457"/>
                  </a:ext>
                </a:extLst>
              </a:tr>
              <a:tr h="190500">
                <a:tc>
                  <a:txBody>
                    <a:bodyPr/>
                    <a:lstStyle/>
                    <a:p>
                      <a:pPr algn="l" fontAlgn="b"/>
                      <a:r>
                        <a:rPr lang="en-GB" sz="1100" b="0" i="0" u="none" strike="noStrike" dirty="0">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777452"/>
                  </a:ext>
                </a:extLst>
              </a:tr>
            </a:tbl>
          </a:graphicData>
        </a:graphic>
      </p:graphicFrame>
      <p:graphicFrame>
        <p:nvGraphicFramePr>
          <p:cNvPr id="7" name="Table 6">
            <a:extLst>
              <a:ext uri="{FF2B5EF4-FFF2-40B4-BE49-F238E27FC236}">
                <a16:creationId xmlns:a16="http://schemas.microsoft.com/office/drawing/2014/main" id="{0D7C0879-C5F7-4C70-905F-7349A29CEFDD}"/>
              </a:ext>
            </a:extLst>
          </p:cNvPr>
          <p:cNvGraphicFramePr>
            <a:graphicFrameLocks noGrp="1"/>
          </p:cNvGraphicFramePr>
          <p:nvPr>
            <p:extLst>
              <p:ext uri="{D42A27DB-BD31-4B8C-83A1-F6EECF244321}">
                <p14:modId xmlns:p14="http://schemas.microsoft.com/office/powerpoint/2010/main" val="574850595"/>
              </p:ext>
            </p:extLst>
          </p:nvPr>
        </p:nvGraphicFramePr>
        <p:xfrm>
          <a:off x="3220111" y="3944512"/>
          <a:ext cx="5751777" cy="1714500"/>
        </p:xfrm>
        <a:graphic>
          <a:graphicData uri="http://schemas.openxmlformats.org/drawingml/2006/table">
            <a:tbl>
              <a:tblPr/>
              <a:tblGrid>
                <a:gridCol w="2170445">
                  <a:extLst>
                    <a:ext uri="{9D8B030D-6E8A-4147-A177-3AD203B41FA5}">
                      <a16:colId xmlns:a16="http://schemas.microsoft.com/office/drawing/2014/main" val="3438565610"/>
                    </a:ext>
                  </a:extLst>
                </a:gridCol>
                <a:gridCol w="895333">
                  <a:extLst>
                    <a:ext uri="{9D8B030D-6E8A-4147-A177-3AD203B41FA5}">
                      <a16:colId xmlns:a16="http://schemas.microsoft.com/office/drawing/2014/main" val="2714970568"/>
                    </a:ext>
                  </a:extLst>
                </a:gridCol>
                <a:gridCol w="895333">
                  <a:extLst>
                    <a:ext uri="{9D8B030D-6E8A-4147-A177-3AD203B41FA5}">
                      <a16:colId xmlns:a16="http://schemas.microsoft.com/office/drawing/2014/main" val="1721777748"/>
                    </a:ext>
                  </a:extLst>
                </a:gridCol>
                <a:gridCol w="895333">
                  <a:extLst>
                    <a:ext uri="{9D8B030D-6E8A-4147-A177-3AD203B41FA5}">
                      <a16:colId xmlns:a16="http://schemas.microsoft.com/office/drawing/2014/main" val="2927445475"/>
                    </a:ext>
                  </a:extLst>
                </a:gridCol>
                <a:gridCol w="895333">
                  <a:extLst>
                    <a:ext uri="{9D8B030D-6E8A-4147-A177-3AD203B41FA5}">
                      <a16:colId xmlns:a16="http://schemas.microsoft.com/office/drawing/2014/main" val="178438367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r>
                        <a:rPr lang="en-GB" sz="1100" b="1"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330336"/>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650798843"/>
                  </a:ext>
                </a:extLst>
              </a:tr>
              <a:tr h="190500">
                <a:tc>
                  <a:txBody>
                    <a:bodyPr/>
                    <a:lstStyle/>
                    <a:p>
                      <a:pPr algn="l" fontAlgn="b"/>
                      <a:r>
                        <a:rPr lang="en-GB" sz="1100" b="0" i="0" u="none" strike="noStrike">
                          <a:solidFill>
                            <a:srgbClr val="000000"/>
                          </a:solidFill>
                          <a:effectLst/>
                          <a:latin typeface="Calibri" panose="020F0502020204030204" pitchFamily="34" charset="0"/>
                        </a:rPr>
                        <a:t>TripAdvisor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904330"/>
                  </a:ext>
                </a:extLst>
              </a:tr>
              <a:tr h="190500">
                <a:tc>
                  <a:txBody>
                    <a:bodyPr/>
                    <a:lstStyle/>
                    <a:p>
                      <a:pPr algn="l" fontAlgn="b"/>
                      <a:r>
                        <a:rPr lang="en-GB" sz="1100" b="0" i="0" u="none" strike="noStrike">
                          <a:solidFill>
                            <a:srgbClr val="000000"/>
                          </a:solidFill>
                          <a:effectLst/>
                          <a:latin typeface="Calibri" panose="020F0502020204030204" pitchFamily="34" charset="0"/>
                        </a:rPr>
                        <a:t>Booking.com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3903769"/>
                  </a:ext>
                </a:extLst>
              </a:tr>
              <a:tr h="190500">
                <a:tc>
                  <a:txBody>
                    <a:bodyPr/>
                    <a:lstStyle/>
                    <a:p>
                      <a:pPr algn="l" fontAlgn="b"/>
                      <a:r>
                        <a:rPr lang="en-GB" sz="1100" b="0" i="0" u="none" strike="noStrike">
                          <a:solidFill>
                            <a:srgbClr val="000000"/>
                          </a:solidFill>
                          <a:effectLst/>
                          <a:latin typeface="Calibri" panose="020F0502020204030204" pitchFamily="34" charset="0"/>
                        </a:rPr>
                        <a:t>Expedia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626289"/>
                  </a:ext>
                </a:extLst>
              </a:tr>
              <a:tr h="190500">
                <a:tc>
                  <a:txBody>
                    <a:bodyPr/>
                    <a:lstStyle/>
                    <a:p>
                      <a:pPr algn="l" fontAlgn="b"/>
                      <a:r>
                        <a:rPr lang="en-GB" sz="1100" b="0" i="0" u="none" strike="noStrike">
                          <a:solidFill>
                            <a:srgbClr val="000000"/>
                          </a:solidFill>
                          <a:effectLst/>
                          <a:latin typeface="Calibri" panose="020F0502020204030204" pitchFamily="34" charset="0"/>
                        </a:rPr>
                        <a:t>Trivago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491815"/>
                  </a:ext>
                </a:extLst>
              </a:tr>
              <a:tr h="190500">
                <a:tc>
                  <a:txBody>
                    <a:bodyPr/>
                    <a:lstStyle/>
                    <a:p>
                      <a:pPr algn="l" fontAlgn="b"/>
                      <a:r>
                        <a:rPr lang="en-GB" sz="1100" b="0" i="0" u="none" strike="noStrike">
                          <a:solidFill>
                            <a:srgbClr val="000000"/>
                          </a:solidFill>
                          <a:effectLst/>
                          <a:latin typeface="Calibri" panose="020F0502020204030204" pitchFamily="34" charset="0"/>
                        </a:rPr>
                        <a:t>Direct with accommodation provider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467636"/>
                  </a:ext>
                </a:extLst>
              </a:tr>
              <a:tr h="190500">
                <a:tc>
                  <a:txBody>
                    <a:bodyPr/>
                    <a:lstStyle/>
                    <a:p>
                      <a:pPr algn="l" fontAlgn="b"/>
                      <a:r>
                        <a:rPr lang="en-GB" sz="1100" b="0" i="0" u="none" strike="noStrike">
                          <a:solidFill>
                            <a:srgbClr val="000000"/>
                          </a:solidFill>
                          <a:effectLst/>
                          <a:latin typeface="Calibri" panose="020F0502020204030204" pitchFamily="34" charset="0"/>
                        </a:rPr>
                        <a:t>AirBnB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8322106"/>
                  </a:ext>
                </a:extLst>
              </a:tr>
              <a:tr h="190500">
                <a:tc>
                  <a:txBody>
                    <a:bodyPr/>
                    <a:lstStyle/>
                    <a:p>
                      <a:pPr algn="l" fontAlgn="b"/>
                      <a:r>
                        <a:rPr lang="en-GB" sz="1100" b="0" i="0" u="none" strike="noStrike" dirty="0">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275012"/>
                  </a:ext>
                </a:extLst>
              </a:tr>
            </a:tbl>
          </a:graphicData>
        </a:graphic>
      </p:graphicFrame>
      <p:sp>
        <p:nvSpPr>
          <p:cNvPr id="8" name="Rectangle 7">
            <a:extLst>
              <a:ext uri="{FF2B5EF4-FFF2-40B4-BE49-F238E27FC236}">
                <a16:creationId xmlns:a16="http://schemas.microsoft.com/office/drawing/2014/main" id="{2BE28E68-ECF4-4034-A00B-0D748F2A2309}"/>
              </a:ext>
            </a:extLst>
          </p:cNvPr>
          <p:cNvSpPr/>
          <p:nvPr/>
        </p:nvSpPr>
        <p:spPr>
          <a:xfrm>
            <a:off x="1524000" y="2664794"/>
            <a:ext cx="1569660" cy="338554"/>
          </a:xfrm>
          <a:prstGeom prst="rect">
            <a:avLst/>
          </a:prstGeom>
        </p:spPr>
        <p:txBody>
          <a:bodyPr wrap="none">
            <a:spAutoFit/>
          </a:bodyPr>
          <a:lstStyle/>
          <a:p>
            <a:r>
              <a:rPr lang="en-GB" sz="1200" b="1" dirty="0"/>
              <a:t>Summer interviews</a:t>
            </a:r>
            <a:r>
              <a:rPr lang="en-GB" sz="1600" dirty="0"/>
              <a:t>	</a:t>
            </a:r>
          </a:p>
        </p:txBody>
      </p:sp>
      <p:sp>
        <p:nvSpPr>
          <p:cNvPr id="16" name="Rectangle 15">
            <a:extLst>
              <a:ext uri="{FF2B5EF4-FFF2-40B4-BE49-F238E27FC236}">
                <a16:creationId xmlns:a16="http://schemas.microsoft.com/office/drawing/2014/main" id="{006EE863-9E62-464C-93E3-FEA43C6CDF23}"/>
              </a:ext>
            </a:extLst>
          </p:cNvPr>
          <p:cNvSpPr/>
          <p:nvPr/>
        </p:nvSpPr>
        <p:spPr>
          <a:xfrm>
            <a:off x="1524000" y="4578181"/>
            <a:ext cx="1569660" cy="276999"/>
          </a:xfrm>
          <a:prstGeom prst="rect">
            <a:avLst/>
          </a:prstGeom>
        </p:spPr>
        <p:txBody>
          <a:bodyPr wrap="none">
            <a:spAutoFit/>
          </a:bodyPr>
          <a:lstStyle/>
          <a:p>
            <a:r>
              <a:rPr lang="en-GB" sz="1200" b="1" dirty="0"/>
              <a:t>Autumn interviews	</a:t>
            </a:r>
          </a:p>
        </p:txBody>
      </p:sp>
      <p:sp>
        <p:nvSpPr>
          <p:cNvPr id="12" name="TextBox 11">
            <a:extLst>
              <a:ext uri="{FF2B5EF4-FFF2-40B4-BE49-F238E27FC236}">
                <a16:creationId xmlns:a16="http://schemas.microsoft.com/office/drawing/2014/main" id="{38704B86-258D-438D-87E6-5417549DBDBE}"/>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33</a:t>
            </a:r>
          </a:p>
        </p:txBody>
      </p:sp>
    </p:spTree>
    <p:extLst>
      <p:ext uri="{BB962C8B-B14F-4D97-AF65-F5344CB8AC3E}">
        <p14:creationId xmlns:p14="http://schemas.microsoft.com/office/powerpoint/2010/main" val="225359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978513"/>
            <a:ext cx="7039707" cy="400110"/>
          </a:xfrm>
          <a:prstGeom prst="rect">
            <a:avLst/>
          </a:prstGeom>
          <a:noFill/>
        </p:spPr>
        <p:txBody>
          <a:bodyPr wrap="square" rtlCol="0">
            <a:spAutoFit/>
          </a:bodyPr>
          <a:lstStyle/>
          <a:p>
            <a:r>
              <a:rPr lang="en-GB" sz="2000" b="1" dirty="0">
                <a:solidFill>
                  <a:schemeClr val="accent5"/>
                </a:solidFill>
                <a:latin typeface="Calibri" pitchFamily="34" charset="0"/>
              </a:rPr>
              <a:t>Transport   </a:t>
            </a:r>
            <a:endParaRPr lang="en-GB" sz="1400" b="1" dirty="0">
              <a:solidFill>
                <a:schemeClr val="tx2">
                  <a:lumMod val="75000"/>
                </a:schemeClr>
              </a:solidFill>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37328" y="1378623"/>
            <a:ext cx="10631623" cy="793166"/>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cs typeface="Calibri" panose="020F0502020204030204" pitchFamily="34" charset="0"/>
              </a:rPr>
              <a:t>The car (or some other private motor vehicle such as a motorbike or motorhome) was the most common mode of transport used by visitors to reach Thanet, chosen by 66% of respondents. </a:t>
            </a:r>
            <a:r>
              <a:rPr lang="en-GB" sz="1200" dirty="0">
                <a:solidFill>
                  <a:srgbClr val="000000"/>
                </a:solidFill>
                <a:latin typeface="Calibri" panose="020F0502020204030204" pitchFamily="34" charset="0"/>
                <a:cs typeface="Calibri" panose="020F0502020204030204" pitchFamily="34" charset="0"/>
              </a:rPr>
              <a:t>Train users accounted for 19% of all visitors to Thanet. However, train usage was significantly more popular among visitors to Margate, accounting for 30% of all trips.  Coach trips were more frequent in Margate and Broadstairs (6% each) compared to only 3% of all trips to Ramsgate.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796726" y="6080178"/>
            <a:ext cx="3871274"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What was the main form of transport you used to reach the destination? Base: 893 – prompted – Have you paid to use any of the town centre car parks today?</a:t>
            </a:r>
            <a:endParaRPr lang="en-GB" sz="1100" dirty="0"/>
          </a:p>
        </p:txBody>
      </p:sp>
      <p:graphicFrame>
        <p:nvGraphicFramePr>
          <p:cNvPr id="13" name="Chart 12">
            <a:extLst>
              <a:ext uri="{FF2B5EF4-FFF2-40B4-BE49-F238E27FC236}">
                <a16:creationId xmlns:a16="http://schemas.microsoft.com/office/drawing/2014/main" id="{D24F7CD3-1BAC-450A-8F52-202AA6FACE79}"/>
              </a:ext>
            </a:extLst>
          </p:cNvPr>
          <p:cNvGraphicFramePr>
            <a:graphicFrameLocks/>
          </p:cNvGraphicFramePr>
          <p:nvPr>
            <p:extLst>
              <p:ext uri="{D42A27DB-BD31-4B8C-83A1-F6EECF244321}">
                <p14:modId xmlns:p14="http://schemas.microsoft.com/office/powerpoint/2010/main" val="526978322"/>
              </p:ext>
            </p:extLst>
          </p:nvPr>
        </p:nvGraphicFramePr>
        <p:xfrm>
          <a:off x="871625" y="2974708"/>
          <a:ext cx="3971926"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id="{EDD9943E-FA46-4377-B506-8BB9F283D854}"/>
              </a:ext>
            </a:extLst>
          </p:cNvPr>
          <p:cNvGraphicFramePr>
            <a:graphicFrameLocks noGrp="1"/>
          </p:cNvGraphicFramePr>
          <p:nvPr>
            <p:extLst>
              <p:ext uri="{D42A27DB-BD31-4B8C-83A1-F6EECF244321}">
                <p14:modId xmlns:p14="http://schemas.microsoft.com/office/powerpoint/2010/main" val="3014296781"/>
              </p:ext>
            </p:extLst>
          </p:nvPr>
        </p:nvGraphicFramePr>
        <p:xfrm>
          <a:off x="5486607" y="3553090"/>
          <a:ext cx="5465227" cy="1714500"/>
        </p:xfrm>
        <a:graphic>
          <a:graphicData uri="http://schemas.openxmlformats.org/drawingml/2006/table">
            <a:tbl>
              <a:tblPr/>
              <a:tblGrid>
                <a:gridCol w="1770784">
                  <a:extLst>
                    <a:ext uri="{9D8B030D-6E8A-4147-A177-3AD203B41FA5}">
                      <a16:colId xmlns:a16="http://schemas.microsoft.com/office/drawing/2014/main" val="454274016"/>
                    </a:ext>
                  </a:extLst>
                </a:gridCol>
                <a:gridCol w="1231481">
                  <a:extLst>
                    <a:ext uri="{9D8B030D-6E8A-4147-A177-3AD203B41FA5}">
                      <a16:colId xmlns:a16="http://schemas.microsoft.com/office/drawing/2014/main" val="2948391092"/>
                    </a:ext>
                  </a:extLst>
                </a:gridCol>
                <a:gridCol w="1231481">
                  <a:extLst>
                    <a:ext uri="{9D8B030D-6E8A-4147-A177-3AD203B41FA5}">
                      <a16:colId xmlns:a16="http://schemas.microsoft.com/office/drawing/2014/main" val="1974737542"/>
                    </a:ext>
                  </a:extLst>
                </a:gridCol>
                <a:gridCol w="1231481">
                  <a:extLst>
                    <a:ext uri="{9D8B030D-6E8A-4147-A177-3AD203B41FA5}">
                      <a16:colId xmlns:a16="http://schemas.microsoft.com/office/drawing/2014/main" val="1373681608"/>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866971793"/>
                  </a:ext>
                </a:extLst>
              </a:tr>
              <a:tr h="190500">
                <a:tc>
                  <a:txBody>
                    <a:bodyPr/>
                    <a:lstStyle/>
                    <a:p>
                      <a:pPr algn="l" fontAlgn="b"/>
                      <a:r>
                        <a:rPr lang="en-GB" sz="1100" b="0" i="0" u="none" strike="noStrike" dirty="0">
                          <a:solidFill>
                            <a:srgbClr val="000000"/>
                          </a:solidFill>
                          <a:effectLst/>
                          <a:latin typeface="Calibri" panose="020F0502020204030204" pitchFamily="34" charset="0"/>
                        </a:rPr>
                        <a:t>Car / van/motorhome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071069682"/>
                  </a:ext>
                </a:extLst>
              </a:tr>
              <a:tr h="190500">
                <a:tc>
                  <a:txBody>
                    <a:bodyPr/>
                    <a:lstStyle/>
                    <a:p>
                      <a:pPr algn="l" fontAlgn="b"/>
                      <a:r>
                        <a:rPr lang="en-GB" sz="1100" b="0" i="0" u="none" strike="noStrike" dirty="0">
                          <a:solidFill>
                            <a:srgbClr val="000000"/>
                          </a:solidFill>
                          <a:effectLst/>
                          <a:latin typeface="Calibri" panose="020F0502020204030204" pitchFamily="34" charset="0"/>
                        </a:rPr>
                        <a:t>Train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1017748"/>
                  </a:ext>
                </a:extLst>
              </a:tr>
              <a:tr h="190500">
                <a:tc>
                  <a:txBody>
                    <a:bodyPr/>
                    <a:lstStyle/>
                    <a:p>
                      <a:pPr algn="l" fontAlgn="b"/>
                      <a:r>
                        <a:rPr lang="en-GB" sz="1100" b="0" i="0" u="none" strike="noStrike" dirty="0">
                          <a:solidFill>
                            <a:srgbClr val="000000"/>
                          </a:solidFill>
                          <a:effectLst/>
                          <a:latin typeface="Calibri" panose="020F0502020204030204" pitchFamily="34" charset="0"/>
                        </a:rPr>
                        <a:t>Coach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414527"/>
                  </a:ext>
                </a:extLst>
              </a:tr>
              <a:tr h="190500">
                <a:tc>
                  <a:txBody>
                    <a:bodyPr/>
                    <a:lstStyle/>
                    <a:p>
                      <a:pPr algn="l" fontAlgn="b"/>
                      <a:r>
                        <a:rPr lang="en-GB" sz="1100" b="0" i="0" u="none" strike="noStrike" dirty="0">
                          <a:solidFill>
                            <a:srgbClr val="000000"/>
                          </a:solidFill>
                          <a:effectLst/>
                          <a:latin typeface="Calibri" panose="020F0502020204030204" pitchFamily="34" charset="0"/>
                        </a:rPr>
                        <a:t>Bus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900590"/>
                  </a:ext>
                </a:extLst>
              </a:tr>
              <a:tr h="190500">
                <a:tc>
                  <a:txBody>
                    <a:bodyPr/>
                    <a:lstStyle/>
                    <a:p>
                      <a:pPr algn="l" fontAlgn="b"/>
                      <a:r>
                        <a:rPr lang="en-GB" sz="1100" b="0" i="0" u="none" strike="noStrike" dirty="0">
                          <a:solidFill>
                            <a:srgbClr val="000000"/>
                          </a:solidFill>
                          <a:effectLst/>
                          <a:latin typeface="Calibri" panose="020F0502020204030204" pitchFamily="34" charset="0"/>
                        </a:rPr>
                        <a:t>Ferry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7113137"/>
                  </a:ext>
                </a:extLst>
              </a:tr>
              <a:tr h="190500">
                <a:tc>
                  <a:txBody>
                    <a:bodyPr/>
                    <a:lstStyle/>
                    <a:p>
                      <a:pPr algn="l" fontAlgn="b"/>
                      <a:r>
                        <a:rPr lang="en-GB" sz="1100" b="0" i="0" u="none" strike="noStrike" dirty="0">
                          <a:solidFill>
                            <a:srgbClr val="000000"/>
                          </a:solidFill>
                          <a:effectLst/>
                          <a:latin typeface="Calibri" panose="020F0502020204030204" pitchFamily="34" charset="0"/>
                        </a:rPr>
                        <a:t>Boat (Yacht, etc.)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4076228761"/>
                  </a:ext>
                </a:extLst>
              </a:tr>
              <a:tr h="190500">
                <a:tc>
                  <a:txBody>
                    <a:bodyPr/>
                    <a:lstStyle/>
                    <a:p>
                      <a:pPr algn="l" fontAlgn="b"/>
                      <a:r>
                        <a:rPr lang="en-GB" sz="1100" b="0" i="0" u="none" strike="noStrike" dirty="0">
                          <a:solidFill>
                            <a:srgbClr val="000000"/>
                          </a:solidFill>
                          <a:effectLst/>
                          <a:latin typeface="Calibri" panose="020F0502020204030204" pitchFamily="34" charset="0"/>
                        </a:rPr>
                        <a:t>Bike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226977"/>
                  </a:ext>
                </a:extLst>
              </a:tr>
              <a:tr h="190500">
                <a:tc>
                  <a:txBody>
                    <a:bodyPr/>
                    <a:lstStyle/>
                    <a:p>
                      <a:pPr algn="l" fontAlgn="b"/>
                      <a:r>
                        <a:rPr lang="en-GB" sz="1100" b="0" i="0" u="none" strike="noStrike" dirty="0">
                          <a:solidFill>
                            <a:srgbClr val="000000"/>
                          </a:solidFill>
                          <a:effectLst/>
                          <a:latin typeface="Calibri" panose="020F0502020204030204" pitchFamily="34" charset="0"/>
                        </a:rPr>
                        <a:t>Other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4161076757"/>
                  </a:ext>
                </a:extLst>
              </a:tr>
            </a:tbl>
          </a:graphicData>
        </a:graphic>
      </p:graphicFrame>
      <p:sp>
        <p:nvSpPr>
          <p:cNvPr id="14" name="object 8">
            <a:extLst>
              <a:ext uri="{FF2B5EF4-FFF2-40B4-BE49-F238E27FC236}">
                <a16:creationId xmlns:a16="http://schemas.microsoft.com/office/drawing/2014/main" id="{09DD08F1-7672-4413-B696-881EF0C3962B}"/>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6" name="object 9">
            <a:extLst>
              <a:ext uri="{FF2B5EF4-FFF2-40B4-BE49-F238E27FC236}">
                <a16:creationId xmlns:a16="http://schemas.microsoft.com/office/drawing/2014/main" id="{EC0C07BC-C1AE-4ED2-AB21-3B7502F2DEFF}"/>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Transport links and ease of getting to and around are seen as one of the key motivators for visiting the Isle of Thanet according to the perception research conducted by Visit Kent (2017) and NCTA (2017). – See Secondary Research Report, Pages 16 and 21. </a:t>
            </a:r>
            <a:endParaRPr sz="1100" dirty="0">
              <a:latin typeface="Calibri"/>
              <a:cs typeface="Calibri"/>
            </a:endParaRPr>
          </a:p>
        </p:txBody>
      </p:sp>
      <p:sp>
        <p:nvSpPr>
          <p:cNvPr id="17" name="object 10">
            <a:extLst>
              <a:ext uri="{FF2B5EF4-FFF2-40B4-BE49-F238E27FC236}">
                <a16:creationId xmlns:a16="http://schemas.microsoft.com/office/drawing/2014/main" id="{F3221649-8E1E-4655-A6D4-180D515A303A}"/>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8" name="object 11">
            <a:extLst>
              <a:ext uri="{FF2B5EF4-FFF2-40B4-BE49-F238E27FC236}">
                <a16:creationId xmlns:a16="http://schemas.microsoft.com/office/drawing/2014/main" id="{4DF39FA1-765F-4FF5-8F21-F614D1C47B75}"/>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
        <p:nvSpPr>
          <p:cNvPr id="19" name="object 8">
            <a:extLst>
              <a:ext uri="{FF2B5EF4-FFF2-40B4-BE49-F238E27FC236}">
                <a16:creationId xmlns:a16="http://schemas.microsoft.com/office/drawing/2014/main" id="{31598EEA-C2E2-46D1-87DA-3A231DC4C45D}"/>
              </a:ext>
            </a:extLst>
          </p:cNvPr>
          <p:cNvSpPr/>
          <p:nvPr/>
        </p:nvSpPr>
        <p:spPr>
          <a:xfrm>
            <a:off x="7464433" y="2790495"/>
            <a:ext cx="3476605" cy="495264"/>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20" name="object 9">
            <a:extLst>
              <a:ext uri="{FF2B5EF4-FFF2-40B4-BE49-F238E27FC236}">
                <a16:creationId xmlns:a16="http://schemas.microsoft.com/office/drawing/2014/main" id="{3C365EA0-80B4-4E74-88BF-737E9941005E}"/>
              </a:ext>
            </a:extLst>
          </p:cNvPr>
          <p:cNvSpPr txBox="1"/>
          <p:nvPr/>
        </p:nvSpPr>
        <p:spPr>
          <a:xfrm>
            <a:off x="7348451" y="2850383"/>
            <a:ext cx="3476605" cy="435376"/>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Significant increase in the number of visitors travelling to Margate by train since 2010 (11% up to 30%).</a:t>
            </a:r>
            <a:endParaRPr sz="1100" dirty="0">
              <a:latin typeface="Calibri"/>
              <a:cs typeface="Calibri"/>
            </a:endParaRPr>
          </a:p>
        </p:txBody>
      </p:sp>
      <p:sp>
        <p:nvSpPr>
          <p:cNvPr id="21" name="object 10">
            <a:extLst>
              <a:ext uri="{FF2B5EF4-FFF2-40B4-BE49-F238E27FC236}">
                <a16:creationId xmlns:a16="http://schemas.microsoft.com/office/drawing/2014/main" id="{234BA1A2-0B75-4490-B372-CA9C6151BB98}"/>
              </a:ext>
            </a:extLst>
          </p:cNvPr>
          <p:cNvSpPr/>
          <p:nvPr/>
        </p:nvSpPr>
        <p:spPr>
          <a:xfrm>
            <a:off x="7457590" y="2592512"/>
            <a:ext cx="1601496"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2" name="object 11">
            <a:extLst>
              <a:ext uri="{FF2B5EF4-FFF2-40B4-BE49-F238E27FC236}">
                <a16:creationId xmlns:a16="http://schemas.microsoft.com/office/drawing/2014/main" id="{C61E2A4A-7DE8-43F9-8821-6748D34E7750}"/>
              </a:ext>
            </a:extLst>
          </p:cNvPr>
          <p:cNvSpPr txBox="1"/>
          <p:nvPr/>
        </p:nvSpPr>
        <p:spPr>
          <a:xfrm>
            <a:off x="7634120" y="2722928"/>
            <a:ext cx="1295624"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1502294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77719" y="623580"/>
            <a:ext cx="8016737" cy="400110"/>
          </a:xfrm>
          <a:prstGeom prst="rect">
            <a:avLst/>
          </a:prstGeom>
          <a:noFill/>
        </p:spPr>
        <p:txBody>
          <a:bodyPr wrap="square" rtlCol="0">
            <a:spAutoFit/>
          </a:bodyPr>
          <a:lstStyle/>
          <a:p>
            <a:r>
              <a:rPr lang="en-GB" sz="2000" b="1" dirty="0">
                <a:solidFill>
                  <a:schemeClr val="accent5"/>
                </a:solidFill>
                <a:latin typeface="Calibri" pitchFamily="34" charset="0"/>
              </a:rPr>
              <a:t>Transport  - Use of car parks </a:t>
            </a:r>
            <a:endParaRPr lang="en-GB" sz="1400" b="1" dirty="0">
              <a:solidFill>
                <a:schemeClr val="tx2">
                  <a:lumMod val="75000"/>
                </a:schemeClr>
              </a:solidFill>
              <a:highlight>
                <a:srgbClr val="FFFF00"/>
              </a:highlight>
              <a:latin typeface="Calibri" pitchFamily="34" charset="0"/>
            </a:endParaRPr>
          </a:p>
        </p:txBody>
      </p:sp>
      <p:sp>
        <p:nvSpPr>
          <p:cNvPr id="12" name="TextBox 11">
            <a:extLst>
              <a:ext uri="{FF2B5EF4-FFF2-40B4-BE49-F238E27FC236}">
                <a16:creationId xmlns:a16="http://schemas.microsoft.com/office/drawing/2014/main" id="{B561EA42-E1F2-4EFD-B479-EBAB8B52FF8C}"/>
              </a:ext>
            </a:extLst>
          </p:cNvPr>
          <p:cNvSpPr txBox="1"/>
          <p:nvPr/>
        </p:nvSpPr>
        <p:spPr>
          <a:xfrm>
            <a:off x="577719" y="1148065"/>
            <a:ext cx="10950230" cy="1273297"/>
          </a:xfrm>
          <a:prstGeom prst="rect">
            <a:avLst/>
          </a:prstGeom>
          <a:noFill/>
        </p:spPr>
        <p:txBody>
          <a:bodyPr wrap="square" rtlCol="0">
            <a:spAutoFit/>
          </a:bodyPr>
          <a:lstStyle/>
          <a:p>
            <a:pPr algn="just">
              <a:lnSpc>
                <a:spcPct val="130000"/>
              </a:lnSpc>
            </a:pPr>
            <a:r>
              <a:rPr lang="en-GB" sz="1200" dirty="0">
                <a:solidFill>
                  <a:srgbClr val="000000"/>
                </a:solidFill>
                <a:latin typeface="Calibri" panose="020F0502020204030204" pitchFamily="34" charset="0"/>
              </a:rPr>
              <a:t>Just under half of all car users (46%) paid to use a town centre car park but usage was higher in Margate (59%) and lower in Broadstairs (34%). Respondents were asked to rate parking in the town centre and the cost of parking using a five point scale – very easy / very reasonable (5 points) to very difficult / very expensive (1 point). The survey found that parking in the town centre achieved a score of 4.2 out of 5. As you would expect, parking was easier in autumn.  Most respondents found the cost of parking to be ‘about average’ with an mean score of 2.7 out of 5. Scores differed slightly at destination level. Margate achieved the highest scores for both ease of parking (4.4) and cost (3.1) and Broadstairs achieved the lowest (3.9 and 2.3 respectively). </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B7CC05-1C0E-4971-9800-F25E6AD19E83}"/>
              </a:ext>
            </a:extLst>
          </p:cNvPr>
          <p:cNvSpPr/>
          <p:nvPr/>
        </p:nvSpPr>
        <p:spPr>
          <a:xfrm>
            <a:off x="6763668" y="6078187"/>
            <a:ext cx="4114864" cy="769441"/>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893 – prompted – Have you paid to use any of the town centre car parks today? Base: 413 – prompted -  How easy did you find it to park in the town centre? Base: 413 – prompted - How would you rate the cost of parking in Location (interviewer to code)?</a:t>
            </a:r>
            <a:endParaRPr lang="en-GB" sz="1100" dirty="0"/>
          </a:p>
        </p:txBody>
      </p:sp>
      <p:graphicFrame>
        <p:nvGraphicFramePr>
          <p:cNvPr id="16" name="Chart 15">
            <a:extLst>
              <a:ext uri="{FF2B5EF4-FFF2-40B4-BE49-F238E27FC236}">
                <a16:creationId xmlns:a16="http://schemas.microsoft.com/office/drawing/2014/main" id="{626A5352-B72B-4725-8466-EAD1AF822695}"/>
              </a:ext>
            </a:extLst>
          </p:cNvPr>
          <p:cNvGraphicFramePr>
            <a:graphicFrameLocks/>
          </p:cNvGraphicFramePr>
          <p:nvPr>
            <p:extLst>
              <p:ext uri="{D42A27DB-BD31-4B8C-83A1-F6EECF244321}">
                <p14:modId xmlns:p14="http://schemas.microsoft.com/office/powerpoint/2010/main" val="2051467999"/>
              </p:ext>
            </p:extLst>
          </p:nvPr>
        </p:nvGraphicFramePr>
        <p:xfrm>
          <a:off x="6763669" y="2062846"/>
          <a:ext cx="5131155" cy="22043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056AC86B-492F-4D55-AD48-493FA12D5D5B}"/>
              </a:ext>
            </a:extLst>
          </p:cNvPr>
          <p:cNvGraphicFramePr>
            <a:graphicFrameLocks/>
          </p:cNvGraphicFramePr>
          <p:nvPr>
            <p:extLst>
              <p:ext uri="{D42A27DB-BD31-4B8C-83A1-F6EECF244321}">
                <p14:modId xmlns:p14="http://schemas.microsoft.com/office/powerpoint/2010/main" val="3631939602"/>
              </p:ext>
            </p:extLst>
          </p:nvPr>
        </p:nvGraphicFramePr>
        <p:xfrm>
          <a:off x="6832878" y="3863070"/>
          <a:ext cx="5061946" cy="24823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A2932488-09ED-473B-8738-EF05D40A124C}"/>
              </a:ext>
            </a:extLst>
          </p:cNvPr>
          <p:cNvGraphicFramePr>
            <a:graphicFrameLocks/>
          </p:cNvGraphicFramePr>
          <p:nvPr>
            <p:extLst>
              <p:ext uri="{D42A27DB-BD31-4B8C-83A1-F6EECF244321}">
                <p14:modId xmlns:p14="http://schemas.microsoft.com/office/powerpoint/2010/main" val="1639047891"/>
              </p:ext>
            </p:extLst>
          </p:nvPr>
        </p:nvGraphicFramePr>
        <p:xfrm>
          <a:off x="1384694" y="3626586"/>
          <a:ext cx="4572000" cy="231636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465BD685-ADEA-446D-A0C3-DF6F190F8A0B}"/>
              </a:ext>
            </a:extLst>
          </p:cNvPr>
          <p:cNvSpPr txBox="1"/>
          <p:nvPr/>
        </p:nvSpPr>
        <p:spPr>
          <a:xfrm>
            <a:off x="11197278" y="2692690"/>
            <a:ext cx="565608" cy="369332"/>
          </a:xfrm>
          <a:prstGeom prst="rect">
            <a:avLst/>
          </a:prstGeom>
          <a:solidFill>
            <a:schemeClr val="accent6"/>
          </a:solidFill>
        </p:spPr>
        <p:txBody>
          <a:bodyPr wrap="square" rtlCol="0">
            <a:spAutoFit/>
          </a:bodyPr>
          <a:lstStyle/>
          <a:p>
            <a:r>
              <a:rPr lang="en-GB" dirty="0"/>
              <a:t>2.8</a:t>
            </a:r>
          </a:p>
        </p:txBody>
      </p:sp>
      <p:sp>
        <p:nvSpPr>
          <p:cNvPr id="21" name="TextBox 20">
            <a:extLst>
              <a:ext uri="{FF2B5EF4-FFF2-40B4-BE49-F238E27FC236}">
                <a16:creationId xmlns:a16="http://schemas.microsoft.com/office/drawing/2014/main" id="{A58FAF5D-2414-4F29-859C-E3FC88AE86D3}"/>
              </a:ext>
            </a:extLst>
          </p:cNvPr>
          <p:cNvSpPr txBox="1"/>
          <p:nvPr/>
        </p:nvSpPr>
        <p:spPr>
          <a:xfrm>
            <a:off x="11245145" y="4569270"/>
            <a:ext cx="565608" cy="369332"/>
          </a:xfrm>
          <a:prstGeom prst="rect">
            <a:avLst/>
          </a:prstGeom>
          <a:solidFill>
            <a:schemeClr val="accent6"/>
          </a:solidFill>
        </p:spPr>
        <p:txBody>
          <a:bodyPr wrap="square" rtlCol="0">
            <a:spAutoFit/>
          </a:bodyPr>
          <a:lstStyle/>
          <a:p>
            <a:r>
              <a:rPr lang="en-GB" dirty="0"/>
              <a:t>4.0</a:t>
            </a:r>
          </a:p>
        </p:txBody>
      </p:sp>
      <p:sp>
        <p:nvSpPr>
          <p:cNvPr id="22" name="TextBox 21">
            <a:extLst>
              <a:ext uri="{FF2B5EF4-FFF2-40B4-BE49-F238E27FC236}">
                <a16:creationId xmlns:a16="http://schemas.microsoft.com/office/drawing/2014/main" id="{E44D1236-13B7-4DB1-8618-20CB3433C0CF}"/>
              </a:ext>
            </a:extLst>
          </p:cNvPr>
          <p:cNvSpPr txBox="1"/>
          <p:nvPr/>
        </p:nvSpPr>
        <p:spPr>
          <a:xfrm>
            <a:off x="11197278" y="3548449"/>
            <a:ext cx="565608" cy="369332"/>
          </a:xfrm>
          <a:prstGeom prst="rect">
            <a:avLst/>
          </a:prstGeom>
          <a:solidFill>
            <a:schemeClr val="accent2"/>
          </a:solidFill>
        </p:spPr>
        <p:txBody>
          <a:bodyPr wrap="square" rtlCol="0">
            <a:spAutoFit/>
          </a:bodyPr>
          <a:lstStyle/>
          <a:p>
            <a:r>
              <a:rPr lang="en-GB" dirty="0"/>
              <a:t>2.6</a:t>
            </a:r>
          </a:p>
        </p:txBody>
      </p:sp>
      <p:graphicFrame>
        <p:nvGraphicFramePr>
          <p:cNvPr id="23" name="Table 22">
            <a:extLst>
              <a:ext uri="{FF2B5EF4-FFF2-40B4-BE49-F238E27FC236}">
                <a16:creationId xmlns:a16="http://schemas.microsoft.com/office/drawing/2014/main" id="{9E153909-587B-40B3-8E08-76DE2503F8D4}"/>
              </a:ext>
            </a:extLst>
          </p:cNvPr>
          <p:cNvGraphicFramePr>
            <a:graphicFrameLocks noGrp="1"/>
          </p:cNvGraphicFramePr>
          <p:nvPr>
            <p:extLst>
              <p:ext uri="{D42A27DB-BD31-4B8C-83A1-F6EECF244321}">
                <p14:modId xmlns:p14="http://schemas.microsoft.com/office/powerpoint/2010/main" val="3479380217"/>
              </p:ext>
            </p:extLst>
          </p:nvPr>
        </p:nvGraphicFramePr>
        <p:xfrm>
          <a:off x="826716" y="2757748"/>
          <a:ext cx="5465227" cy="762000"/>
        </p:xfrm>
        <a:graphic>
          <a:graphicData uri="http://schemas.openxmlformats.org/drawingml/2006/table">
            <a:tbl>
              <a:tblPr/>
              <a:tblGrid>
                <a:gridCol w="2144583">
                  <a:extLst>
                    <a:ext uri="{9D8B030D-6E8A-4147-A177-3AD203B41FA5}">
                      <a16:colId xmlns:a16="http://schemas.microsoft.com/office/drawing/2014/main" val="202686722"/>
                    </a:ext>
                  </a:extLst>
                </a:gridCol>
                <a:gridCol w="830161">
                  <a:extLst>
                    <a:ext uri="{9D8B030D-6E8A-4147-A177-3AD203B41FA5}">
                      <a16:colId xmlns:a16="http://schemas.microsoft.com/office/drawing/2014/main" val="865312776"/>
                    </a:ext>
                  </a:extLst>
                </a:gridCol>
                <a:gridCol w="830161">
                  <a:extLst>
                    <a:ext uri="{9D8B030D-6E8A-4147-A177-3AD203B41FA5}">
                      <a16:colId xmlns:a16="http://schemas.microsoft.com/office/drawing/2014/main" val="2819478960"/>
                    </a:ext>
                  </a:extLst>
                </a:gridCol>
                <a:gridCol w="830161">
                  <a:extLst>
                    <a:ext uri="{9D8B030D-6E8A-4147-A177-3AD203B41FA5}">
                      <a16:colId xmlns:a16="http://schemas.microsoft.com/office/drawing/2014/main" val="4205413616"/>
                    </a:ext>
                  </a:extLst>
                </a:gridCol>
                <a:gridCol w="830161">
                  <a:extLst>
                    <a:ext uri="{9D8B030D-6E8A-4147-A177-3AD203B41FA5}">
                      <a16:colId xmlns:a16="http://schemas.microsoft.com/office/drawing/2014/main" val="1651984540"/>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tc>
                  <a:txBody>
                    <a:bodyPr/>
                    <a:lstStyle/>
                    <a:p>
                      <a:pPr algn="ctr" fontAlgn="ctr"/>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958663260"/>
                  </a:ext>
                </a:extLst>
              </a:tr>
              <a:tr h="190500">
                <a:tc>
                  <a:txBody>
                    <a:bodyPr/>
                    <a:lstStyle/>
                    <a:p>
                      <a:pPr algn="l" fontAlgn="b"/>
                      <a:r>
                        <a:rPr lang="en-US" sz="1100" b="0" i="0" u="none" strike="noStrike" dirty="0">
                          <a:solidFill>
                            <a:srgbClr val="000000"/>
                          </a:solidFill>
                          <a:effectLst/>
                          <a:latin typeface="Calibri" panose="020F0502020204030204" pitchFamily="34" charset="0"/>
                        </a:rPr>
                        <a:t>Yes, in a car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7553850"/>
                  </a:ext>
                </a:extLst>
              </a:tr>
              <a:tr h="190500">
                <a:tc>
                  <a:txBody>
                    <a:bodyPr/>
                    <a:lstStyle/>
                    <a:p>
                      <a:pPr algn="l" fontAlgn="b"/>
                      <a:r>
                        <a:rPr lang="en-US" sz="1100" b="0" i="0" u="none" strike="noStrike" dirty="0">
                          <a:solidFill>
                            <a:srgbClr val="000000"/>
                          </a:solidFill>
                          <a:effectLst/>
                          <a:latin typeface="Calibri" panose="020F0502020204030204" pitchFamily="34" charset="0"/>
                        </a:rPr>
                        <a:t>Yes, using pay and display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591778"/>
                  </a:ext>
                </a:extLst>
              </a:tr>
              <a:tr h="190500">
                <a:tc>
                  <a:txBody>
                    <a:bodyPr/>
                    <a:lstStyle/>
                    <a:p>
                      <a:pPr algn="l" fontAlgn="b"/>
                      <a:r>
                        <a:rPr lang="en-GB" sz="11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7615"/>
                  </a:ext>
                </a:extLst>
              </a:tr>
            </a:tbl>
          </a:graphicData>
        </a:graphic>
      </p:graphicFrame>
      <p:sp>
        <p:nvSpPr>
          <p:cNvPr id="3" name="TextBox 2">
            <a:extLst>
              <a:ext uri="{FF2B5EF4-FFF2-40B4-BE49-F238E27FC236}">
                <a16:creationId xmlns:a16="http://schemas.microsoft.com/office/drawing/2014/main" id="{2A0D4EF0-0F66-43B0-BFCF-F6A6BE2FC73C}"/>
              </a:ext>
            </a:extLst>
          </p:cNvPr>
          <p:cNvSpPr txBox="1"/>
          <p:nvPr/>
        </p:nvSpPr>
        <p:spPr>
          <a:xfrm>
            <a:off x="4362673" y="4306559"/>
            <a:ext cx="1561675" cy="276999"/>
          </a:xfrm>
          <a:prstGeom prst="rect">
            <a:avLst/>
          </a:prstGeom>
          <a:noFill/>
        </p:spPr>
        <p:txBody>
          <a:bodyPr wrap="square" rtlCol="0">
            <a:spAutoFit/>
          </a:bodyPr>
          <a:lstStyle/>
          <a:p>
            <a:r>
              <a:rPr lang="en-GB" sz="1200" dirty="0">
                <a:solidFill>
                  <a:schemeClr val="bg2">
                    <a:lumMod val="50000"/>
                  </a:schemeClr>
                </a:solidFill>
              </a:rPr>
              <a:t>Satisfaction with:</a:t>
            </a:r>
          </a:p>
        </p:txBody>
      </p:sp>
    </p:spTree>
    <p:extLst>
      <p:ext uri="{BB962C8B-B14F-4D97-AF65-F5344CB8AC3E}">
        <p14:creationId xmlns:p14="http://schemas.microsoft.com/office/powerpoint/2010/main" val="592220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4175030" y="743327"/>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Transport</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AD7C519A-873B-4D64-9335-21FC4337B443}"/>
              </a:ext>
            </a:extLst>
          </p:cNvPr>
          <p:cNvGraphicFramePr>
            <a:graphicFrameLocks noGrp="1"/>
          </p:cNvGraphicFramePr>
          <p:nvPr>
            <p:extLst>
              <p:ext uri="{D42A27DB-BD31-4B8C-83A1-F6EECF244321}">
                <p14:modId xmlns:p14="http://schemas.microsoft.com/office/powerpoint/2010/main" val="3815158878"/>
              </p:ext>
            </p:extLst>
          </p:nvPr>
        </p:nvGraphicFramePr>
        <p:xfrm>
          <a:off x="799445" y="1640815"/>
          <a:ext cx="4696380" cy="1905000"/>
        </p:xfrm>
        <a:graphic>
          <a:graphicData uri="http://schemas.openxmlformats.org/drawingml/2006/table">
            <a:tbl>
              <a:tblPr/>
              <a:tblGrid>
                <a:gridCol w="1842884">
                  <a:extLst>
                    <a:ext uri="{9D8B030D-6E8A-4147-A177-3AD203B41FA5}">
                      <a16:colId xmlns:a16="http://schemas.microsoft.com/office/drawing/2014/main" val="3506946397"/>
                    </a:ext>
                  </a:extLst>
                </a:gridCol>
                <a:gridCol w="713374">
                  <a:extLst>
                    <a:ext uri="{9D8B030D-6E8A-4147-A177-3AD203B41FA5}">
                      <a16:colId xmlns:a16="http://schemas.microsoft.com/office/drawing/2014/main" val="3748399486"/>
                    </a:ext>
                  </a:extLst>
                </a:gridCol>
                <a:gridCol w="713374">
                  <a:extLst>
                    <a:ext uri="{9D8B030D-6E8A-4147-A177-3AD203B41FA5}">
                      <a16:colId xmlns:a16="http://schemas.microsoft.com/office/drawing/2014/main" val="1266762043"/>
                    </a:ext>
                  </a:extLst>
                </a:gridCol>
                <a:gridCol w="713374">
                  <a:extLst>
                    <a:ext uri="{9D8B030D-6E8A-4147-A177-3AD203B41FA5}">
                      <a16:colId xmlns:a16="http://schemas.microsoft.com/office/drawing/2014/main" val="890654185"/>
                    </a:ext>
                  </a:extLst>
                </a:gridCol>
                <a:gridCol w="713374">
                  <a:extLst>
                    <a:ext uri="{9D8B030D-6E8A-4147-A177-3AD203B41FA5}">
                      <a16:colId xmlns:a16="http://schemas.microsoft.com/office/drawing/2014/main" val="343833813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Transport used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34816186"/>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61377858"/>
                  </a:ext>
                </a:extLst>
              </a:tr>
              <a:tr h="190500">
                <a:tc>
                  <a:txBody>
                    <a:bodyPr/>
                    <a:lstStyle/>
                    <a:p>
                      <a:pPr algn="l" fontAlgn="b"/>
                      <a:r>
                        <a:rPr lang="en-GB" sz="1100" b="0" i="0" u="none" strike="noStrike">
                          <a:solidFill>
                            <a:srgbClr val="000000"/>
                          </a:solidFill>
                          <a:effectLst/>
                          <a:latin typeface="Calibri" panose="020F0502020204030204" pitchFamily="34" charset="0"/>
                        </a:rPr>
                        <a:t>Car / van/motorhome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82778"/>
                  </a:ext>
                </a:extLst>
              </a:tr>
              <a:tr h="190500">
                <a:tc>
                  <a:txBody>
                    <a:bodyPr/>
                    <a:lstStyle/>
                    <a:p>
                      <a:pPr algn="l" fontAlgn="b"/>
                      <a:r>
                        <a:rPr lang="en-GB" sz="1100" b="0" i="0" u="none" strike="noStrike">
                          <a:solidFill>
                            <a:srgbClr val="000000"/>
                          </a:solidFill>
                          <a:effectLst/>
                          <a:latin typeface="Calibri" panose="020F0502020204030204" pitchFamily="34" charset="0"/>
                        </a:rPr>
                        <a:t>Train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7709362"/>
                  </a:ext>
                </a:extLst>
              </a:tr>
              <a:tr h="190500">
                <a:tc>
                  <a:txBody>
                    <a:bodyPr/>
                    <a:lstStyle/>
                    <a:p>
                      <a:pPr algn="l" fontAlgn="b"/>
                      <a:r>
                        <a:rPr lang="en-GB" sz="1100" b="0" i="0" u="none" strike="noStrike">
                          <a:solidFill>
                            <a:srgbClr val="000000"/>
                          </a:solidFill>
                          <a:effectLst/>
                          <a:latin typeface="Calibri" panose="020F0502020204030204" pitchFamily="34" charset="0"/>
                        </a:rPr>
                        <a:t>Coach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683411"/>
                  </a:ext>
                </a:extLst>
              </a:tr>
              <a:tr h="190500">
                <a:tc>
                  <a:txBody>
                    <a:bodyPr/>
                    <a:lstStyle/>
                    <a:p>
                      <a:pPr algn="l" fontAlgn="b"/>
                      <a:r>
                        <a:rPr lang="en-GB" sz="1100" b="0" i="0" u="none" strike="noStrike">
                          <a:solidFill>
                            <a:srgbClr val="000000"/>
                          </a:solidFill>
                          <a:effectLst/>
                          <a:latin typeface="Calibri" panose="020F0502020204030204" pitchFamily="34" charset="0"/>
                        </a:rPr>
                        <a:t>Bus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8019420"/>
                  </a:ext>
                </a:extLst>
              </a:tr>
              <a:tr h="190500">
                <a:tc>
                  <a:txBody>
                    <a:bodyPr/>
                    <a:lstStyle/>
                    <a:p>
                      <a:pPr algn="l" fontAlgn="b"/>
                      <a:r>
                        <a:rPr lang="en-GB" sz="1100" b="0" i="0" u="none" strike="noStrike">
                          <a:solidFill>
                            <a:srgbClr val="000000"/>
                          </a:solidFill>
                          <a:effectLst/>
                          <a:latin typeface="Calibri" panose="020F0502020204030204" pitchFamily="34" charset="0"/>
                        </a:rPr>
                        <a:t>Ferry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195126"/>
                  </a:ext>
                </a:extLst>
              </a:tr>
              <a:tr h="190500">
                <a:tc>
                  <a:txBody>
                    <a:bodyPr/>
                    <a:lstStyle/>
                    <a:p>
                      <a:pPr algn="l" fontAlgn="b"/>
                      <a:r>
                        <a:rPr lang="en-GB" sz="1100" b="0" i="0" u="none" strike="noStrike">
                          <a:solidFill>
                            <a:srgbClr val="000000"/>
                          </a:solidFill>
                          <a:effectLst/>
                          <a:latin typeface="Calibri" panose="020F0502020204030204" pitchFamily="34" charset="0"/>
                        </a:rPr>
                        <a:t>Boat (Yacht,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303477"/>
                  </a:ext>
                </a:extLst>
              </a:tr>
              <a:tr h="190500">
                <a:tc>
                  <a:txBody>
                    <a:bodyPr/>
                    <a:lstStyle/>
                    <a:p>
                      <a:pPr algn="l" fontAlgn="b"/>
                      <a:r>
                        <a:rPr lang="en-GB" sz="1100" b="0" i="0" u="none" strike="noStrike">
                          <a:solidFill>
                            <a:srgbClr val="000000"/>
                          </a:solidFill>
                          <a:effectLst/>
                          <a:latin typeface="Calibri" panose="020F0502020204030204" pitchFamily="34" charset="0"/>
                        </a:rPr>
                        <a:t>Bike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824162"/>
                  </a:ext>
                </a:extLst>
              </a:tr>
              <a:tr h="190500">
                <a:tc>
                  <a:txBody>
                    <a:bodyPr/>
                    <a:lstStyle/>
                    <a:p>
                      <a:pPr algn="l" fontAlgn="b"/>
                      <a:r>
                        <a:rPr lang="en-GB" sz="1100" b="0" i="0" u="none" strike="noStrike" dirty="0">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416397"/>
                  </a:ext>
                </a:extLst>
              </a:tr>
            </a:tbl>
          </a:graphicData>
        </a:graphic>
      </p:graphicFrame>
      <p:graphicFrame>
        <p:nvGraphicFramePr>
          <p:cNvPr id="7" name="Table 6">
            <a:extLst>
              <a:ext uri="{FF2B5EF4-FFF2-40B4-BE49-F238E27FC236}">
                <a16:creationId xmlns:a16="http://schemas.microsoft.com/office/drawing/2014/main" id="{CFDC4118-EE0D-4840-B40B-9FA3B9C0A6F2}"/>
              </a:ext>
            </a:extLst>
          </p:cNvPr>
          <p:cNvGraphicFramePr>
            <a:graphicFrameLocks noGrp="1"/>
          </p:cNvGraphicFramePr>
          <p:nvPr>
            <p:extLst>
              <p:ext uri="{D42A27DB-BD31-4B8C-83A1-F6EECF244321}">
                <p14:modId xmlns:p14="http://schemas.microsoft.com/office/powerpoint/2010/main" val="2228925188"/>
              </p:ext>
            </p:extLst>
          </p:nvPr>
        </p:nvGraphicFramePr>
        <p:xfrm>
          <a:off x="799445" y="3816100"/>
          <a:ext cx="4696380" cy="1905000"/>
        </p:xfrm>
        <a:graphic>
          <a:graphicData uri="http://schemas.openxmlformats.org/drawingml/2006/table">
            <a:tbl>
              <a:tblPr/>
              <a:tblGrid>
                <a:gridCol w="1823176">
                  <a:extLst>
                    <a:ext uri="{9D8B030D-6E8A-4147-A177-3AD203B41FA5}">
                      <a16:colId xmlns:a16="http://schemas.microsoft.com/office/drawing/2014/main" val="1652081981"/>
                    </a:ext>
                  </a:extLst>
                </a:gridCol>
                <a:gridCol w="1436602">
                  <a:extLst>
                    <a:ext uri="{9D8B030D-6E8A-4147-A177-3AD203B41FA5}">
                      <a16:colId xmlns:a16="http://schemas.microsoft.com/office/drawing/2014/main" val="80431494"/>
                    </a:ext>
                  </a:extLst>
                </a:gridCol>
                <a:gridCol w="1436602">
                  <a:extLst>
                    <a:ext uri="{9D8B030D-6E8A-4147-A177-3AD203B41FA5}">
                      <a16:colId xmlns:a16="http://schemas.microsoft.com/office/drawing/2014/main" val="1928211696"/>
                    </a:ext>
                  </a:extLst>
                </a:gridCol>
              </a:tblGrid>
              <a:tr h="190500">
                <a:tc>
                  <a:txBody>
                    <a:bodyPr/>
                    <a:lstStyle/>
                    <a:p>
                      <a:pPr algn="l" fontAlgn="ctr"/>
                      <a:r>
                        <a:rPr lang="en-GB" sz="1100" b="0" i="0" u="none" strike="noStrike" dirty="0">
                          <a:solidFill>
                            <a:schemeClr val="bg1"/>
                          </a:solidFill>
                          <a:effectLst/>
                          <a:latin typeface="Calibri" panose="020F0502020204030204" pitchFamily="34" charset="0"/>
                        </a:rPr>
                        <a:t> Transport used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522890548"/>
                  </a:ext>
                </a:extLst>
              </a:tr>
              <a:tr h="190500">
                <a:tc>
                  <a:txBody>
                    <a:bodyPr/>
                    <a:lstStyle/>
                    <a:p>
                      <a:pPr algn="l" fontAlgn="ctr"/>
                      <a:r>
                        <a:rPr lang="en-GB" sz="1100" b="0" i="0" u="none" strike="noStrike" dirty="0">
                          <a:solidFill>
                            <a:srgbClr val="000000"/>
                          </a:solidFill>
                          <a:effectLst/>
                          <a:latin typeface="Calibri" panose="020F0502020204030204" pitchFamily="34" charset="0"/>
                        </a:rPr>
                        <a:t> Base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436510427"/>
                  </a:ext>
                </a:extLst>
              </a:tr>
              <a:tr h="190500">
                <a:tc>
                  <a:txBody>
                    <a:bodyPr/>
                    <a:lstStyle/>
                    <a:p>
                      <a:pPr algn="l" fontAlgn="ctr"/>
                      <a:r>
                        <a:rPr lang="en-GB" sz="1100" b="0" i="0" u="none" strike="noStrike">
                          <a:solidFill>
                            <a:srgbClr val="000000"/>
                          </a:solidFill>
                          <a:effectLst/>
                          <a:latin typeface="Calibri" panose="020F0502020204030204" pitchFamily="34" charset="0"/>
                        </a:rPr>
                        <a:t>Car / van/motorhome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83580932"/>
                  </a:ext>
                </a:extLst>
              </a:tr>
              <a:tr h="190500">
                <a:tc>
                  <a:txBody>
                    <a:bodyPr/>
                    <a:lstStyle/>
                    <a:p>
                      <a:pPr algn="l" fontAlgn="ctr"/>
                      <a:r>
                        <a:rPr lang="en-GB" sz="1100" b="0" i="0" u="none" strike="noStrike">
                          <a:solidFill>
                            <a:srgbClr val="000000"/>
                          </a:solidFill>
                          <a:effectLst/>
                          <a:latin typeface="Calibri" panose="020F0502020204030204" pitchFamily="34" charset="0"/>
                        </a:rPr>
                        <a:t>Train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04468407"/>
                  </a:ext>
                </a:extLst>
              </a:tr>
              <a:tr h="190500">
                <a:tc>
                  <a:txBody>
                    <a:bodyPr/>
                    <a:lstStyle/>
                    <a:p>
                      <a:pPr algn="l" fontAlgn="ctr"/>
                      <a:r>
                        <a:rPr lang="en-GB" sz="1100" b="0" i="0" u="none" strike="noStrike">
                          <a:solidFill>
                            <a:srgbClr val="000000"/>
                          </a:solidFill>
                          <a:effectLst/>
                          <a:latin typeface="Calibri" panose="020F0502020204030204" pitchFamily="34" charset="0"/>
                        </a:rPr>
                        <a:t>Coach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60001001"/>
                  </a:ext>
                </a:extLst>
              </a:tr>
              <a:tr h="190500">
                <a:tc>
                  <a:txBody>
                    <a:bodyPr/>
                    <a:lstStyle/>
                    <a:p>
                      <a:pPr algn="l" fontAlgn="ctr"/>
                      <a:r>
                        <a:rPr lang="en-GB" sz="1100" b="0" i="0" u="none" strike="noStrike">
                          <a:solidFill>
                            <a:srgbClr val="000000"/>
                          </a:solidFill>
                          <a:effectLst/>
                          <a:latin typeface="Calibri" panose="020F0502020204030204" pitchFamily="34" charset="0"/>
                        </a:rPr>
                        <a:t>Bus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74621558"/>
                  </a:ext>
                </a:extLst>
              </a:tr>
              <a:tr h="190500">
                <a:tc>
                  <a:txBody>
                    <a:bodyPr/>
                    <a:lstStyle/>
                    <a:p>
                      <a:pPr algn="l" fontAlgn="ctr"/>
                      <a:r>
                        <a:rPr lang="en-GB" sz="1100" b="0" i="0" u="none" strike="noStrike">
                          <a:solidFill>
                            <a:srgbClr val="000000"/>
                          </a:solidFill>
                          <a:effectLst/>
                          <a:latin typeface="Calibri" panose="020F0502020204030204" pitchFamily="34" charset="0"/>
                        </a:rPr>
                        <a:t>Ferry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26690725"/>
                  </a:ext>
                </a:extLst>
              </a:tr>
              <a:tr h="190500">
                <a:tc>
                  <a:txBody>
                    <a:bodyPr/>
                    <a:lstStyle/>
                    <a:p>
                      <a:pPr algn="l" fontAlgn="ctr"/>
                      <a:r>
                        <a:rPr lang="en-GB" sz="1100" b="0" i="0" u="none" strike="noStrike">
                          <a:solidFill>
                            <a:srgbClr val="000000"/>
                          </a:solidFill>
                          <a:effectLst/>
                          <a:latin typeface="Calibri" panose="020F0502020204030204" pitchFamily="34" charset="0"/>
                        </a:rPr>
                        <a:t>Boat (Yacht, etc.)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52777121"/>
                  </a:ext>
                </a:extLst>
              </a:tr>
              <a:tr h="190500">
                <a:tc>
                  <a:txBody>
                    <a:bodyPr/>
                    <a:lstStyle/>
                    <a:p>
                      <a:pPr algn="l" fontAlgn="ctr"/>
                      <a:r>
                        <a:rPr lang="en-GB" sz="1100" b="0" i="0" u="none" strike="noStrike">
                          <a:solidFill>
                            <a:srgbClr val="000000"/>
                          </a:solidFill>
                          <a:effectLst/>
                          <a:latin typeface="Calibri" panose="020F0502020204030204" pitchFamily="34" charset="0"/>
                        </a:rPr>
                        <a:t>Bike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25644382"/>
                  </a:ext>
                </a:extLst>
              </a:tr>
              <a:tr h="190500">
                <a:tc>
                  <a:txBody>
                    <a:bodyPr/>
                    <a:lstStyle/>
                    <a:p>
                      <a:pPr algn="l" fontAlgn="ctr"/>
                      <a:r>
                        <a:rPr lang="en-GB" sz="1100" b="0" i="0" u="none" strike="noStrike">
                          <a:solidFill>
                            <a:srgbClr val="000000"/>
                          </a:solidFill>
                          <a:effectLst/>
                          <a:latin typeface="Calibri" panose="020F0502020204030204" pitchFamily="34" charset="0"/>
                        </a:rPr>
                        <a:t>Other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22039558"/>
                  </a:ext>
                </a:extLst>
              </a:tr>
            </a:tbl>
          </a:graphicData>
        </a:graphic>
      </p:graphicFrame>
      <p:graphicFrame>
        <p:nvGraphicFramePr>
          <p:cNvPr id="8" name="Table 7">
            <a:extLst>
              <a:ext uri="{FF2B5EF4-FFF2-40B4-BE49-F238E27FC236}">
                <a16:creationId xmlns:a16="http://schemas.microsoft.com/office/drawing/2014/main" id="{D74C1C63-5EFC-4250-9D3F-2D1F3DBDBAA1}"/>
              </a:ext>
            </a:extLst>
          </p:cNvPr>
          <p:cNvGraphicFramePr>
            <a:graphicFrameLocks noGrp="1"/>
          </p:cNvGraphicFramePr>
          <p:nvPr>
            <p:extLst>
              <p:ext uri="{D42A27DB-BD31-4B8C-83A1-F6EECF244321}">
                <p14:modId xmlns:p14="http://schemas.microsoft.com/office/powerpoint/2010/main" val="4005729711"/>
              </p:ext>
            </p:extLst>
          </p:nvPr>
        </p:nvGraphicFramePr>
        <p:xfrm>
          <a:off x="6095997" y="1273458"/>
          <a:ext cx="5077772" cy="952500"/>
        </p:xfrm>
        <a:graphic>
          <a:graphicData uri="http://schemas.openxmlformats.org/drawingml/2006/table">
            <a:tbl>
              <a:tblPr/>
              <a:tblGrid>
                <a:gridCol w="2143028">
                  <a:extLst>
                    <a:ext uri="{9D8B030D-6E8A-4147-A177-3AD203B41FA5}">
                      <a16:colId xmlns:a16="http://schemas.microsoft.com/office/drawing/2014/main" val="1258590364"/>
                    </a:ext>
                  </a:extLst>
                </a:gridCol>
                <a:gridCol w="733686">
                  <a:extLst>
                    <a:ext uri="{9D8B030D-6E8A-4147-A177-3AD203B41FA5}">
                      <a16:colId xmlns:a16="http://schemas.microsoft.com/office/drawing/2014/main" val="3414544532"/>
                    </a:ext>
                  </a:extLst>
                </a:gridCol>
                <a:gridCol w="733686">
                  <a:extLst>
                    <a:ext uri="{9D8B030D-6E8A-4147-A177-3AD203B41FA5}">
                      <a16:colId xmlns:a16="http://schemas.microsoft.com/office/drawing/2014/main" val="636872917"/>
                    </a:ext>
                  </a:extLst>
                </a:gridCol>
                <a:gridCol w="733686">
                  <a:extLst>
                    <a:ext uri="{9D8B030D-6E8A-4147-A177-3AD203B41FA5}">
                      <a16:colId xmlns:a16="http://schemas.microsoft.com/office/drawing/2014/main" val="1343437535"/>
                    </a:ext>
                  </a:extLst>
                </a:gridCol>
                <a:gridCol w="733686">
                  <a:extLst>
                    <a:ext uri="{9D8B030D-6E8A-4147-A177-3AD203B41FA5}">
                      <a16:colId xmlns:a16="http://schemas.microsoft.com/office/drawing/2014/main" val="66059880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Use of town centre carparks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39610812"/>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893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326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803888083"/>
                  </a:ext>
                </a:extLst>
              </a:tr>
              <a:tr h="190500">
                <a:tc>
                  <a:txBody>
                    <a:bodyPr/>
                    <a:lstStyle/>
                    <a:p>
                      <a:pPr algn="l" fontAlgn="b"/>
                      <a:r>
                        <a:rPr lang="en-US" sz="1100" b="0" i="0" u="none" strike="noStrike" dirty="0">
                          <a:solidFill>
                            <a:srgbClr val="000000"/>
                          </a:solidFill>
                          <a:effectLst/>
                          <a:latin typeface="Calibri" panose="020F0502020204030204" pitchFamily="34" charset="0"/>
                        </a:rPr>
                        <a:t>Yes, in a car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714729"/>
                  </a:ext>
                </a:extLst>
              </a:tr>
              <a:tr h="190500">
                <a:tc>
                  <a:txBody>
                    <a:bodyPr/>
                    <a:lstStyle/>
                    <a:p>
                      <a:pPr algn="l" fontAlgn="b"/>
                      <a:r>
                        <a:rPr lang="en-US" sz="1100" b="0" i="0" u="none" strike="noStrike">
                          <a:solidFill>
                            <a:srgbClr val="000000"/>
                          </a:solidFill>
                          <a:effectLst/>
                          <a:latin typeface="Calibri" panose="020F0502020204030204" pitchFamily="34" charset="0"/>
                        </a:rPr>
                        <a:t>Yes, using pay and display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849350"/>
                  </a:ext>
                </a:extLst>
              </a:tr>
              <a:tr h="190500">
                <a:tc>
                  <a:txBody>
                    <a:bodyPr/>
                    <a:lstStyle/>
                    <a:p>
                      <a:pPr algn="l" fontAlgn="b"/>
                      <a:r>
                        <a:rPr lang="en-GB"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467450"/>
                  </a:ext>
                </a:extLst>
              </a:tr>
            </a:tbl>
          </a:graphicData>
        </a:graphic>
      </p:graphicFrame>
      <p:graphicFrame>
        <p:nvGraphicFramePr>
          <p:cNvPr id="2" name="Table 1">
            <a:extLst>
              <a:ext uri="{FF2B5EF4-FFF2-40B4-BE49-F238E27FC236}">
                <a16:creationId xmlns:a16="http://schemas.microsoft.com/office/drawing/2014/main" id="{4160AF57-1523-45DE-AC4D-FA2FEB01037E}"/>
              </a:ext>
            </a:extLst>
          </p:cNvPr>
          <p:cNvGraphicFramePr>
            <a:graphicFrameLocks noGrp="1"/>
          </p:cNvGraphicFramePr>
          <p:nvPr>
            <p:extLst>
              <p:ext uri="{D42A27DB-BD31-4B8C-83A1-F6EECF244321}">
                <p14:modId xmlns:p14="http://schemas.microsoft.com/office/powerpoint/2010/main" val="1394083989"/>
              </p:ext>
            </p:extLst>
          </p:nvPr>
        </p:nvGraphicFramePr>
        <p:xfrm>
          <a:off x="6095998" y="4161976"/>
          <a:ext cx="3898043" cy="1559124"/>
        </p:xfrm>
        <a:graphic>
          <a:graphicData uri="http://schemas.openxmlformats.org/drawingml/2006/table">
            <a:tbl>
              <a:tblPr/>
              <a:tblGrid>
                <a:gridCol w="1828081">
                  <a:extLst>
                    <a:ext uri="{9D8B030D-6E8A-4147-A177-3AD203B41FA5}">
                      <a16:colId xmlns:a16="http://schemas.microsoft.com/office/drawing/2014/main" val="2903675514"/>
                    </a:ext>
                  </a:extLst>
                </a:gridCol>
                <a:gridCol w="1034981">
                  <a:extLst>
                    <a:ext uri="{9D8B030D-6E8A-4147-A177-3AD203B41FA5}">
                      <a16:colId xmlns:a16="http://schemas.microsoft.com/office/drawing/2014/main" val="434145902"/>
                    </a:ext>
                  </a:extLst>
                </a:gridCol>
                <a:gridCol w="1034981">
                  <a:extLst>
                    <a:ext uri="{9D8B030D-6E8A-4147-A177-3AD203B41FA5}">
                      <a16:colId xmlns:a16="http://schemas.microsoft.com/office/drawing/2014/main" val="578899429"/>
                    </a:ext>
                  </a:extLst>
                </a:gridCol>
              </a:tblGrid>
              <a:tr h="225624">
                <a:tc>
                  <a:txBody>
                    <a:bodyPr/>
                    <a:lstStyle/>
                    <a:p>
                      <a:pPr algn="l" fontAlgn="b"/>
                      <a:r>
                        <a:rPr lang="en-GB" sz="1100" b="0" i="0" u="none" strike="noStrike" dirty="0">
                          <a:solidFill>
                            <a:schemeClr val="bg1"/>
                          </a:solidFill>
                          <a:effectLst/>
                          <a:latin typeface="Calibri" panose="020F0502020204030204" pitchFamily="34" charset="0"/>
                        </a:rPr>
                        <a:t> Parking in town centre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77660928"/>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039718184"/>
                  </a:ext>
                </a:extLst>
              </a:tr>
              <a:tr h="190500">
                <a:tc>
                  <a:txBody>
                    <a:bodyPr/>
                    <a:lstStyle/>
                    <a:p>
                      <a:pPr algn="l" fontAlgn="b"/>
                      <a:r>
                        <a:rPr lang="en-GB" sz="1100" b="0" i="0" u="none" strike="noStrike">
                          <a:solidFill>
                            <a:srgbClr val="000000"/>
                          </a:solidFill>
                          <a:effectLst/>
                          <a:latin typeface="Calibri" panose="020F0502020204030204" pitchFamily="34" charset="0"/>
                        </a:rPr>
                        <a:t>Very easy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62981744"/>
                  </a:ext>
                </a:extLst>
              </a:tr>
              <a:tr h="190500">
                <a:tc>
                  <a:txBody>
                    <a:bodyPr/>
                    <a:lstStyle/>
                    <a:p>
                      <a:pPr algn="l" fontAlgn="b"/>
                      <a:r>
                        <a:rPr lang="en-GB" sz="1100" b="0" i="0" u="none" strike="noStrike">
                          <a:solidFill>
                            <a:srgbClr val="000000"/>
                          </a:solidFill>
                          <a:effectLst/>
                          <a:latin typeface="Calibri" panose="020F0502020204030204" pitchFamily="34" charset="0"/>
                        </a:rPr>
                        <a:t>Quite easy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06288764"/>
                  </a:ext>
                </a:extLst>
              </a:tr>
              <a:tr h="190500">
                <a:tc>
                  <a:txBody>
                    <a:bodyPr/>
                    <a:lstStyle/>
                    <a:p>
                      <a:pPr algn="l" fontAlgn="b"/>
                      <a:r>
                        <a:rPr lang="en-GB" sz="1100" b="0" i="0" u="none" strike="noStrike">
                          <a:solidFill>
                            <a:srgbClr val="000000"/>
                          </a:solidFill>
                          <a:effectLst/>
                          <a:latin typeface="Calibri" panose="020F0502020204030204" pitchFamily="34" charset="0"/>
                        </a:rPr>
                        <a:t>Neither / Nor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702374337"/>
                  </a:ext>
                </a:extLst>
              </a:tr>
              <a:tr h="190500">
                <a:tc>
                  <a:txBody>
                    <a:bodyPr/>
                    <a:lstStyle/>
                    <a:p>
                      <a:pPr algn="l" fontAlgn="b"/>
                      <a:r>
                        <a:rPr lang="en-GB" sz="1100" b="0" i="0" u="none" strike="noStrike">
                          <a:solidFill>
                            <a:srgbClr val="000000"/>
                          </a:solidFill>
                          <a:effectLst/>
                          <a:latin typeface="Calibri" panose="020F0502020204030204" pitchFamily="34" charset="0"/>
                        </a:rPr>
                        <a:t>Quite difficult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17158611"/>
                  </a:ext>
                </a:extLst>
              </a:tr>
              <a:tr h="190500">
                <a:tc>
                  <a:txBody>
                    <a:bodyPr/>
                    <a:lstStyle/>
                    <a:p>
                      <a:pPr algn="l" fontAlgn="b"/>
                      <a:r>
                        <a:rPr lang="en-GB" sz="1100" b="0" i="0" u="none" strike="noStrike" dirty="0">
                          <a:solidFill>
                            <a:srgbClr val="000000"/>
                          </a:solidFill>
                          <a:effectLst/>
                          <a:latin typeface="Calibri" panose="020F0502020204030204" pitchFamily="34" charset="0"/>
                        </a:rPr>
                        <a:t>Very difficult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25418892"/>
                  </a:ext>
                </a:extLst>
              </a:tr>
              <a:tr h="190500">
                <a:tc>
                  <a:txBody>
                    <a:bodyPr/>
                    <a:lstStyle/>
                    <a:p>
                      <a:pPr algn="l" fontAlgn="b"/>
                      <a:r>
                        <a:rPr lang="en-GB" sz="1100" b="0" i="0" u="none" strike="noStrike" dirty="0">
                          <a:solidFill>
                            <a:srgbClr val="000000"/>
                          </a:solidFill>
                          <a:effectLst/>
                          <a:latin typeface="Calibri" panose="020F0502020204030204" pitchFamily="34" charset="0"/>
                        </a:rPr>
                        <a:t>Don’t know / can’t recall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09832189"/>
                  </a:ext>
                </a:extLst>
              </a:tr>
            </a:tbl>
          </a:graphicData>
        </a:graphic>
      </p:graphicFrame>
      <p:graphicFrame>
        <p:nvGraphicFramePr>
          <p:cNvPr id="12" name="Table 11">
            <a:extLst>
              <a:ext uri="{FF2B5EF4-FFF2-40B4-BE49-F238E27FC236}">
                <a16:creationId xmlns:a16="http://schemas.microsoft.com/office/drawing/2014/main" id="{16586608-4B00-4E07-8FBE-1B89C96DC07E}"/>
              </a:ext>
            </a:extLst>
          </p:cNvPr>
          <p:cNvGraphicFramePr>
            <a:graphicFrameLocks noGrp="1"/>
          </p:cNvGraphicFramePr>
          <p:nvPr>
            <p:extLst>
              <p:ext uri="{D42A27DB-BD31-4B8C-83A1-F6EECF244321}">
                <p14:modId xmlns:p14="http://schemas.microsoft.com/office/powerpoint/2010/main" val="2133699635"/>
              </p:ext>
            </p:extLst>
          </p:nvPr>
        </p:nvGraphicFramePr>
        <p:xfrm>
          <a:off x="6095998" y="2425544"/>
          <a:ext cx="5077771" cy="1524000"/>
        </p:xfrm>
        <a:graphic>
          <a:graphicData uri="http://schemas.openxmlformats.org/drawingml/2006/table">
            <a:tbl>
              <a:tblPr/>
              <a:tblGrid>
                <a:gridCol w="2143027">
                  <a:extLst>
                    <a:ext uri="{9D8B030D-6E8A-4147-A177-3AD203B41FA5}">
                      <a16:colId xmlns:a16="http://schemas.microsoft.com/office/drawing/2014/main" val="1016513209"/>
                    </a:ext>
                  </a:extLst>
                </a:gridCol>
                <a:gridCol w="733686">
                  <a:extLst>
                    <a:ext uri="{9D8B030D-6E8A-4147-A177-3AD203B41FA5}">
                      <a16:colId xmlns:a16="http://schemas.microsoft.com/office/drawing/2014/main" val="3494815670"/>
                    </a:ext>
                  </a:extLst>
                </a:gridCol>
                <a:gridCol w="733686">
                  <a:extLst>
                    <a:ext uri="{9D8B030D-6E8A-4147-A177-3AD203B41FA5}">
                      <a16:colId xmlns:a16="http://schemas.microsoft.com/office/drawing/2014/main" val="3864053857"/>
                    </a:ext>
                  </a:extLst>
                </a:gridCol>
                <a:gridCol w="733686">
                  <a:extLst>
                    <a:ext uri="{9D8B030D-6E8A-4147-A177-3AD203B41FA5}">
                      <a16:colId xmlns:a16="http://schemas.microsoft.com/office/drawing/2014/main" val="222115502"/>
                    </a:ext>
                  </a:extLst>
                </a:gridCol>
                <a:gridCol w="733686">
                  <a:extLst>
                    <a:ext uri="{9D8B030D-6E8A-4147-A177-3AD203B41FA5}">
                      <a16:colId xmlns:a16="http://schemas.microsoft.com/office/drawing/2014/main" val="3175650136"/>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Parking in town centre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984422050"/>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01883832"/>
                  </a:ext>
                </a:extLst>
              </a:tr>
              <a:tr h="190500">
                <a:tc>
                  <a:txBody>
                    <a:bodyPr/>
                    <a:lstStyle/>
                    <a:p>
                      <a:pPr algn="l" fontAlgn="b"/>
                      <a:r>
                        <a:rPr lang="en-GB" sz="1100" b="0" i="0" u="none" strike="noStrike" dirty="0">
                          <a:solidFill>
                            <a:srgbClr val="000000"/>
                          </a:solidFill>
                          <a:effectLst/>
                          <a:latin typeface="Calibri" panose="020F0502020204030204" pitchFamily="34" charset="0"/>
                        </a:rPr>
                        <a:t>Very easy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376789"/>
                  </a:ext>
                </a:extLst>
              </a:tr>
              <a:tr h="190500">
                <a:tc>
                  <a:txBody>
                    <a:bodyPr/>
                    <a:lstStyle/>
                    <a:p>
                      <a:pPr algn="l" fontAlgn="b"/>
                      <a:r>
                        <a:rPr lang="en-GB" sz="1100" b="0" i="0" u="none" strike="noStrike">
                          <a:solidFill>
                            <a:srgbClr val="000000"/>
                          </a:solidFill>
                          <a:effectLst/>
                          <a:latin typeface="Calibri" panose="020F0502020204030204" pitchFamily="34" charset="0"/>
                        </a:rPr>
                        <a:t>Quite easy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8220051"/>
                  </a:ext>
                </a:extLst>
              </a:tr>
              <a:tr h="190500">
                <a:tc>
                  <a:txBody>
                    <a:bodyPr/>
                    <a:lstStyle/>
                    <a:p>
                      <a:pPr algn="l" fontAlgn="b"/>
                      <a:r>
                        <a:rPr lang="en-US" sz="1100" b="0" i="0" u="none" strike="noStrike" dirty="0">
                          <a:solidFill>
                            <a:srgbClr val="000000"/>
                          </a:solidFill>
                          <a:effectLst/>
                          <a:latin typeface="Calibri" panose="020F0502020204030204" pitchFamily="34" charset="0"/>
                        </a:rPr>
                        <a:t>Neither particularly easy nor difficult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242502"/>
                  </a:ext>
                </a:extLst>
              </a:tr>
              <a:tr h="190500">
                <a:tc>
                  <a:txBody>
                    <a:bodyPr/>
                    <a:lstStyle/>
                    <a:p>
                      <a:pPr algn="l" fontAlgn="b"/>
                      <a:r>
                        <a:rPr lang="en-GB" sz="1100" b="0" i="0" u="none" strike="noStrike">
                          <a:solidFill>
                            <a:srgbClr val="000000"/>
                          </a:solidFill>
                          <a:effectLst/>
                          <a:latin typeface="Calibri" panose="020F0502020204030204" pitchFamily="34" charset="0"/>
                        </a:rPr>
                        <a:t>Quite difficult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726698"/>
                  </a:ext>
                </a:extLst>
              </a:tr>
              <a:tr h="190500">
                <a:tc>
                  <a:txBody>
                    <a:bodyPr/>
                    <a:lstStyle/>
                    <a:p>
                      <a:pPr algn="l" fontAlgn="b"/>
                      <a:r>
                        <a:rPr lang="en-GB" sz="1100" b="0" i="0" u="none" strike="noStrike">
                          <a:solidFill>
                            <a:srgbClr val="000000"/>
                          </a:solidFill>
                          <a:effectLst/>
                          <a:latin typeface="Calibri" panose="020F0502020204030204" pitchFamily="34" charset="0"/>
                        </a:rPr>
                        <a:t>Very difficult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08346"/>
                  </a:ext>
                </a:extLst>
              </a:tr>
              <a:tr h="190500">
                <a:tc>
                  <a:txBody>
                    <a:bodyPr/>
                    <a:lstStyle/>
                    <a:p>
                      <a:pPr algn="l" fontAlgn="b"/>
                      <a:r>
                        <a:rPr lang="en-GB" sz="1100" b="0" i="0" u="none" strike="noStrike">
                          <a:solidFill>
                            <a:srgbClr val="000000"/>
                          </a:solidFill>
                          <a:effectLst/>
                          <a:latin typeface="Calibri" panose="020F0502020204030204" pitchFamily="34" charset="0"/>
                        </a:rPr>
                        <a:t>Don’t know/ can’t recall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823712"/>
                  </a:ext>
                </a:extLst>
              </a:tr>
            </a:tbl>
          </a:graphicData>
        </a:graphic>
      </p:graphicFrame>
      <p:sp>
        <p:nvSpPr>
          <p:cNvPr id="13" name="TextBox 12">
            <a:extLst>
              <a:ext uri="{FF2B5EF4-FFF2-40B4-BE49-F238E27FC236}">
                <a16:creationId xmlns:a16="http://schemas.microsoft.com/office/drawing/2014/main" id="{7A8D17A8-3DAA-4ADA-AA2C-CCC5E924D84C}"/>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36</a:t>
            </a:r>
          </a:p>
        </p:txBody>
      </p:sp>
    </p:spTree>
    <p:extLst>
      <p:ext uri="{BB962C8B-B14F-4D97-AF65-F5344CB8AC3E}">
        <p14:creationId xmlns:p14="http://schemas.microsoft.com/office/powerpoint/2010/main" val="3128510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4452023" y="949831"/>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Transport</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35C750FC-AE0C-4734-A344-B29168116D0A}"/>
              </a:ext>
            </a:extLst>
          </p:cNvPr>
          <p:cNvGraphicFramePr>
            <a:graphicFrameLocks noGrp="1"/>
          </p:cNvGraphicFramePr>
          <p:nvPr>
            <p:extLst>
              <p:ext uri="{D42A27DB-BD31-4B8C-83A1-F6EECF244321}">
                <p14:modId xmlns:p14="http://schemas.microsoft.com/office/powerpoint/2010/main" val="3298646103"/>
              </p:ext>
            </p:extLst>
          </p:nvPr>
        </p:nvGraphicFramePr>
        <p:xfrm>
          <a:off x="1523999" y="1905000"/>
          <a:ext cx="4937091" cy="1524000"/>
        </p:xfrm>
        <a:graphic>
          <a:graphicData uri="http://schemas.openxmlformats.org/drawingml/2006/table">
            <a:tbl>
              <a:tblPr/>
              <a:tblGrid>
                <a:gridCol w="1937339">
                  <a:extLst>
                    <a:ext uri="{9D8B030D-6E8A-4147-A177-3AD203B41FA5}">
                      <a16:colId xmlns:a16="http://schemas.microsoft.com/office/drawing/2014/main" val="3654837648"/>
                    </a:ext>
                  </a:extLst>
                </a:gridCol>
                <a:gridCol w="749938">
                  <a:extLst>
                    <a:ext uri="{9D8B030D-6E8A-4147-A177-3AD203B41FA5}">
                      <a16:colId xmlns:a16="http://schemas.microsoft.com/office/drawing/2014/main" val="2115758197"/>
                    </a:ext>
                  </a:extLst>
                </a:gridCol>
                <a:gridCol w="749938">
                  <a:extLst>
                    <a:ext uri="{9D8B030D-6E8A-4147-A177-3AD203B41FA5}">
                      <a16:colId xmlns:a16="http://schemas.microsoft.com/office/drawing/2014/main" val="3350067393"/>
                    </a:ext>
                  </a:extLst>
                </a:gridCol>
                <a:gridCol w="749938">
                  <a:extLst>
                    <a:ext uri="{9D8B030D-6E8A-4147-A177-3AD203B41FA5}">
                      <a16:colId xmlns:a16="http://schemas.microsoft.com/office/drawing/2014/main" val="2978896133"/>
                    </a:ext>
                  </a:extLst>
                </a:gridCol>
                <a:gridCol w="749938">
                  <a:extLst>
                    <a:ext uri="{9D8B030D-6E8A-4147-A177-3AD203B41FA5}">
                      <a16:colId xmlns:a16="http://schemas.microsoft.com/office/drawing/2014/main" val="93829476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Cost of parking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84257903"/>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765344226"/>
                  </a:ext>
                </a:extLst>
              </a:tr>
              <a:tr h="190500">
                <a:tc>
                  <a:txBody>
                    <a:bodyPr/>
                    <a:lstStyle/>
                    <a:p>
                      <a:pPr algn="l" fontAlgn="b"/>
                      <a:r>
                        <a:rPr lang="en-GB" sz="1100" b="0" i="0" u="none" strike="noStrike" dirty="0">
                          <a:solidFill>
                            <a:srgbClr val="000000"/>
                          </a:solidFill>
                          <a:effectLst/>
                          <a:latin typeface="Calibri" panose="020F0502020204030204" pitchFamily="34" charset="0"/>
                        </a:rPr>
                        <a:t>Very reasonable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352112"/>
                  </a:ext>
                </a:extLst>
              </a:tr>
              <a:tr h="190500">
                <a:tc>
                  <a:txBody>
                    <a:bodyPr/>
                    <a:lstStyle/>
                    <a:p>
                      <a:pPr algn="l" fontAlgn="b"/>
                      <a:r>
                        <a:rPr lang="en-GB" sz="1100" b="0" i="0" u="none" strike="noStrike">
                          <a:solidFill>
                            <a:srgbClr val="000000"/>
                          </a:solidFill>
                          <a:effectLst/>
                          <a:latin typeface="Calibri" panose="020F0502020204030204" pitchFamily="34" charset="0"/>
                        </a:rPr>
                        <a:t>Quite reasonable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815922"/>
                  </a:ext>
                </a:extLst>
              </a:tr>
              <a:tr h="190500">
                <a:tc>
                  <a:txBody>
                    <a:bodyPr/>
                    <a:lstStyle/>
                    <a:p>
                      <a:pPr algn="l" fontAlgn="b"/>
                      <a:r>
                        <a:rPr lang="en-GB" sz="1100" b="0" i="0" u="none" strike="noStrike">
                          <a:solidFill>
                            <a:srgbClr val="000000"/>
                          </a:solidFill>
                          <a:effectLst/>
                          <a:latin typeface="Calibri" panose="020F0502020204030204" pitchFamily="34" charset="0"/>
                        </a:rPr>
                        <a:t>About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546248"/>
                  </a:ext>
                </a:extLst>
              </a:tr>
              <a:tr h="190500">
                <a:tc>
                  <a:txBody>
                    <a:bodyPr/>
                    <a:lstStyle/>
                    <a:p>
                      <a:pPr algn="l" fontAlgn="b"/>
                      <a:r>
                        <a:rPr lang="en-GB" sz="1100" b="0" i="0" u="none" strike="noStrike">
                          <a:solidFill>
                            <a:srgbClr val="000000"/>
                          </a:solidFill>
                          <a:effectLst/>
                          <a:latin typeface="Calibri" panose="020F0502020204030204" pitchFamily="34" charset="0"/>
                        </a:rPr>
                        <a:t>Expensive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4928886"/>
                  </a:ext>
                </a:extLst>
              </a:tr>
              <a:tr h="190500">
                <a:tc>
                  <a:txBody>
                    <a:bodyPr/>
                    <a:lstStyle/>
                    <a:p>
                      <a:pPr algn="l" fontAlgn="b"/>
                      <a:r>
                        <a:rPr lang="en-GB" sz="1100" b="0" i="0" u="none" strike="noStrike">
                          <a:solidFill>
                            <a:srgbClr val="000000"/>
                          </a:solidFill>
                          <a:effectLst/>
                          <a:latin typeface="Calibri" panose="020F0502020204030204" pitchFamily="34" charset="0"/>
                        </a:rPr>
                        <a:t>Very expensive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564482"/>
                  </a:ext>
                </a:extLst>
              </a:tr>
              <a:tr h="190500">
                <a:tc>
                  <a:txBody>
                    <a:bodyPr/>
                    <a:lstStyle/>
                    <a:p>
                      <a:pPr algn="l" fontAlgn="b"/>
                      <a:r>
                        <a:rPr lang="en-GB" sz="1100" b="0" i="0" u="none" strike="noStrike">
                          <a:solidFill>
                            <a:srgbClr val="000000"/>
                          </a:solidFill>
                          <a:effectLst/>
                          <a:latin typeface="Calibri" panose="020F0502020204030204" pitchFamily="34" charset="0"/>
                        </a:rPr>
                        <a:t>Don’t know / can’t recall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11879"/>
                  </a:ext>
                </a:extLst>
              </a:tr>
            </a:tbl>
          </a:graphicData>
        </a:graphic>
      </p:graphicFrame>
      <p:graphicFrame>
        <p:nvGraphicFramePr>
          <p:cNvPr id="13" name="Table 12">
            <a:extLst>
              <a:ext uri="{FF2B5EF4-FFF2-40B4-BE49-F238E27FC236}">
                <a16:creationId xmlns:a16="http://schemas.microsoft.com/office/drawing/2014/main" id="{4EFB8F5F-A58A-4CFB-B382-8CA1A39E6CEB}"/>
              </a:ext>
            </a:extLst>
          </p:cNvPr>
          <p:cNvGraphicFramePr>
            <a:graphicFrameLocks noGrp="1"/>
          </p:cNvGraphicFramePr>
          <p:nvPr>
            <p:extLst>
              <p:ext uri="{D42A27DB-BD31-4B8C-83A1-F6EECF244321}">
                <p14:modId xmlns:p14="http://schemas.microsoft.com/office/powerpoint/2010/main" val="1473279130"/>
              </p:ext>
            </p:extLst>
          </p:nvPr>
        </p:nvGraphicFramePr>
        <p:xfrm>
          <a:off x="1523999" y="3817278"/>
          <a:ext cx="4937091" cy="1524000"/>
        </p:xfrm>
        <a:graphic>
          <a:graphicData uri="http://schemas.openxmlformats.org/drawingml/2006/table">
            <a:tbl>
              <a:tblPr/>
              <a:tblGrid>
                <a:gridCol w="2315368">
                  <a:extLst>
                    <a:ext uri="{9D8B030D-6E8A-4147-A177-3AD203B41FA5}">
                      <a16:colId xmlns:a16="http://schemas.microsoft.com/office/drawing/2014/main" val="2863138955"/>
                    </a:ext>
                  </a:extLst>
                </a:gridCol>
                <a:gridCol w="1298134">
                  <a:extLst>
                    <a:ext uri="{9D8B030D-6E8A-4147-A177-3AD203B41FA5}">
                      <a16:colId xmlns:a16="http://schemas.microsoft.com/office/drawing/2014/main" val="1042238653"/>
                    </a:ext>
                  </a:extLst>
                </a:gridCol>
                <a:gridCol w="1323589">
                  <a:extLst>
                    <a:ext uri="{9D8B030D-6E8A-4147-A177-3AD203B41FA5}">
                      <a16:colId xmlns:a16="http://schemas.microsoft.com/office/drawing/2014/main" val="73751091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Cost of parking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201911"/>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988877716"/>
                  </a:ext>
                </a:extLst>
              </a:tr>
              <a:tr h="190500">
                <a:tc>
                  <a:txBody>
                    <a:bodyPr/>
                    <a:lstStyle/>
                    <a:p>
                      <a:pPr algn="l" fontAlgn="b"/>
                      <a:r>
                        <a:rPr lang="en-GB" sz="1100" b="0" i="0" u="none" strike="noStrike">
                          <a:solidFill>
                            <a:srgbClr val="000000"/>
                          </a:solidFill>
                          <a:effectLst/>
                          <a:latin typeface="Calibri" panose="020F0502020204030204" pitchFamily="34" charset="0"/>
                        </a:rPr>
                        <a:t>Very reasonable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74952032"/>
                  </a:ext>
                </a:extLst>
              </a:tr>
              <a:tr h="190500">
                <a:tc>
                  <a:txBody>
                    <a:bodyPr/>
                    <a:lstStyle/>
                    <a:p>
                      <a:pPr algn="l" fontAlgn="b"/>
                      <a:r>
                        <a:rPr lang="en-GB" sz="1100" b="0" i="0" u="none" strike="noStrike">
                          <a:solidFill>
                            <a:srgbClr val="000000"/>
                          </a:solidFill>
                          <a:effectLst/>
                          <a:latin typeface="Calibri" panose="020F0502020204030204" pitchFamily="34" charset="0"/>
                        </a:rPr>
                        <a:t>Quite reasonable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17209250"/>
                  </a:ext>
                </a:extLst>
              </a:tr>
              <a:tr h="190500">
                <a:tc>
                  <a:txBody>
                    <a:bodyPr/>
                    <a:lstStyle/>
                    <a:p>
                      <a:pPr algn="l" fontAlgn="b"/>
                      <a:r>
                        <a:rPr lang="en-GB" sz="1100" b="0" i="0" u="none" strike="noStrike" dirty="0">
                          <a:solidFill>
                            <a:srgbClr val="000000"/>
                          </a:solidFill>
                          <a:effectLst/>
                          <a:latin typeface="Calibri" panose="020F0502020204030204" pitchFamily="34" charset="0"/>
                        </a:rPr>
                        <a:t>About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62204520"/>
                  </a:ext>
                </a:extLst>
              </a:tr>
              <a:tr h="190500">
                <a:tc>
                  <a:txBody>
                    <a:bodyPr/>
                    <a:lstStyle/>
                    <a:p>
                      <a:pPr algn="l" fontAlgn="b"/>
                      <a:r>
                        <a:rPr lang="en-GB" sz="1100" b="0" i="0" u="none" strike="noStrike">
                          <a:solidFill>
                            <a:srgbClr val="000000"/>
                          </a:solidFill>
                          <a:effectLst/>
                          <a:latin typeface="Calibri" panose="020F0502020204030204" pitchFamily="34" charset="0"/>
                        </a:rPr>
                        <a:t>Expensive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4679906"/>
                  </a:ext>
                </a:extLst>
              </a:tr>
              <a:tr h="190500">
                <a:tc>
                  <a:txBody>
                    <a:bodyPr/>
                    <a:lstStyle/>
                    <a:p>
                      <a:pPr algn="l" fontAlgn="b"/>
                      <a:r>
                        <a:rPr lang="en-GB" sz="1100" b="0" i="0" u="none" strike="noStrike">
                          <a:solidFill>
                            <a:srgbClr val="000000"/>
                          </a:solidFill>
                          <a:effectLst/>
                          <a:latin typeface="Calibri" panose="020F0502020204030204" pitchFamily="34" charset="0"/>
                        </a:rPr>
                        <a:t>Very expensive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877283152"/>
                  </a:ext>
                </a:extLst>
              </a:tr>
              <a:tr h="190500">
                <a:tc>
                  <a:txBody>
                    <a:bodyPr/>
                    <a:lstStyle/>
                    <a:p>
                      <a:pPr algn="l" fontAlgn="b"/>
                      <a:r>
                        <a:rPr lang="en-GB" sz="1100" b="0" i="0" u="none" strike="noStrike">
                          <a:solidFill>
                            <a:srgbClr val="000000"/>
                          </a:solidFill>
                          <a:effectLst/>
                          <a:latin typeface="Calibri" panose="020F0502020204030204" pitchFamily="34" charset="0"/>
                        </a:rPr>
                        <a:t>Don’t know / can’t recall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41935269"/>
                  </a:ext>
                </a:extLst>
              </a:tr>
            </a:tbl>
          </a:graphicData>
        </a:graphic>
      </p:graphicFrame>
      <p:graphicFrame>
        <p:nvGraphicFramePr>
          <p:cNvPr id="2" name="Table 1">
            <a:extLst>
              <a:ext uri="{FF2B5EF4-FFF2-40B4-BE49-F238E27FC236}">
                <a16:creationId xmlns:a16="http://schemas.microsoft.com/office/drawing/2014/main" id="{BE90A002-E6A9-4C6C-B785-AB0EE332D76F}"/>
              </a:ext>
            </a:extLst>
          </p:cNvPr>
          <p:cNvGraphicFramePr>
            <a:graphicFrameLocks noGrp="1"/>
          </p:cNvGraphicFramePr>
          <p:nvPr>
            <p:extLst>
              <p:ext uri="{D42A27DB-BD31-4B8C-83A1-F6EECF244321}">
                <p14:modId xmlns:p14="http://schemas.microsoft.com/office/powerpoint/2010/main" val="1066334994"/>
              </p:ext>
            </p:extLst>
          </p:nvPr>
        </p:nvGraphicFramePr>
        <p:xfrm>
          <a:off x="7218914" y="4152176"/>
          <a:ext cx="4028133" cy="762000"/>
        </p:xfrm>
        <a:graphic>
          <a:graphicData uri="http://schemas.openxmlformats.org/drawingml/2006/table">
            <a:tbl>
              <a:tblPr/>
              <a:tblGrid>
                <a:gridCol w="1342711">
                  <a:extLst>
                    <a:ext uri="{9D8B030D-6E8A-4147-A177-3AD203B41FA5}">
                      <a16:colId xmlns:a16="http://schemas.microsoft.com/office/drawing/2014/main" val="3267705219"/>
                    </a:ext>
                  </a:extLst>
                </a:gridCol>
                <a:gridCol w="1342711">
                  <a:extLst>
                    <a:ext uri="{9D8B030D-6E8A-4147-A177-3AD203B41FA5}">
                      <a16:colId xmlns:a16="http://schemas.microsoft.com/office/drawing/2014/main" val="3017303467"/>
                    </a:ext>
                  </a:extLst>
                </a:gridCol>
                <a:gridCol w="1342711">
                  <a:extLst>
                    <a:ext uri="{9D8B030D-6E8A-4147-A177-3AD203B41FA5}">
                      <a16:colId xmlns:a16="http://schemas.microsoft.com/office/drawing/2014/main" val="1854987767"/>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Parking in town centre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Cost of parking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90686369"/>
                  </a:ext>
                </a:extLst>
              </a:tr>
              <a:tr h="190500">
                <a:tc>
                  <a:txBody>
                    <a:bodyPr/>
                    <a:lstStyle/>
                    <a:p>
                      <a:pPr algn="l" fontAlgn="b"/>
                      <a:r>
                        <a:rPr lang="en-GB" sz="1100" b="0" i="0" u="none" strike="noStrike" dirty="0">
                          <a:solidFill>
                            <a:srgbClr val="000000"/>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768383"/>
                  </a:ext>
                </a:extLst>
              </a:tr>
              <a:tr h="190500">
                <a:tc>
                  <a:txBody>
                    <a:bodyPr/>
                    <a:lstStyle/>
                    <a:p>
                      <a:pPr algn="l" fontAlgn="b"/>
                      <a:r>
                        <a:rPr lang="en-GB" sz="1100" b="0" i="0" u="none" strike="noStrike" dirty="0">
                          <a:solidFill>
                            <a:srgbClr val="000000"/>
                          </a:solidFill>
                          <a:effectLst/>
                          <a:latin typeface="Calibri" panose="020F0502020204030204" pitchFamily="34" charset="0"/>
                        </a:rPr>
                        <a:t>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80708067"/>
                  </a:ext>
                </a:extLst>
              </a:tr>
              <a:tr h="190500">
                <a:tc>
                  <a:txBody>
                    <a:bodyPr/>
                    <a:lstStyle/>
                    <a:p>
                      <a:pPr algn="l" fontAlgn="b"/>
                      <a:r>
                        <a:rPr lang="en-GB" sz="1100" b="0" i="0" u="none" strike="noStrike" dirty="0">
                          <a:solidFill>
                            <a:srgbClr val="000000"/>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49319746"/>
                  </a:ext>
                </a:extLst>
              </a:tr>
            </a:tbl>
          </a:graphicData>
        </a:graphic>
      </p:graphicFrame>
      <p:graphicFrame>
        <p:nvGraphicFramePr>
          <p:cNvPr id="3" name="Table 2">
            <a:extLst>
              <a:ext uri="{FF2B5EF4-FFF2-40B4-BE49-F238E27FC236}">
                <a16:creationId xmlns:a16="http://schemas.microsoft.com/office/drawing/2014/main" id="{DDFF82D1-BE54-4E00-85A0-B0CDA5EB1998}"/>
              </a:ext>
            </a:extLst>
          </p:cNvPr>
          <p:cNvGraphicFramePr>
            <a:graphicFrameLocks noGrp="1"/>
          </p:cNvGraphicFramePr>
          <p:nvPr>
            <p:extLst>
              <p:ext uri="{D42A27DB-BD31-4B8C-83A1-F6EECF244321}">
                <p14:modId xmlns:p14="http://schemas.microsoft.com/office/powerpoint/2010/main" val="4095715442"/>
              </p:ext>
            </p:extLst>
          </p:nvPr>
        </p:nvGraphicFramePr>
        <p:xfrm>
          <a:off x="7218913" y="2244507"/>
          <a:ext cx="4028133" cy="1000138"/>
        </p:xfrm>
        <a:graphic>
          <a:graphicData uri="http://schemas.openxmlformats.org/drawingml/2006/table">
            <a:tbl>
              <a:tblPr/>
              <a:tblGrid>
                <a:gridCol w="1342711">
                  <a:extLst>
                    <a:ext uri="{9D8B030D-6E8A-4147-A177-3AD203B41FA5}">
                      <a16:colId xmlns:a16="http://schemas.microsoft.com/office/drawing/2014/main" val="3481479125"/>
                    </a:ext>
                  </a:extLst>
                </a:gridCol>
                <a:gridCol w="1342711">
                  <a:extLst>
                    <a:ext uri="{9D8B030D-6E8A-4147-A177-3AD203B41FA5}">
                      <a16:colId xmlns:a16="http://schemas.microsoft.com/office/drawing/2014/main" val="1808933212"/>
                    </a:ext>
                  </a:extLst>
                </a:gridCol>
                <a:gridCol w="1342711">
                  <a:extLst>
                    <a:ext uri="{9D8B030D-6E8A-4147-A177-3AD203B41FA5}">
                      <a16:colId xmlns:a16="http://schemas.microsoft.com/office/drawing/2014/main" val="96402245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Parking in town centre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Cost of parking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14686581"/>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642364"/>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70890"/>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2184006"/>
                  </a:ext>
                </a:extLst>
              </a:tr>
              <a:tr h="238138">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5517734"/>
                  </a:ext>
                </a:extLst>
              </a:tr>
            </a:tbl>
          </a:graphicData>
        </a:graphic>
      </p:graphicFrame>
      <p:sp>
        <p:nvSpPr>
          <p:cNvPr id="12" name="TextBox 11">
            <a:extLst>
              <a:ext uri="{FF2B5EF4-FFF2-40B4-BE49-F238E27FC236}">
                <a16:creationId xmlns:a16="http://schemas.microsoft.com/office/drawing/2014/main" id="{8F4441FE-F791-4418-A103-8E6E7A56B16C}"/>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37</a:t>
            </a:r>
          </a:p>
        </p:txBody>
      </p:sp>
    </p:spTree>
    <p:extLst>
      <p:ext uri="{BB962C8B-B14F-4D97-AF65-F5344CB8AC3E}">
        <p14:creationId xmlns:p14="http://schemas.microsoft.com/office/powerpoint/2010/main" val="3336945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81281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Previous visits to Thanet</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38</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062265"/>
            <a:ext cx="10709719" cy="1993494"/>
          </a:xfrm>
          <a:prstGeom prst="rect">
            <a:avLst/>
          </a:prstGeom>
          <a:noFill/>
        </p:spPr>
        <p:txBody>
          <a:bodyPr wrap="square" rtlCol="0">
            <a:spAutoFit/>
          </a:bodyPr>
          <a:lstStyle/>
          <a:p>
            <a:pPr algn="just">
              <a:lnSpc>
                <a:spcPct val="130000"/>
              </a:lnSpc>
            </a:pPr>
            <a:endParaRPr lang="en-GB" sz="1200" dirty="0"/>
          </a:p>
          <a:p>
            <a:pPr algn="just">
              <a:lnSpc>
                <a:spcPct val="130000"/>
              </a:lnSpc>
            </a:pPr>
            <a:r>
              <a:rPr lang="en-GB" sz="1200" dirty="0"/>
              <a:t>The survey found that over three quarters of all visitors interviewed (78%) had visited the area before. Repeat visits were highest in Broadstairs, where four in five (80%) had visited the town previously. Margate attracted the highest proportion of new visitors (25% of all visitors interviewed in Margate had not visited the town before).  </a:t>
            </a:r>
          </a:p>
          <a:p>
            <a:pPr algn="just">
              <a:lnSpc>
                <a:spcPct val="130000"/>
              </a:lnSpc>
            </a:pPr>
            <a:endParaRPr lang="en-GB" sz="1200" dirty="0"/>
          </a:p>
          <a:p>
            <a:pPr algn="just">
              <a:lnSpc>
                <a:spcPct val="130000"/>
              </a:lnSpc>
            </a:pPr>
            <a:r>
              <a:rPr lang="en-GB" sz="1200" dirty="0"/>
              <a:t>Recent visitors (within the last 6 months) accounted for 36% of all visits. When split between destinations, the results of the survey show that 42% of repeat visitors to Ramsgate had visited within the last six months, compared to only 28% in Margate. </a:t>
            </a:r>
          </a:p>
          <a:p>
            <a:pPr algn="just">
              <a:lnSpc>
                <a:spcPct val="130000"/>
              </a:lnSpc>
            </a:pPr>
            <a:endParaRPr lang="en-GB" sz="1200" dirty="0"/>
          </a:p>
          <a:p>
            <a:pPr algn="just">
              <a:lnSpc>
                <a:spcPct val="130000"/>
              </a:lnSpc>
            </a:pPr>
            <a:endParaRPr lang="en-GB" sz="1200" dirty="0"/>
          </a:p>
        </p:txBody>
      </p:sp>
      <p:graphicFrame>
        <p:nvGraphicFramePr>
          <p:cNvPr id="16" name="Table 15">
            <a:extLst>
              <a:ext uri="{FF2B5EF4-FFF2-40B4-BE49-F238E27FC236}">
                <a16:creationId xmlns:a16="http://schemas.microsoft.com/office/drawing/2014/main" id="{DF1A9406-0B92-4B75-BB67-6B9CA458A663}"/>
              </a:ext>
            </a:extLst>
          </p:cNvPr>
          <p:cNvGraphicFramePr>
            <a:graphicFrameLocks noGrp="1"/>
          </p:cNvGraphicFramePr>
          <p:nvPr>
            <p:extLst>
              <p:ext uri="{D42A27DB-BD31-4B8C-83A1-F6EECF244321}">
                <p14:modId xmlns:p14="http://schemas.microsoft.com/office/powerpoint/2010/main" val="1204577176"/>
              </p:ext>
            </p:extLst>
          </p:nvPr>
        </p:nvGraphicFramePr>
        <p:xfrm>
          <a:off x="6879484" y="3075467"/>
          <a:ext cx="4668352" cy="571500"/>
        </p:xfrm>
        <a:graphic>
          <a:graphicData uri="http://schemas.openxmlformats.org/drawingml/2006/table">
            <a:tbl>
              <a:tblPr/>
              <a:tblGrid>
                <a:gridCol w="1581228">
                  <a:extLst>
                    <a:ext uri="{9D8B030D-6E8A-4147-A177-3AD203B41FA5}">
                      <a16:colId xmlns:a16="http://schemas.microsoft.com/office/drawing/2014/main" val="1970127317"/>
                    </a:ext>
                  </a:extLst>
                </a:gridCol>
                <a:gridCol w="771781">
                  <a:extLst>
                    <a:ext uri="{9D8B030D-6E8A-4147-A177-3AD203B41FA5}">
                      <a16:colId xmlns:a16="http://schemas.microsoft.com/office/drawing/2014/main" val="926846328"/>
                    </a:ext>
                  </a:extLst>
                </a:gridCol>
                <a:gridCol w="771781">
                  <a:extLst>
                    <a:ext uri="{9D8B030D-6E8A-4147-A177-3AD203B41FA5}">
                      <a16:colId xmlns:a16="http://schemas.microsoft.com/office/drawing/2014/main" val="2327957398"/>
                    </a:ext>
                  </a:extLst>
                </a:gridCol>
                <a:gridCol w="771781">
                  <a:extLst>
                    <a:ext uri="{9D8B030D-6E8A-4147-A177-3AD203B41FA5}">
                      <a16:colId xmlns:a16="http://schemas.microsoft.com/office/drawing/2014/main" val="590891937"/>
                    </a:ext>
                  </a:extLst>
                </a:gridCol>
                <a:gridCol w="771781">
                  <a:extLst>
                    <a:ext uri="{9D8B030D-6E8A-4147-A177-3AD203B41FA5}">
                      <a16:colId xmlns:a16="http://schemas.microsoft.com/office/drawing/2014/main" val="4179746265"/>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Previous visit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786482837"/>
                  </a:ext>
                </a:extLst>
              </a:tr>
              <a:tr h="190500">
                <a:tc>
                  <a:txBody>
                    <a:bodyPr/>
                    <a:lstStyle/>
                    <a:p>
                      <a:pPr algn="l" fontAlgn="b"/>
                      <a:r>
                        <a:rPr lang="en-GB" sz="1100" b="0" i="0" u="none" strike="noStrike" dirty="0">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3726399"/>
                  </a:ext>
                </a:extLst>
              </a:tr>
              <a:tr h="190500">
                <a:tc>
                  <a:txBody>
                    <a:bodyPr/>
                    <a:lstStyle/>
                    <a:p>
                      <a:pPr algn="l" fontAlgn="b"/>
                      <a:r>
                        <a:rPr lang="en-GB"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7870098"/>
                  </a:ext>
                </a:extLst>
              </a:tr>
            </a:tbl>
          </a:graphicData>
        </a:graphic>
      </p:graphicFrame>
      <p:graphicFrame>
        <p:nvGraphicFramePr>
          <p:cNvPr id="17" name="Table 16">
            <a:extLst>
              <a:ext uri="{FF2B5EF4-FFF2-40B4-BE49-F238E27FC236}">
                <a16:creationId xmlns:a16="http://schemas.microsoft.com/office/drawing/2014/main" id="{B2EBBC55-89D1-4148-B748-5EC270F44DCE}"/>
              </a:ext>
            </a:extLst>
          </p:cNvPr>
          <p:cNvGraphicFramePr>
            <a:graphicFrameLocks noGrp="1"/>
          </p:cNvGraphicFramePr>
          <p:nvPr>
            <p:extLst>
              <p:ext uri="{D42A27DB-BD31-4B8C-83A1-F6EECF244321}">
                <p14:modId xmlns:p14="http://schemas.microsoft.com/office/powerpoint/2010/main" val="2247135027"/>
              </p:ext>
            </p:extLst>
          </p:nvPr>
        </p:nvGraphicFramePr>
        <p:xfrm>
          <a:off x="6879484" y="4025817"/>
          <a:ext cx="4682812" cy="1320165"/>
        </p:xfrm>
        <a:graphic>
          <a:graphicData uri="http://schemas.openxmlformats.org/drawingml/2006/table">
            <a:tbl>
              <a:tblPr/>
              <a:tblGrid>
                <a:gridCol w="1581228">
                  <a:extLst>
                    <a:ext uri="{9D8B030D-6E8A-4147-A177-3AD203B41FA5}">
                      <a16:colId xmlns:a16="http://schemas.microsoft.com/office/drawing/2014/main" val="3890037866"/>
                    </a:ext>
                  </a:extLst>
                </a:gridCol>
                <a:gridCol w="775396">
                  <a:extLst>
                    <a:ext uri="{9D8B030D-6E8A-4147-A177-3AD203B41FA5}">
                      <a16:colId xmlns:a16="http://schemas.microsoft.com/office/drawing/2014/main" val="3655603033"/>
                    </a:ext>
                  </a:extLst>
                </a:gridCol>
                <a:gridCol w="775396">
                  <a:extLst>
                    <a:ext uri="{9D8B030D-6E8A-4147-A177-3AD203B41FA5}">
                      <a16:colId xmlns:a16="http://schemas.microsoft.com/office/drawing/2014/main" val="704799582"/>
                    </a:ext>
                  </a:extLst>
                </a:gridCol>
                <a:gridCol w="775396">
                  <a:extLst>
                    <a:ext uri="{9D8B030D-6E8A-4147-A177-3AD203B41FA5}">
                      <a16:colId xmlns:a16="http://schemas.microsoft.com/office/drawing/2014/main" val="1352763712"/>
                    </a:ext>
                  </a:extLst>
                </a:gridCol>
                <a:gridCol w="775396">
                  <a:extLst>
                    <a:ext uri="{9D8B030D-6E8A-4147-A177-3AD203B41FA5}">
                      <a16:colId xmlns:a16="http://schemas.microsoft.com/office/drawing/2014/main" val="4244756774"/>
                    </a:ext>
                  </a:extLst>
                </a:gridCol>
              </a:tblGrid>
              <a:tr h="133237">
                <a:tc>
                  <a:txBody>
                    <a:bodyPr/>
                    <a:lstStyle/>
                    <a:p>
                      <a:pPr algn="l" fontAlgn="b"/>
                      <a:r>
                        <a:rPr lang="en-GB" sz="1100" b="1" i="0" u="none" strike="noStrike" dirty="0">
                          <a:solidFill>
                            <a:schemeClr val="bg1"/>
                          </a:solidFill>
                          <a:effectLst/>
                          <a:latin typeface="Calibri" panose="020F0502020204030204" pitchFamily="34" charset="0"/>
                        </a:rPr>
                        <a:t> Previous visit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15465523"/>
                  </a:ext>
                </a:extLst>
              </a:tr>
              <a:tr h="190500">
                <a:tc>
                  <a:txBody>
                    <a:bodyPr/>
                    <a:lstStyle/>
                    <a:p>
                      <a:pPr algn="l" fontAlgn="b"/>
                      <a:r>
                        <a:rPr lang="en-US" sz="1100" b="0" i="0" u="none" strike="noStrike" dirty="0">
                          <a:solidFill>
                            <a:srgbClr val="000000"/>
                          </a:solidFill>
                          <a:effectLst/>
                          <a:latin typeface="Calibri" panose="020F0502020204030204" pitchFamily="34" charset="0"/>
                        </a:rPr>
                        <a:t>Within the past six months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957726214"/>
                  </a:ext>
                </a:extLst>
              </a:tr>
              <a:tr h="190500">
                <a:tc>
                  <a:txBody>
                    <a:bodyPr/>
                    <a:lstStyle/>
                    <a:p>
                      <a:pPr algn="l" fontAlgn="b"/>
                      <a:r>
                        <a:rPr lang="en-US" sz="1100" b="0" i="0" u="none" strike="noStrike">
                          <a:solidFill>
                            <a:srgbClr val="000000"/>
                          </a:solidFill>
                          <a:effectLst/>
                          <a:latin typeface="Calibri" panose="020F0502020204030204" pitchFamily="34" charset="0"/>
                        </a:rPr>
                        <a:t>Six months to a year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06164911"/>
                  </a:ext>
                </a:extLst>
              </a:tr>
              <a:tr h="190500">
                <a:tc>
                  <a:txBody>
                    <a:bodyPr/>
                    <a:lstStyle/>
                    <a:p>
                      <a:pPr algn="l" fontAlgn="b"/>
                      <a:r>
                        <a:rPr lang="en-US" sz="1100" b="0" i="0" u="none" strike="noStrike">
                          <a:solidFill>
                            <a:srgbClr val="000000"/>
                          </a:solidFill>
                          <a:effectLst/>
                          <a:latin typeface="Calibri" panose="020F0502020204030204" pitchFamily="34" charset="0"/>
                        </a:rPr>
                        <a:t>A year to two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900776"/>
                  </a:ext>
                </a:extLst>
              </a:tr>
              <a:tr h="190500">
                <a:tc>
                  <a:txBody>
                    <a:bodyPr/>
                    <a:lstStyle/>
                    <a:p>
                      <a:pPr algn="l" fontAlgn="b"/>
                      <a:r>
                        <a:rPr lang="en-US" sz="1100" b="0" i="0" u="none" strike="noStrike">
                          <a:solidFill>
                            <a:srgbClr val="000000"/>
                          </a:solidFill>
                          <a:effectLst/>
                          <a:latin typeface="Calibri" panose="020F0502020204030204" pitchFamily="34" charset="0"/>
                        </a:rPr>
                        <a:t>Two to five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9904073"/>
                  </a:ext>
                </a:extLst>
              </a:tr>
              <a:tr h="190500">
                <a:tc>
                  <a:txBody>
                    <a:bodyPr/>
                    <a:lstStyle/>
                    <a:p>
                      <a:pPr algn="l" fontAlgn="b"/>
                      <a:r>
                        <a:rPr lang="en-US" sz="1100" b="0" i="0" u="none" strike="noStrike">
                          <a:solidFill>
                            <a:srgbClr val="000000"/>
                          </a:solidFill>
                          <a:effectLst/>
                          <a:latin typeface="Calibri" panose="020F0502020204030204" pitchFamily="34" charset="0"/>
                        </a:rPr>
                        <a:t>Five to ten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427204"/>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309803"/>
                  </a:ext>
                </a:extLst>
              </a:tr>
            </a:tbl>
          </a:graphicData>
        </a:graphic>
      </p:graphicFrame>
      <p:graphicFrame>
        <p:nvGraphicFramePr>
          <p:cNvPr id="18" name="Chart 17">
            <a:extLst>
              <a:ext uri="{FF2B5EF4-FFF2-40B4-BE49-F238E27FC236}">
                <a16:creationId xmlns:a16="http://schemas.microsoft.com/office/drawing/2014/main" id="{A6F8056F-043D-427E-9BC7-CCD88A51FA77}"/>
              </a:ext>
            </a:extLst>
          </p:cNvPr>
          <p:cNvGraphicFramePr>
            <a:graphicFrameLocks/>
          </p:cNvGraphicFramePr>
          <p:nvPr>
            <p:extLst>
              <p:ext uri="{D42A27DB-BD31-4B8C-83A1-F6EECF244321}">
                <p14:modId xmlns:p14="http://schemas.microsoft.com/office/powerpoint/2010/main" val="592967283"/>
              </p:ext>
            </p:extLst>
          </p:nvPr>
        </p:nvGraphicFramePr>
        <p:xfrm>
          <a:off x="740517" y="2799875"/>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a:extLst>
              <a:ext uri="{FF2B5EF4-FFF2-40B4-BE49-F238E27FC236}">
                <a16:creationId xmlns:a16="http://schemas.microsoft.com/office/drawing/2014/main" id="{EDF0B59F-7A62-4D47-8E29-94181D7AFA25}"/>
              </a:ext>
            </a:extLst>
          </p:cNvPr>
          <p:cNvSpPr/>
          <p:nvPr/>
        </p:nvSpPr>
        <p:spPr>
          <a:xfrm>
            <a:off x="6806152" y="6196001"/>
            <a:ext cx="4072379"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Have you visited the area before? Base: 1052 – prompted - When did you last visit for leisure? </a:t>
            </a:r>
            <a:endParaRPr lang="en-GB" sz="1100" dirty="0"/>
          </a:p>
        </p:txBody>
      </p:sp>
      <p:sp>
        <p:nvSpPr>
          <p:cNvPr id="12" name="object 8">
            <a:extLst>
              <a:ext uri="{FF2B5EF4-FFF2-40B4-BE49-F238E27FC236}">
                <a16:creationId xmlns:a16="http://schemas.microsoft.com/office/drawing/2014/main" id="{C2FCCFE7-4184-486B-AD13-CBF879233289}"/>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3" name="object 9">
            <a:extLst>
              <a:ext uri="{FF2B5EF4-FFF2-40B4-BE49-F238E27FC236}">
                <a16:creationId xmlns:a16="http://schemas.microsoft.com/office/drawing/2014/main" id="{CC07459F-23E9-47A9-AD27-C0BF0DA9DD0E}"/>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latin typeface="Calibri" panose="020F0502020204030204" pitchFamily="34" charset="0"/>
              </a:rPr>
              <a:t>These findings are in line with the </a:t>
            </a:r>
            <a:r>
              <a:rPr lang="en-US" sz="1100" dirty="0">
                <a:cs typeface="Calibri"/>
              </a:rPr>
              <a:t>Visit </a:t>
            </a:r>
            <a:r>
              <a:rPr lang="en-US" sz="1100" spc="-15" dirty="0">
                <a:cs typeface="Calibri"/>
              </a:rPr>
              <a:t>Kent </a:t>
            </a:r>
            <a:r>
              <a:rPr lang="en-US" sz="1100" spc="-10" dirty="0">
                <a:cs typeface="Calibri"/>
              </a:rPr>
              <a:t>Perception study </a:t>
            </a:r>
            <a:r>
              <a:rPr lang="en-US" sz="1100" spc="-5" dirty="0">
                <a:cs typeface="Calibri"/>
              </a:rPr>
              <a:t>(2017), which shows that half of the visitors </a:t>
            </a:r>
            <a:r>
              <a:rPr lang="en-US" sz="1100" dirty="0">
                <a:cs typeface="Calibri"/>
              </a:rPr>
              <a:t>made </a:t>
            </a:r>
            <a:r>
              <a:rPr lang="en-US" sz="1100" spc="-5" dirty="0">
                <a:cs typeface="Calibri"/>
              </a:rPr>
              <a:t>their most </a:t>
            </a:r>
            <a:r>
              <a:rPr lang="en-US" sz="1100" spc="-10" dirty="0">
                <a:cs typeface="Calibri"/>
              </a:rPr>
              <a:t>recent </a:t>
            </a:r>
            <a:r>
              <a:rPr lang="en-US" sz="1100" spc="-5" dirty="0">
                <a:cs typeface="Calibri"/>
              </a:rPr>
              <a:t>trip to </a:t>
            </a:r>
            <a:r>
              <a:rPr lang="en-US" sz="1100" spc="-15" dirty="0">
                <a:cs typeface="Calibri"/>
              </a:rPr>
              <a:t>Kent </a:t>
            </a:r>
            <a:r>
              <a:rPr lang="en-US" sz="1100" dirty="0">
                <a:cs typeface="Calibri"/>
              </a:rPr>
              <a:t>in </a:t>
            </a:r>
            <a:r>
              <a:rPr lang="en-US" sz="1100" spc="-5" dirty="0">
                <a:cs typeface="Calibri"/>
              </a:rPr>
              <a:t>the last </a:t>
            </a:r>
            <a:r>
              <a:rPr lang="en-US" sz="1100" spc="-30" dirty="0">
                <a:cs typeface="Calibri"/>
              </a:rPr>
              <a:t>year</a:t>
            </a:r>
            <a:r>
              <a:rPr lang="en-US" sz="1100" spc="-5" dirty="0">
                <a:cs typeface="Calibri"/>
              </a:rPr>
              <a:t>.  – See Secondary Research Report, Page 10. </a:t>
            </a:r>
            <a:endParaRPr lang="en-US" sz="1100" dirty="0">
              <a:cs typeface="Calibri"/>
            </a:endParaRPr>
          </a:p>
        </p:txBody>
      </p:sp>
      <p:sp>
        <p:nvSpPr>
          <p:cNvPr id="14" name="object 10">
            <a:extLst>
              <a:ext uri="{FF2B5EF4-FFF2-40B4-BE49-F238E27FC236}">
                <a16:creationId xmlns:a16="http://schemas.microsoft.com/office/drawing/2014/main" id="{23ADB8B9-6556-43A1-B83F-E8919F3B8078}"/>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20" name="object 11">
            <a:extLst>
              <a:ext uri="{FF2B5EF4-FFF2-40B4-BE49-F238E27FC236}">
                <a16:creationId xmlns:a16="http://schemas.microsoft.com/office/drawing/2014/main" id="{F4878671-E102-453A-B6BF-7EC2C7BBE371}"/>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1790824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99593" y="919472"/>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Visits to other destinations within Thanet</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39</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99593" y="1582598"/>
            <a:ext cx="10709719" cy="1273297"/>
          </a:xfrm>
          <a:prstGeom prst="rect">
            <a:avLst/>
          </a:prstGeom>
          <a:noFill/>
        </p:spPr>
        <p:txBody>
          <a:bodyPr wrap="square" rtlCol="0">
            <a:spAutoFit/>
          </a:bodyPr>
          <a:lstStyle/>
          <a:p>
            <a:pPr algn="just">
              <a:lnSpc>
                <a:spcPct val="130000"/>
              </a:lnSpc>
            </a:pPr>
            <a:r>
              <a:rPr lang="en-GB" sz="1200" dirty="0"/>
              <a:t>At destination level, the survey findings show that there were differences in the likelihood of travelling to other locations within Thanet during their visit. Visitors to Margate were equally likely to have visited (or intend to visit) Broadstairs (27%) or Ramsgate (29%). However, visitors to both Broadstairs and Ramsgate were less likely to visit Margate (21% and 18% respectively).  The results of the survey also show that Ramsgate attracted the highest proportion of visitors from the other two destinations, with 37% of visitors interviewed in Broadstairs and 29% of visitors interviewed in Margate having visited or planning a visit to Ramsgate at the time of interview. </a:t>
            </a:r>
          </a:p>
          <a:p>
            <a:pPr algn="just">
              <a:lnSpc>
                <a:spcPct val="130000"/>
              </a:lnSpc>
            </a:pPr>
            <a:endParaRPr lang="en-GB" sz="1200" dirty="0"/>
          </a:p>
        </p:txBody>
      </p:sp>
      <p:sp>
        <p:nvSpPr>
          <p:cNvPr id="19" name="Rectangle 18">
            <a:extLst>
              <a:ext uri="{FF2B5EF4-FFF2-40B4-BE49-F238E27FC236}">
                <a16:creationId xmlns:a16="http://schemas.microsoft.com/office/drawing/2014/main" id="{EDF0B59F-7A62-4D47-8E29-94181D7AFA25}"/>
              </a:ext>
            </a:extLst>
          </p:cNvPr>
          <p:cNvSpPr/>
          <p:nvPr/>
        </p:nvSpPr>
        <p:spPr>
          <a:xfrm>
            <a:off x="6806152" y="6145838"/>
            <a:ext cx="3789575" cy="430887"/>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1351 – prompted – Have you visited or do you plan to visit the following destinations during this trip? </a:t>
            </a:r>
            <a:endParaRPr lang="en-GB" sz="1100" dirty="0"/>
          </a:p>
        </p:txBody>
      </p:sp>
      <p:sp>
        <p:nvSpPr>
          <p:cNvPr id="13" name="Rectangle 12">
            <a:extLst>
              <a:ext uri="{FF2B5EF4-FFF2-40B4-BE49-F238E27FC236}">
                <a16:creationId xmlns:a16="http://schemas.microsoft.com/office/drawing/2014/main" id="{2C45BC96-4CC6-499B-9185-481FBA036971}"/>
              </a:ext>
            </a:extLst>
          </p:cNvPr>
          <p:cNvSpPr/>
          <p:nvPr/>
        </p:nvSpPr>
        <p:spPr>
          <a:xfrm>
            <a:off x="1008028" y="3921751"/>
            <a:ext cx="989842" cy="369332"/>
          </a:xfrm>
          <a:prstGeom prst="rect">
            <a:avLst/>
          </a:prstGeom>
        </p:spPr>
        <p:txBody>
          <a:bodyPr wrap="square">
            <a:spAutoFit/>
          </a:bodyPr>
          <a:lstStyle/>
          <a:p>
            <a:r>
              <a:rPr lang="en-GB" dirty="0"/>
              <a:t>Margate</a:t>
            </a:r>
          </a:p>
        </p:txBody>
      </p:sp>
      <p:sp>
        <p:nvSpPr>
          <p:cNvPr id="14" name="Rectangle 13">
            <a:extLst>
              <a:ext uri="{FF2B5EF4-FFF2-40B4-BE49-F238E27FC236}">
                <a16:creationId xmlns:a16="http://schemas.microsoft.com/office/drawing/2014/main" id="{82F0F460-D242-4356-B6F8-21788E919F2D}"/>
              </a:ext>
            </a:extLst>
          </p:cNvPr>
          <p:cNvSpPr/>
          <p:nvPr/>
        </p:nvSpPr>
        <p:spPr>
          <a:xfrm>
            <a:off x="2660442" y="3275420"/>
            <a:ext cx="1255465" cy="646331"/>
          </a:xfrm>
          <a:prstGeom prst="rect">
            <a:avLst/>
          </a:prstGeom>
        </p:spPr>
        <p:txBody>
          <a:bodyPr wrap="square">
            <a:spAutoFit/>
          </a:bodyPr>
          <a:lstStyle/>
          <a:p>
            <a:pPr algn="ctr"/>
            <a:r>
              <a:rPr lang="en-GB" dirty="0">
                <a:latin typeface="Calibri" panose="020F0502020204030204" pitchFamily="34" charset="0"/>
              </a:rPr>
              <a:t>27%</a:t>
            </a:r>
          </a:p>
          <a:p>
            <a:pPr algn="ctr"/>
            <a:r>
              <a:rPr lang="en-GB" dirty="0">
                <a:latin typeface="Calibri" panose="020F0502020204030204" pitchFamily="34" charset="0"/>
              </a:rPr>
              <a:t>Broadstairs</a:t>
            </a:r>
            <a:endParaRPr lang="en-GB" dirty="0"/>
          </a:p>
        </p:txBody>
      </p:sp>
      <p:sp>
        <p:nvSpPr>
          <p:cNvPr id="20" name="Rectangle 19">
            <a:extLst>
              <a:ext uri="{FF2B5EF4-FFF2-40B4-BE49-F238E27FC236}">
                <a16:creationId xmlns:a16="http://schemas.microsoft.com/office/drawing/2014/main" id="{1BB3C28F-B964-48B9-80DC-6A5E9A1D29DF}"/>
              </a:ext>
            </a:extLst>
          </p:cNvPr>
          <p:cNvSpPr/>
          <p:nvPr/>
        </p:nvSpPr>
        <p:spPr>
          <a:xfrm>
            <a:off x="2660442" y="4291083"/>
            <a:ext cx="1255465" cy="646331"/>
          </a:xfrm>
          <a:prstGeom prst="rect">
            <a:avLst/>
          </a:prstGeom>
        </p:spPr>
        <p:txBody>
          <a:bodyPr wrap="square">
            <a:spAutoFit/>
          </a:bodyPr>
          <a:lstStyle/>
          <a:p>
            <a:pPr algn="ctr"/>
            <a:r>
              <a:rPr lang="en-GB" dirty="0"/>
              <a:t>29%</a:t>
            </a:r>
          </a:p>
          <a:p>
            <a:pPr algn="ctr"/>
            <a:r>
              <a:rPr lang="en-GB" dirty="0"/>
              <a:t>Ramsgate</a:t>
            </a:r>
          </a:p>
        </p:txBody>
      </p:sp>
      <p:sp>
        <p:nvSpPr>
          <p:cNvPr id="2" name="Arrow: Right 1">
            <a:extLst>
              <a:ext uri="{FF2B5EF4-FFF2-40B4-BE49-F238E27FC236}">
                <a16:creationId xmlns:a16="http://schemas.microsoft.com/office/drawing/2014/main" id="{9A9209FC-0FB4-4681-8B48-6417F0E87303}"/>
              </a:ext>
            </a:extLst>
          </p:cNvPr>
          <p:cNvSpPr/>
          <p:nvPr/>
        </p:nvSpPr>
        <p:spPr>
          <a:xfrm rot="20111954">
            <a:off x="1997870" y="3712025"/>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Right 20">
            <a:extLst>
              <a:ext uri="{FF2B5EF4-FFF2-40B4-BE49-F238E27FC236}">
                <a16:creationId xmlns:a16="http://schemas.microsoft.com/office/drawing/2014/main" id="{A1EF74BD-64CE-4B85-B378-60014430FC2E}"/>
              </a:ext>
            </a:extLst>
          </p:cNvPr>
          <p:cNvSpPr/>
          <p:nvPr/>
        </p:nvSpPr>
        <p:spPr>
          <a:xfrm rot="1081496">
            <a:off x="2021374" y="4187137"/>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6EE17CC-8B2D-4B0B-8528-04F891719A21}"/>
              </a:ext>
            </a:extLst>
          </p:cNvPr>
          <p:cNvSpPr/>
          <p:nvPr/>
        </p:nvSpPr>
        <p:spPr>
          <a:xfrm>
            <a:off x="4177963" y="3921751"/>
            <a:ext cx="1255465" cy="369332"/>
          </a:xfrm>
          <a:prstGeom prst="rect">
            <a:avLst/>
          </a:prstGeom>
        </p:spPr>
        <p:txBody>
          <a:bodyPr wrap="square">
            <a:spAutoFit/>
          </a:bodyPr>
          <a:lstStyle/>
          <a:p>
            <a:r>
              <a:rPr lang="en-GB" dirty="0">
                <a:latin typeface="Calibri" panose="020F0502020204030204" pitchFamily="34" charset="0"/>
              </a:rPr>
              <a:t>Broadstairs</a:t>
            </a:r>
            <a:endParaRPr lang="en-GB" dirty="0"/>
          </a:p>
        </p:txBody>
      </p:sp>
      <p:sp>
        <p:nvSpPr>
          <p:cNvPr id="23" name="Rectangle 22">
            <a:extLst>
              <a:ext uri="{FF2B5EF4-FFF2-40B4-BE49-F238E27FC236}">
                <a16:creationId xmlns:a16="http://schemas.microsoft.com/office/drawing/2014/main" id="{2017969E-A1C7-4D02-B3EF-49C02D17FAC2}"/>
              </a:ext>
            </a:extLst>
          </p:cNvPr>
          <p:cNvSpPr/>
          <p:nvPr/>
        </p:nvSpPr>
        <p:spPr>
          <a:xfrm>
            <a:off x="6096000" y="3275420"/>
            <a:ext cx="1255465" cy="646331"/>
          </a:xfrm>
          <a:prstGeom prst="rect">
            <a:avLst/>
          </a:prstGeom>
        </p:spPr>
        <p:txBody>
          <a:bodyPr wrap="square">
            <a:spAutoFit/>
          </a:bodyPr>
          <a:lstStyle/>
          <a:p>
            <a:pPr algn="ctr"/>
            <a:r>
              <a:rPr lang="en-GB" dirty="0">
                <a:latin typeface="Calibri" panose="020F0502020204030204" pitchFamily="34" charset="0"/>
              </a:rPr>
              <a:t>21%</a:t>
            </a:r>
          </a:p>
          <a:p>
            <a:pPr algn="ctr"/>
            <a:r>
              <a:rPr lang="en-GB" dirty="0"/>
              <a:t>Margate</a:t>
            </a:r>
          </a:p>
        </p:txBody>
      </p:sp>
      <p:sp>
        <p:nvSpPr>
          <p:cNvPr id="26" name="Rectangle 25">
            <a:extLst>
              <a:ext uri="{FF2B5EF4-FFF2-40B4-BE49-F238E27FC236}">
                <a16:creationId xmlns:a16="http://schemas.microsoft.com/office/drawing/2014/main" id="{4E28B85F-ED18-48F5-9667-0B75275A624E}"/>
              </a:ext>
            </a:extLst>
          </p:cNvPr>
          <p:cNvSpPr/>
          <p:nvPr/>
        </p:nvSpPr>
        <p:spPr>
          <a:xfrm>
            <a:off x="6096000" y="4291083"/>
            <a:ext cx="1255465" cy="646331"/>
          </a:xfrm>
          <a:prstGeom prst="rect">
            <a:avLst/>
          </a:prstGeom>
        </p:spPr>
        <p:txBody>
          <a:bodyPr wrap="square">
            <a:spAutoFit/>
          </a:bodyPr>
          <a:lstStyle/>
          <a:p>
            <a:pPr algn="ctr"/>
            <a:r>
              <a:rPr lang="en-GB" dirty="0"/>
              <a:t>37%</a:t>
            </a:r>
          </a:p>
          <a:p>
            <a:pPr algn="ctr"/>
            <a:r>
              <a:rPr lang="en-GB" dirty="0"/>
              <a:t>Ramsgate</a:t>
            </a:r>
          </a:p>
        </p:txBody>
      </p:sp>
      <p:sp>
        <p:nvSpPr>
          <p:cNvPr id="27" name="Arrow: Right 26">
            <a:extLst>
              <a:ext uri="{FF2B5EF4-FFF2-40B4-BE49-F238E27FC236}">
                <a16:creationId xmlns:a16="http://schemas.microsoft.com/office/drawing/2014/main" id="{ABAE8630-70CA-4E49-A264-9784F19CA81C}"/>
              </a:ext>
            </a:extLst>
          </p:cNvPr>
          <p:cNvSpPr/>
          <p:nvPr/>
        </p:nvSpPr>
        <p:spPr>
          <a:xfrm rot="20111954">
            <a:off x="5433428" y="3712025"/>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Right 27">
            <a:extLst>
              <a:ext uri="{FF2B5EF4-FFF2-40B4-BE49-F238E27FC236}">
                <a16:creationId xmlns:a16="http://schemas.microsoft.com/office/drawing/2014/main" id="{974593BD-40DB-44C5-9212-6B45470129BF}"/>
              </a:ext>
            </a:extLst>
          </p:cNvPr>
          <p:cNvSpPr/>
          <p:nvPr/>
        </p:nvSpPr>
        <p:spPr>
          <a:xfrm rot="1081496">
            <a:off x="5456932" y="4187137"/>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52639BD-5069-4F08-9E72-A1C7A3ED01DA}"/>
              </a:ext>
            </a:extLst>
          </p:cNvPr>
          <p:cNvSpPr/>
          <p:nvPr/>
        </p:nvSpPr>
        <p:spPr>
          <a:xfrm>
            <a:off x="7897019" y="3921751"/>
            <a:ext cx="1145693" cy="369332"/>
          </a:xfrm>
          <a:prstGeom prst="rect">
            <a:avLst/>
          </a:prstGeom>
        </p:spPr>
        <p:txBody>
          <a:bodyPr wrap="square">
            <a:spAutoFit/>
          </a:bodyPr>
          <a:lstStyle/>
          <a:p>
            <a:r>
              <a:rPr lang="en-GB" dirty="0"/>
              <a:t>Ramsgate</a:t>
            </a:r>
          </a:p>
        </p:txBody>
      </p:sp>
      <p:sp>
        <p:nvSpPr>
          <p:cNvPr id="30" name="Rectangle 29">
            <a:extLst>
              <a:ext uri="{FF2B5EF4-FFF2-40B4-BE49-F238E27FC236}">
                <a16:creationId xmlns:a16="http://schemas.microsoft.com/office/drawing/2014/main" id="{D0976633-48F3-4916-BD55-EBB781C38F0C}"/>
              </a:ext>
            </a:extLst>
          </p:cNvPr>
          <p:cNvSpPr/>
          <p:nvPr/>
        </p:nvSpPr>
        <p:spPr>
          <a:xfrm>
            <a:off x="9705284" y="3275420"/>
            <a:ext cx="1255465" cy="646331"/>
          </a:xfrm>
          <a:prstGeom prst="rect">
            <a:avLst/>
          </a:prstGeom>
        </p:spPr>
        <p:txBody>
          <a:bodyPr wrap="square">
            <a:spAutoFit/>
          </a:bodyPr>
          <a:lstStyle/>
          <a:p>
            <a:pPr algn="ctr"/>
            <a:r>
              <a:rPr lang="en-GB" dirty="0">
                <a:latin typeface="Calibri" panose="020F0502020204030204" pitchFamily="34" charset="0"/>
              </a:rPr>
              <a:t>18%</a:t>
            </a:r>
          </a:p>
          <a:p>
            <a:pPr algn="ctr"/>
            <a:r>
              <a:rPr lang="en-GB" dirty="0"/>
              <a:t>Margate</a:t>
            </a:r>
          </a:p>
        </p:txBody>
      </p:sp>
      <p:sp>
        <p:nvSpPr>
          <p:cNvPr id="31" name="Rectangle 30">
            <a:extLst>
              <a:ext uri="{FF2B5EF4-FFF2-40B4-BE49-F238E27FC236}">
                <a16:creationId xmlns:a16="http://schemas.microsoft.com/office/drawing/2014/main" id="{0B5EFEBC-9E3E-4141-9151-3E9CC065B945}"/>
              </a:ext>
            </a:extLst>
          </p:cNvPr>
          <p:cNvSpPr/>
          <p:nvPr/>
        </p:nvSpPr>
        <p:spPr>
          <a:xfrm>
            <a:off x="9705284" y="4291083"/>
            <a:ext cx="1255465" cy="646331"/>
          </a:xfrm>
          <a:prstGeom prst="rect">
            <a:avLst/>
          </a:prstGeom>
        </p:spPr>
        <p:txBody>
          <a:bodyPr wrap="square">
            <a:spAutoFit/>
          </a:bodyPr>
          <a:lstStyle/>
          <a:p>
            <a:pPr algn="ctr"/>
            <a:r>
              <a:rPr lang="en-GB" dirty="0"/>
              <a:t>28%</a:t>
            </a:r>
          </a:p>
          <a:p>
            <a:pPr algn="ctr"/>
            <a:r>
              <a:rPr lang="en-GB" dirty="0">
                <a:latin typeface="Calibri" panose="020F0502020204030204" pitchFamily="34" charset="0"/>
              </a:rPr>
              <a:t>Broadstairs</a:t>
            </a:r>
            <a:endParaRPr lang="en-GB" dirty="0"/>
          </a:p>
        </p:txBody>
      </p:sp>
      <p:sp>
        <p:nvSpPr>
          <p:cNvPr id="32" name="Arrow: Right 31">
            <a:extLst>
              <a:ext uri="{FF2B5EF4-FFF2-40B4-BE49-F238E27FC236}">
                <a16:creationId xmlns:a16="http://schemas.microsoft.com/office/drawing/2014/main" id="{AC172D92-94E0-43CF-B544-E9AFEB67E654}"/>
              </a:ext>
            </a:extLst>
          </p:cNvPr>
          <p:cNvSpPr/>
          <p:nvPr/>
        </p:nvSpPr>
        <p:spPr>
          <a:xfrm rot="20111954">
            <a:off x="9042712" y="3712025"/>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ADB54031-C31D-48C1-8EB3-DC866691365F}"/>
              </a:ext>
            </a:extLst>
          </p:cNvPr>
          <p:cNvSpPr/>
          <p:nvPr/>
        </p:nvSpPr>
        <p:spPr>
          <a:xfrm rot="1081496">
            <a:off x="9066216" y="4187137"/>
            <a:ext cx="474017" cy="227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49D2255C-8F9A-44A6-B060-CF07AA9D5B8D}"/>
              </a:ext>
            </a:extLst>
          </p:cNvPr>
          <p:cNvCxnSpPr/>
          <p:nvPr/>
        </p:nvCxnSpPr>
        <p:spPr>
          <a:xfrm>
            <a:off x="4042060" y="3160774"/>
            <a:ext cx="0" cy="204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079674-A18C-4315-AFCB-96E8F8E6F491}"/>
              </a:ext>
            </a:extLst>
          </p:cNvPr>
          <p:cNvCxnSpPr/>
          <p:nvPr/>
        </p:nvCxnSpPr>
        <p:spPr>
          <a:xfrm>
            <a:off x="7782299" y="3160774"/>
            <a:ext cx="0" cy="20473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9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561EA42-E1F2-4EFD-B479-EBAB8B52FF8C}"/>
              </a:ext>
            </a:extLst>
          </p:cNvPr>
          <p:cNvSpPr txBox="1"/>
          <p:nvPr/>
        </p:nvSpPr>
        <p:spPr>
          <a:xfrm>
            <a:off x="537327" y="1655017"/>
            <a:ext cx="11010507" cy="3994042"/>
          </a:xfrm>
          <a:prstGeom prst="rect">
            <a:avLst/>
          </a:prstGeom>
          <a:noFill/>
        </p:spPr>
        <p:txBody>
          <a:bodyPr wrap="square" rtlCol="0">
            <a:spAutoFit/>
          </a:bodyPr>
          <a:lstStyle/>
          <a:p>
            <a:pPr algn="just">
              <a:lnSpc>
                <a:spcPct val="130000"/>
              </a:lnSpc>
            </a:pPr>
            <a:r>
              <a:rPr lang="en-GB" sz="1200" b="1" dirty="0"/>
              <a:t>Statistical Reliability</a:t>
            </a:r>
          </a:p>
          <a:p>
            <a:pPr algn="just">
              <a:lnSpc>
                <a:spcPct val="130000"/>
              </a:lnSpc>
            </a:pPr>
            <a:r>
              <a:rPr lang="en-GB" sz="1200" dirty="0"/>
              <a:t>All surveys are subject to some degree of statistical error. The size of this error will vary with the sample size, population size and the degree of cross tabulations being undertaken. The margin of error reduces as the sample increases. For the overall sample of 1351 interviews, the margin of error is </a:t>
            </a:r>
            <a:r>
              <a:rPr lang="en-GB" sz="1200" u="sng" dirty="0"/>
              <a:t>+</a:t>
            </a:r>
            <a:r>
              <a:rPr lang="en-GB" sz="1200" dirty="0"/>
              <a:t> 2.7% and for each destination the margin of error is </a:t>
            </a:r>
            <a:r>
              <a:rPr lang="en-GB" sz="1200" u="sng" dirty="0"/>
              <a:t>+</a:t>
            </a:r>
            <a:r>
              <a:rPr lang="en-GB" sz="1200" dirty="0"/>
              <a:t>4.6. </a:t>
            </a:r>
          </a:p>
          <a:p>
            <a:pPr algn="just">
              <a:lnSpc>
                <a:spcPct val="130000"/>
              </a:lnSpc>
            </a:pPr>
            <a:endParaRPr lang="en-GB" sz="1200" dirty="0"/>
          </a:p>
          <a:p>
            <a:pPr algn="just">
              <a:lnSpc>
                <a:spcPct val="130000"/>
              </a:lnSpc>
            </a:pPr>
            <a:r>
              <a:rPr lang="en-GB" sz="1200" dirty="0"/>
              <a:t>As satisfaction measurements rely on visitors having used or experienced a particular service or facility, interviews were conducted with visitors who were at least half way through their visit. Individual interviewing sessions were carried out from the hours of 11am to 6pm between the months of July and October 2018. Interviews were spread across weekdays and weekends to ensure that a representative sample of visitors were interviewed.</a:t>
            </a:r>
          </a:p>
          <a:p>
            <a:pPr algn="just">
              <a:lnSpc>
                <a:spcPct val="130000"/>
              </a:lnSpc>
            </a:pPr>
            <a:endParaRPr lang="en-GB" sz="1200" dirty="0"/>
          </a:p>
          <a:p>
            <a:pPr algn="just">
              <a:lnSpc>
                <a:spcPct val="130000"/>
              </a:lnSpc>
            </a:pPr>
            <a:r>
              <a:rPr lang="en-GB" sz="1200" b="1" dirty="0"/>
              <a:t>Presentation of results </a:t>
            </a:r>
          </a:p>
          <a:p>
            <a:pPr algn="just">
              <a:lnSpc>
                <a:spcPct val="130000"/>
              </a:lnSpc>
            </a:pPr>
            <a:r>
              <a:rPr lang="en-GB" sz="1200" dirty="0"/>
              <a:t>Key findings are presented to the overall sample and for visitors to each interview location (Margate, Broadstairs and Ramsgate). Additional commentary and cross-tabulations are provided where there is a significant variation in results. Each subsection of the report is followed with a set of tables to complement the main results. The report also provides links to DMP deliverables. These have been presented in </a:t>
            </a:r>
            <a:r>
              <a:rPr lang="en-GB" sz="1200" b="1" dirty="0"/>
              <a:t>Appendix 1</a:t>
            </a:r>
          </a:p>
          <a:p>
            <a:pPr algn="just">
              <a:lnSpc>
                <a:spcPct val="130000"/>
              </a:lnSpc>
            </a:pPr>
            <a:endParaRPr lang="en-GB" sz="1200" dirty="0"/>
          </a:p>
          <a:p>
            <a:pPr algn="just">
              <a:lnSpc>
                <a:spcPct val="130000"/>
              </a:lnSpc>
            </a:pPr>
            <a:r>
              <a:rPr lang="en-GB" sz="1200" dirty="0"/>
              <a:t>We have also drawn some comparisons with the key results from the visitor survey carried out in 2010. These have been presented in </a:t>
            </a:r>
            <a:r>
              <a:rPr lang="en-GB" sz="1200" b="1" dirty="0"/>
              <a:t>Appendix 2.</a:t>
            </a:r>
            <a:endParaRPr lang="en-GB" sz="1200" dirty="0"/>
          </a:p>
          <a:p>
            <a:pPr algn="just">
              <a:lnSpc>
                <a:spcPct val="130000"/>
              </a:lnSpc>
            </a:pPr>
            <a:endParaRPr lang="en-GB" sz="1200" dirty="0">
              <a:solidFill>
                <a:srgbClr val="C00000"/>
              </a:solidFill>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0D548D-144E-41CF-A459-9D2908BBEFFD}"/>
              </a:ext>
            </a:extLst>
          </p:cNvPr>
          <p:cNvSpPr txBox="1"/>
          <p:nvPr/>
        </p:nvSpPr>
        <p:spPr>
          <a:xfrm>
            <a:off x="537327" y="872487"/>
            <a:ext cx="7039707" cy="400110"/>
          </a:xfrm>
          <a:prstGeom prst="rect">
            <a:avLst/>
          </a:prstGeom>
          <a:noFill/>
        </p:spPr>
        <p:txBody>
          <a:bodyPr wrap="square" rtlCol="0">
            <a:spAutoFit/>
          </a:bodyPr>
          <a:lstStyle/>
          <a:p>
            <a:r>
              <a:rPr lang="en-GB" sz="2000" b="1" dirty="0">
                <a:solidFill>
                  <a:schemeClr val="accent5"/>
                </a:solidFill>
                <a:latin typeface="Calibri" pitchFamily="34" charset="0"/>
              </a:rPr>
              <a:t>Introduction</a:t>
            </a:r>
            <a:endParaRPr lang="en-GB" sz="1400" b="1" dirty="0">
              <a:solidFill>
                <a:schemeClr val="tx2">
                  <a:lumMod val="75000"/>
                </a:schemeClr>
              </a:solidFill>
              <a:latin typeface="Calibri" pitchFamily="34" charset="0"/>
            </a:endParaRPr>
          </a:p>
        </p:txBody>
      </p:sp>
    </p:spTree>
    <p:extLst>
      <p:ext uri="{BB962C8B-B14F-4D97-AF65-F5344CB8AC3E}">
        <p14:creationId xmlns:p14="http://schemas.microsoft.com/office/powerpoint/2010/main" val="562481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Visits to attractions</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40</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7" y="1062265"/>
            <a:ext cx="10944519" cy="2713692"/>
          </a:xfrm>
          <a:prstGeom prst="rect">
            <a:avLst/>
          </a:prstGeom>
          <a:noFill/>
        </p:spPr>
        <p:txBody>
          <a:bodyPr wrap="square" rtlCol="0">
            <a:spAutoFit/>
          </a:bodyPr>
          <a:lstStyle/>
          <a:p>
            <a:pPr algn="just">
              <a:lnSpc>
                <a:spcPct val="130000"/>
              </a:lnSpc>
            </a:pPr>
            <a:r>
              <a:rPr lang="en-US" sz="1200" dirty="0">
                <a:latin typeface="Calibri" panose="020F0502020204030204" pitchFamily="34" charset="0"/>
                <a:ea typeface="Times New Roman" panose="02020603050405020304" pitchFamily="18" charset="0"/>
                <a:cs typeface="Times New Roman" panose="02020603050405020304" pitchFamily="18" charset="0"/>
              </a:rPr>
              <a:t>Respondents were presented with a set list of attractions and asked if they had or were planning to visit any of them as part of their trip. The list consisted of three attractions from the destination plus a further four located elsewhere in Thanet. The results reveal significant differences, reflecting the characteristics of visitors to each destination. </a:t>
            </a:r>
            <a:endParaRPr lang="en-GB" sz="1200" dirty="0"/>
          </a:p>
          <a:p>
            <a:pPr algn="just">
              <a:lnSpc>
                <a:spcPct val="130000"/>
              </a:lnSpc>
            </a:pPr>
            <a:endParaRPr lang="en-GB" sz="1000" dirty="0"/>
          </a:p>
          <a:p>
            <a:pPr algn="just">
              <a:lnSpc>
                <a:spcPct val="130000"/>
              </a:lnSpc>
            </a:pPr>
            <a:r>
              <a:rPr lang="en-GB" sz="1200" dirty="0"/>
              <a:t>The majority of respondents to Margate (70%) had visited or planned to visit an attraction as part of their trip. Almost half (47%) had or planned to visit Turner Contemporary and a third (34%) had visited Dreamland (or intended to do so). A further 10% were planning a visit to </a:t>
            </a:r>
            <a:r>
              <a:rPr lang="en-GB" sz="1200" dirty="0">
                <a:solidFill>
                  <a:srgbClr val="000000"/>
                </a:solidFill>
                <a:latin typeface="Calibri" panose="020F0502020204030204" pitchFamily="34" charset="0"/>
              </a:rPr>
              <a:t>Shell Grotto. Almost a third (30%) said they weren’t planning on going to a visitor attraction as part of their trip. </a:t>
            </a:r>
          </a:p>
          <a:p>
            <a:pPr algn="just">
              <a:lnSpc>
                <a:spcPct val="130000"/>
              </a:lnSpc>
            </a:pPr>
            <a:endParaRPr lang="en-GB" sz="10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The survey found that the majority of visitors to Broadstairs and Ramsgate had no intention of going to a visitor attraction, accounting for 75% and 71% of all visitors respectively. Those who were planning a visit to an attraction in Broadstairs were most likely to visit  the Dickens House Museum (11%) or Bleak House (8%). Furthermore, 17% of visitors to Ramsgate had planned to visit Ramsgate Tunnels and similar proportions had or planned to visits Spitfire and Hurricane Museum (6%), Maritime Museum (5%) or St. </a:t>
            </a:r>
            <a:r>
              <a:rPr lang="en-US" sz="1200" dirty="0">
                <a:solidFill>
                  <a:srgbClr val="000000"/>
                </a:solidFill>
                <a:latin typeface="Calibri" panose="020F0502020204030204" pitchFamily="34" charset="0"/>
              </a:rPr>
              <a:t>Augustine and Pugin: Shrine Visitor Centre (4%).</a:t>
            </a:r>
            <a:endParaRPr lang="en-GB" sz="1200" dirty="0"/>
          </a:p>
        </p:txBody>
      </p:sp>
      <p:sp>
        <p:nvSpPr>
          <p:cNvPr id="19" name="Rectangle 18">
            <a:extLst>
              <a:ext uri="{FF2B5EF4-FFF2-40B4-BE49-F238E27FC236}">
                <a16:creationId xmlns:a16="http://schemas.microsoft.com/office/drawing/2014/main" id="{EDF0B59F-7A62-4D47-8E29-94181D7AFA25}"/>
              </a:ext>
            </a:extLst>
          </p:cNvPr>
          <p:cNvSpPr/>
          <p:nvPr/>
        </p:nvSpPr>
        <p:spPr>
          <a:xfrm>
            <a:off x="6796726" y="6196001"/>
            <a:ext cx="3871274" cy="600164"/>
          </a:xfrm>
          <a:prstGeom prst="rect">
            <a:avLst/>
          </a:prstGeom>
        </p:spPr>
        <p:txBody>
          <a:bodyPr wrap="square">
            <a:spAutoFit/>
          </a:bodyPr>
          <a:lstStyle/>
          <a:p>
            <a:r>
              <a:rPr lang="en-US" sz="1100" dirty="0">
                <a:latin typeface="Calibri" panose="020F0502020204030204" pitchFamily="34" charset="0"/>
                <a:ea typeface="Times New Roman" panose="02020603050405020304" pitchFamily="18" charset="0"/>
                <a:cs typeface="Times New Roman" panose="02020603050405020304" pitchFamily="18" charset="0"/>
              </a:rPr>
              <a:t>Base: 450 / 451 / 450 – prompted, multiple answers apply – Have you, or are you planning to visit any of the following attractions as part of this trip? </a:t>
            </a:r>
            <a:endParaRPr lang="en-GB" sz="1100" dirty="0"/>
          </a:p>
        </p:txBody>
      </p:sp>
      <p:graphicFrame>
        <p:nvGraphicFramePr>
          <p:cNvPr id="3" name="Table 2">
            <a:extLst>
              <a:ext uri="{FF2B5EF4-FFF2-40B4-BE49-F238E27FC236}">
                <a16:creationId xmlns:a16="http://schemas.microsoft.com/office/drawing/2014/main" id="{906FA05C-3B81-4355-B8EA-2EE75144553D}"/>
              </a:ext>
            </a:extLst>
          </p:cNvPr>
          <p:cNvGraphicFramePr>
            <a:graphicFrameLocks noGrp="1"/>
          </p:cNvGraphicFramePr>
          <p:nvPr>
            <p:extLst>
              <p:ext uri="{D42A27DB-BD31-4B8C-83A1-F6EECF244321}">
                <p14:modId xmlns:p14="http://schemas.microsoft.com/office/powerpoint/2010/main" val="2655843929"/>
              </p:ext>
            </p:extLst>
          </p:nvPr>
        </p:nvGraphicFramePr>
        <p:xfrm>
          <a:off x="364919" y="4070463"/>
          <a:ext cx="3594132" cy="1714500"/>
        </p:xfrm>
        <a:graphic>
          <a:graphicData uri="http://schemas.openxmlformats.org/drawingml/2006/table">
            <a:tbl>
              <a:tblPr/>
              <a:tblGrid>
                <a:gridCol w="2750070">
                  <a:extLst>
                    <a:ext uri="{9D8B030D-6E8A-4147-A177-3AD203B41FA5}">
                      <a16:colId xmlns:a16="http://schemas.microsoft.com/office/drawing/2014/main" val="359543351"/>
                    </a:ext>
                  </a:extLst>
                </a:gridCol>
                <a:gridCol w="844062">
                  <a:extLst>
                    <a:ext uri="{9D8B030D-6E8A-4147-A177-3AD203B41FA5}">
                      <a16:colId xmlns:a16="http://schemas.microsoft.com/office/drawing/2014/main" val="1952784558"/>
                    </a:ext>
                  </a:extLst>
                </a:gridCol>
              </a:tblGrid>
              <a:tr h="190500">
                <a:tc>
                  <a:txBody>
                    <a:bodyPr/>
                    <a:lstStyle/>
                    <a:p>
                      <a:pPr algn="l" fontAlgn="b"/>
                      <a:r>
                        <a:rPr lang="en-GB" sz="1100" b="1" i="0" u="none" strike="noStrike" dirty="0">
                          <a:solidFill>
                            <a:srgbClr val="FFFFFF"/>
                          </a:solidFill>
                          <a:effectLst/>
                          <a:latin typeface="Calibri" panose="020F0502020204030204" pitchFamily="34" charset="0"/>
                        </a:rPr>
                        <a:t>Attractions  (multiple answers)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l" fontAlgn="b"/>
                      <a:r>
                        <a:rPr lang="en-GB" sz="1100" b="1" i="0" u="none" strike="noStrike" dirty="0">
                          <a:solidFill>
                            <a:srgbClr val="FFFFFF"/>
                          </a:solidFill>
                          <a:effectLst/>
                          <a:latin typeface="Calibri" panose="020F0502020204030204" pitchFamily="34" charset="0"/>
                        </a:rPr>
                        <a:t>  Percentage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796449671"/>
                  </a:ext>
                </a:extLst>
              </a:tr>
              <a:tr h="190500">
                <a:tc>
                  <a:txBody>
                    <a:bodyPr/>
                    <a:lstStyle/>
                    <a:p>
                      <a:pPr algn="l" fontAlgn="b"/>
                      <a:r>
                        <a:rPr lang="en-GB" sz="1100" b="0" i="0" u="none" strike="noStrike" dirty="0">
                          <a:solidFill>
                            <a:srgbClr val="000000"/>
                          </a:solidFill>
                          <a:effectLst/>
                          <a:latin typeface="Calibri" panose="020F0502020204030204" pitchFamily="34" charset="0"/>
                        </a:rPr>
                        <a:t>Turner Contemporary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905986"/>
                  </a:ext>
                </a:extLst>
              </a:tr>
              <a:tr h="190500">
                <a:tc>
                  <a:txBody>
                    <a:bodyPr/>
                    <a:lstStyle/>
                    <a:p>
                      <a:pPr algn="l" fontAlgn="b"/>
                      <a:r>
                        <a:rPr lang="en-GB" sz="1100" b="0" i="0" u="none" strike="noStrike" dirty="0">
                          <a:solidFill>
                            <a:srgbClr val="000000"/>
                          </a:solidFill>
                          <a:effectLst/>
                          <a:latin typeface="Calibri" panose="020F0502020204030204" pitchFamily="34" charset="0"/>
                        </a:rPr>
                        <a:t>Dreamland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717976"/>
                  </a:ext>
                </a:extLst>
              </a:tr>
              <a:tr h="190500">
                <a:tc>
                  <a:txBody>
                    <a:bodyPr/>
                    <a:lstStyle/>
                    <a:p>
                      <a:pPr algn="l" fontAlgn="b"/>
                      <a:r>
                        <a:rPr lang="en-GB" sz="1100" b="0" i="0" u="none" strike="noStrike" dirty="0">
                          <a:solidFill>
                            <a:srgbClr val="000000"/>
                          </a:solidFill>
                          <a:effectLst/>
                          <a:latin typeface="Calibri" panose="020F0502020204030204" pitchFamily="34" charset="0"/>
                        </a:rPr>
                        <a:t>Shell Grotto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0599924"/>
                  </a:ext>
                </a:extLst>
              </a:tr>
              <a:tr h="190500">
                <a:tc>
                  <a:txBody>
                    <a:bodyPr/>
                    <a:lstStyle/>
                    <a:p>
                      <a:pPr algn="l" fontAlgn="b"/>
                      <a:r>
                        <a:rPr lang="en-US" sz="1100" b="0" i="0" u="none" strike="noStrike" dirty="0">
                          <a:solidFill>
                            <a:srgbClr val="000000"/>
                          </a:solidFill>
                          <a:effectLst/>
                          <a:latin typeface="Calibri" panose="020F0502020204030204" pitchFamily="34" charset="0"/>
                        </a:rPr>
                        <a:t>Powell-Cotton Museum, </a:t>
                      </a:r>
                      <a:r>
                        <a:rPr lang="en-US" sz="1100" b="0" i="0" u="none" strike="noStrike" dirty="0" err="1">
                          <a:solidFill>
                            <a:srgbClr val="000000"/>
                          </a:solidFill>
                          <a:effectLst/>
                          <a:latin typeface="Calibri" panose="020F0502020204030204" pitchFamily="34" charset="0"/>
                        </a:rPr>
                        <a:t>Quex</a:t>
                      </a:r>
                      <a:r>
                        <a:rPr lang="en-US" sz="1100" b="0" i="0" u="none" strike="noStrike" dirty="0">
                          <a:solidFill>
                            <a:srgbClr val="000000"/>
                          </a:solidFill>
                          <a:effectLst/>
                          <a:latin typeface="Calibri" panose="020F0502020204030204" pitchFamily="34" charset="0"/>
                        </a:rPr>
                        <a:t> House &amp; Gardens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3308259"/>
                  </a:ext>
                </a:extLst>
              </a:tr>
              <a:tr h="190500">
                <a:tc>
                  <a:txBody>
                    <a:bodyPr/>
                    <a:lstStyle/>
                    <a:p>
                      <a:pPr algn="l" fontAlgn="b"/>
                      <a:r>
                        <a:rPr lang="en-GB" sz="1100" b="0" i="0" u="none" strike="noStrike">
                          <a:solidFill>
                            <a:srgbClr val="000000"/>
                          </a:solidFill>
                          <a:effectLst/>
                          <a:latin typeface="Calibri" panose="020F0502020204030204" pitchFamily="34" charset="0"/>
                        </a:rPr>
                        <a:t>Spitfire and Hurricane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489638"/>
                  </a:ext>
                </a:extLst>
              </a:tr>
              <a:tr h="190500">
                <a:tc>
                  <a:txBody>
                    <a:bodyPr/>
                    <a:lstStyle/>
                    <a:p>
                      <a:pPr algn="l" fontAlgn="b"/>
                      <a:r>
                        <a:rPr lang="en-GB" sz="1100" b="0" i="0" u="none" strike="noStrike">
                          <a:solidFill>
                            <a:srgbClr val="000000"/>
                          </a:solidFill>
                          <a:effectLst/>
                          <a:latin typeface="Calibri" panose="020F0502020204030204" pitchFamily="34" charset="0"/>
                        </a:rPr>
                        <a:t>Monkton Nature Reserve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019041"/>
                  </a:ext>
                </a:extLst>
              </a:tr>
              <a:tr h="190500">
                <a:tc>
                  <a:txBody>
                    <a:bodyPr/>
                    <a:lstStyle/>
                    <a:p>
                      <a:pPr algn="l" fontAlgn="b"/>
                      <a:r>
                        <a:rPr lang="en-GB" sz="1100" b="0" i="0" u="none" strike="noStrike" dirty="0">
                          <a:solidFill>
                            <a:srgbClr val="000000"/>
                          </a:solidFill>
                          <a:effectLst/>
                          <a:latin typeface="Calibri" panose="020F0502020204030204" pitchFamily="34" charset="0"/>
                        </a:rPr>
                        <a:t>None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99119"/>
                  </a:ext>
                </a:extLst>
              </a:tr>
              <a:tr h="190500">
                <a:tc>
                  <a:txBody>
                    <a:bodyPr/>
                    <a:lstStyle/>
                    <a:p>
                      <a:pPr algn="l" fontAlgn="b"/>
                      <a:r>
                        <a:rPr lang="en-GB" sz="1100" b="0" i="0" u="none" strike="noStrike" dirty="0">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2996050"/>
                  </a:ext>
                </a:extLst>
              </a:tr>
            </a:tbl>
          </a:graphicData>
        </a:graphic>
      </p:graphicFrame>
      <p:graphicFrame>
        <p:nvGraphicFramePr>
          <p:cNvPr id="5" name="Table 4">
            <a:extLst>
              <a:ext uri="{FF2B5EF4-FFF2-40B4-BE49-F238E27FC236}">
                <a16:creationId xmlns:a16="http://schemas.microsoft.com/office/drawing/2014/main" id="{1A186C80-B4E3-4848-9AFB-46C700B6FD0C}"/>
              </a:ext>
            </a:extLst>
          </p:cNvPr>
          <p:cNvGraphicFramePr>
            <a:graphicFrameLocks noGrp="1"/>
          </p:cNvGraphicFramePr>
          <p:nvPr>
            <p:extLst>
              <p:ext uri="{D42A27DB-BD31-4B8C-83A1-F6EECF244321}">
                <p14:modId xmlns:p14="http://schemas.microsoft.com/office/powerpoint/2010/main" val="967721791"/>
              </p:ext>
            </p:extLst>
          </p:nvPr>
        </p:nvGraphicFramePr>
        <p:xfrm>
          <a:off x="4057181" y="4070463"/>
          <a:ext cx="3825243" cy="1701165"/>
        </p:xfrm>
        <a:graphic>
          <a:graphicData uri="http://schemas.openxmlformats.org/drawingml/2006/table">
            <a:tbl>
              <a:tblPr/>
              <a:tblGrid>
                <a:gridCol w="2825940">
                  <a:extLst>
                    <a:ext uri="{9D8B030D-6E8A-4147-A177-3AD203B41FA5}">
                      <a16:colId xmlns:a16="http://schemas.microsoft.com/office/drawing/2014/main" val="602784920"/>
                    </a:ext>
                  </a:extLst>
                </a:gridCol>
                <a:gridCol w="999303">
                  <a:extLst>
                    <a:ext uri="{9D8B030D-6E8A-4147-A177-3AD203B41FA5}">
                      <a16:colId xmlns:a16="http://schemas.microsoft.com/office/drawing/2014/main" val="3032586333"/>
                    </a:ext>
                  </a:extLst>
                </a:gridCol>
              </a:tblGrid>
              <a:tr h="0">
                <a:tc>
                  <a:txBody>
                    <a:bodyPr/>
                    <a:lstStyle/>
                    <a:p>
                      <a:pPr algn="l" fontAlgn="b"/>
                      <a:r>
                        <a:rPr lang="en-GB" sz="1100" b="1" i="0" u="none" strike="noStrike" dirty="0">
                          <a:solidFill>
                            <a:srgbClr val="FFFFFF"/>
                          </a:solidFill>
                          <a:effectLst/>
                          <a:latin typeface="Calibri" panose="020F0502020204030204" pitchFamily="34" charset="0"/>
                        </a:rPr>
                        <a:t>Attractions  (multiple answers)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GB" sz="1100" b="1" i="0" u="none" strike="noStrike">
                          <a:solidFill>
                            <a:srgbClr val="FFFFFF"/>
                          </a:solidFill>
                          <a:effectLst/>
                          <a:latin typeface="Calibri" panose="020F0502020204030204" pitchFamily="34" charset="0"/>
                        </a:rPr>
                        <a:t>Percentage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267427857"/>
                  </a:ext>
                </a:extLst>
              </a:tr>
              <a:tr h="190500">
                <a:tc>
                  <a:txBody>
                    <a:bodyPr/>
                    <a:lstStyle/>
                    <a:p>
                      <a:pPr algn="l" fontAlgn="b"/>
                      <a:r>
                        <a:rPr lang="en-GB" sz="1100" b="0" i="0" u="none" strike="noStrike" dirty="0">
                          <a:solidFill>
                            <a:srgbClr val="000000"/>
                          </a:solidFill>
                          <a:effectLst/>
                          <a:latin typeface="Calibri" panose="020F0502020204030204" pitchFamily="34" charset="0"/>
                        </a:rPr>
                        <a:t>Dickens House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007813"/>
                  </a:ext>
                </a:extLst>
              </a:tr>
              <a:tr h="190500">
                <a:tc>
                  <a:txBody>
                    <a:bodyPr/>
                    <a:lstStyle/>
                    <a:p>
                      <a:pPr algn="l" fontAlgn="b"/>
                      <a:r>
                        <a:rPr lang="en-GB" sz="1100" b="0" i="0" u="none" strike="noStrike" dirty="0">
                          <a:solidFill>
                            <a:srgbClr val="000000"/>
                          </a:solidFill>
                          <a:effectLst/>
                          <a:latin typeface="Calibri" panose="020F0502020204030204" pitchFamily="34" charset="0"/>
                        </a:rPr>
                        <a:t>Bleak House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2092479"/>
                  </a:ext>
                </a:extLst>
              </a:tr>
              <a:tr h="190500">
                <a:tc>
                  <a:txBody>
                    <a:bodyPr/>
                    <a:lstStyle/>
                    <a:p>
                      <a:pPr algn="l" fontAlgn="b"/>
                      <a:r>
                        <a:rPr lang="en-US" sz="1100" b="0" i="0" u="none" strike="noStrike" dirty="0">
                          <a:solidFill>
                            <a:srgbClr val="000000"/>
                          </a:solidFill>
                          <a:effectLst/>
                          <a:latin typeface="Calibri" panose="020F0502020204030204" pitchFamily="34" charset="0"/>
                        </a:rPr>
                        <a:t>Powell-Cotton Museum, </a:t>
                      </a:r>
                      <a:r>
                        <a:rPr lang="en-US" sz="1100" b="0" i="0" u="none" strike="noStrike" dirty="0" err="1">
                          <a:solidFill>
                            <a:srgbClr val="000000"/>
                          </a:solidFill>
                          <a:effectLst/>
                          <a:latin typeface="Calibri" panose="020F0502020204030204" pitchFamily="34" charset="0"/>
                        </a:rPr>
                        <a:t>Quex</a:t>
                      </a:r>
                      <a:r>
                        <a:rPr lang="en-US" sz="1100" b="0" i="0" u="none" strike="noStrike" dirty="0">
                          <a:solidFill>
                            <a:srgbClr val="000000"/>
                          </a:solidFill>
                          <a:effectLst/>
                          <a:latin typeface="Calibri" panose="020F0502020204030204" pitchFamily="34" charset="0"/>
                        </a:rPr>
                        <a:t> House &amp; Gardens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8304270"/>
                  </a:ext>
                </a:extLst>
              </a:tr>
              <a:tr h="190500">
                <a:tc>
                  <a:txBody>
                    <a:bodyPr/>
                    <a:lstStyle/>
                    <a:p>
                      <a:pPr algn="l" fontAlgn="b"/>
                      <a:r>
                        <a:rPr lang="en-GB" sz="1100" b="0" i="0" u="none" strike="noStrike" dirty="0">
                          <a:solidFill>
                            <a:srgbClr val="000000"/>
                          </a:solidFill>
                          <a:effectLst/>
                          <a:latin typeface="Calibri" panose="020F0502020204030204" pitchFamily="34" charset="0"/>
                        </a:rPr>
                        <a:t>Crampton Tower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0788877"/>
                  </a:ext>
                </a:extLst>
              </a:tr>
              <a:tr h="190500">
                <a:tc>
                  <a:txBody>
                    <a:bodyPr/>
                    <a:lstStyle/>
                    <a:p>
                      <a:pPr algn="l" fontAlgn="b"/>
                      <a:r>
                        <a:rPr lang="en-GB" sz="1100" b="0" i="0" u="none" strike="noStrike" dirty="0">
                          <a:solidFill>
                            <a:srgbClr val="000000"/>
                          </a:solidFill>
                          <a:effectLst/>
                          <a:latin typeface="Calibri" panose="020F0502020204030204" pitchFamily="34" charset="0"/>
                        </a:rPr>
                        <a:t>Spitfire and Hurricane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9549202"/>
                  </a:ext>
                </a:extLst>
              </a:tr>
              <a:tr h="190500">
                <a:tc>
                  <a:txBody>
                    <a:bodyPr/>
                    <a:lstStyle/>
                    <a:p>
                      <a:pPr algn="l" fontAlgn="b"/>
                      <a:r>
                        <a:rPr lang="en-GB" sz="1100" b="0" i="0" u="none" strike="noStrike">
                          <a:solidFill>
                            <a:srgbClr val="000000"/>
                          </a:solidFill>
                          <a:effectLst/>
                          <a:latin typeface="Calibri" panose="020F0502020204030204" pitchFamily="34" charset="0"/>
                        </a:rPr>
                        <a:t>Monkton Nature Reserve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19141977"/>
                  </a:ext>
                </a:extLst>
              </a:tr>
              <a:tr h="190500">
                <a:tc>
                  <a:txBody>
                    <a:bodyPr/>
                    <a:lstStyle/>
                    <a:p>
                      <a:pPr algn="l" fontAlgn="b"/>
                      <a:r>
                        <a:rPr lang="en-GB" sz="1100" b="0" i="0" u="none" strike="noStrike" dirty="0">
                          <a:solidFill>
                            <a:srgbClr val="000000"/>
                          </a:solidFill>
                          <a:effectLst/>
                          <a:latin typeface="Calibri" panose="020F0502020204030204" pitchFamily="34" charset="0"/>
                        </a:rPr>
                        <a:t>None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667086"/>
                  </a:ext>
                </a:extLst>
              </a:tr>
              <a:tr h="190500">
                <a:tc>
                  <a:txBody>
                    <a:bodyPr/>
                    <a:lstStyle/>
                    <a:p>
                      <a:pPr algn="l" fontAlgn="b"/>
                      <a:r>
                        <a:rPr lang="en-GB" sz="1100" b="0" i="0" u="none" strike="noStrike" dirty="0">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8974244"/>
                  </a:ext>
                </a:extLst>
              </a:tr>
            </a:tbl>
          </a:graphicData>
        </a:graphic>
      </p:graphicFrame>
      <p:graphicFrame>
        <p:nvGraphicFramePr>
          <p:cNvPr id="6" name="Table 5">
            <a:extLst>
              <a:ext uri="{FF2B5EF4-FFF2-40B4-BE49-F238E27FC236}">
                <a16:creationId xmlns:a16="http://schemas.microsoft.com/office/drawing/2014/main" id="{08380A71-BCEC-4CAA-A144-592D65D41EFE}"/>
              </a:ext>
            </a:extLst>
          </p:cNvPr>
          <p:cNvGraphicFramePr>
            <a:graphicFrameLocks noGrp="1"/>
          </p:cNvGraphicFramePr>
          <p:nvPr>
            <p:extLst>
              <p:ext uri="{D42A27DB-BD31-4B8C-83A1-F6EECF244321}">
                <p14:modId xmlns:p14="http://schemas.microsoft.com/office/powerpoint/2010/main" val="1607804658"/>
              </p:ext>
            </p:extLst>
          </p:nvPr>
        </p:nvGraphicFramePr>
        <p:xfrm>
          <a:off x="7980554" y="4076169"/>
          <a:ext cx="3807309" cy="1701165"/>
        </p:xfrm>
        <a:graphic>
          <a:graphicData uri="http://schemas.openxmlformats.org/drawingml/2006/table">
            <a:tbl>
              <a:tblPr/>
              <a:tblGrid>
                <a:gridCol w="2774950">
                  <a:extLst>
                    <a:ext uri="{9D8B030D-6E8A-4147-A177-3AD203B41FA5}">
                      <a16:colId xmlns:a16="http://schemas.microsoft.com/office/drawing/2014/main" val="3860604295"/>
                    </a:ext>
                  </a:extLst>
                </a:gridCol>
                <a:gridCol w="1032359">
                  <a:extLst>
                    <a:ext uri="{9D8B030D-6E8A-4147-A177-3AD203B41FA5}">
                      <a16:colId xmlns:a16="http://schemas.microsoft.com/office/drawing/2014/main" val="3973404165"/>
                    </a:ext>
                  </a:extLst>
                </a:gridCol>
              </a:tblGrid>
              <a:tr h="164231">
                <a:tc>
                  <a:txBody>
                    <a:bodyPr/>
                    <a:lstStyle/>
                    <a:p>
                      <a:pPr algn="l" fontAlgn="b"/>
                      <a:r>
                        <a:rPr lang="en-GB" sz="1100" b="1" i="0" u="none" strike="noStrike" dirty="0">
                          <a:solidFill>
                            <a:srgbClr val="FFFFFF"/>
                          </a:solidFill>
                          <a:effectLst/>
                          <a:latin typeface="Calibri" panose="020F0502020204030204" pitchFamily="34" charset="0"/>
                        </a:rPr>
                        <a:t>Attractions (multiple answers)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ctr" fontAlgn="b"/>
                      <a:r>
                        <a:rPr lang="en-GB" sz="1100" b="1" i="0" u="none" strike="noStrike">
                          <a:solidFill>
                            <a:srgbClr val="FFFFFF"/>
                          </a:solidFill>
                          <a:effectLst/>
                          <a:latin typeface="Calibri" panose="020F0502020204030204" pitchFamily="34" charset="0"/>
                        </a:rPr>
                        <a:t>Percentage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2265420295"/>
                  </a:ext>
                </a:extLst>
              </a:tr>
              <a:tr h="190500">
                <a:tc>
                  <a:txBody>
                    <a:bodyPr/>
                    <a:lstStyle/>
                    <a:p>
                      <a:pPr algn="l" fontAlgn="b"/>
                      <a:r>
                        <a:rPr lang="en-GB" sz="1100" b="0" i="0" u="none" strike="noStrike" dirty="0">
                          <a:solidFill>
                            <a:srgbClr val="000000"/>
                          </a:solidFill>
                          <a:effectLst/>
                          <a:latin typeface="Calibri" panose="020F0502020204030204" pitchFamily="34" charset="0"/>
                        </a:rPr>
                        <a:t>Ramsgate Tunnels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35873787"/>
                  </a:ext>
                </a:extLst>
              </a:tr>
              <a:tr h="190500">
                <a:tc>
                  <a:txBody>
                    <a:bodyPr/>
                    <a:lstStyle/>
                    <a:p>
                      <a:pPr algn="l" fontAlgn="b"/>
                      <a:r>
                        <a:rPr lang="en-GB" sz="1100" b="0" i="0" u="none" strike="noStrike" dirty="0">
                          <a:solidFill>
                            <a:srgbClr val="000000"/>
                          </a:solidFill>
                          <a:effectLst/>
                          <a:latin typeface="Calibri" panose="020F0502020204030204" pitchFamily="34" charset="0"/>
                        </a:rPr>
                        <a:t>Spitfire and Hurricane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8008010"/>
                  </a:ext>
                </a:extLst>
              </a:tr>
              <a:tr h="190500">
                <a:tc>
                  <a:txBody>
                    <a:bodyPr/>
                    <a:lstStyle/>
                    <a:p>
                      <a:pPr algn="l" fontAlgn="b"/>
                      <a:r>
                        <a:rPr lang="en-GB" sz="1100" b="0" i="0" u="none" strike="noStrike" dirty="0">
                          <a:solidFill>
                            <a:srgbClr val="000000"/>
                          </a:solidFill>
                          <a:effectLst/>
                          <a:latin typeface="Calibri" panose="020F0502020204030204" pitchFamily="34" charset="0"/>
                        </a:rPr>
                        <a:t>Maritime Museum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6778886"/>
                  </a:ext>
                </a:extLst>
              </a:tr>
              <a:tr h="190500">
                <a:tc>
                  <a:txBody>
                    <a:bodyPr/>
                    <a:lstStyle/>
                    <a:p>
                      <a:pPr algn="l" fontAlgn="b"/>
                      <a:r>
                        <a:rPr lang="en-US" sz="1100" b="0" i="0" u="none" strike="noStrike" dirty="0">
                          <a:solidFill>
                            <a:srgbClr val="000000"/>
                          </a:solidFill>
                          <a:effectLst/>
                          <a:latin typeface="Calibri" panose="020F0502020204030204" pitchFamily="34" charset="0"/>
                        </a:rPr>
                        <a:t>St. Augustine and Pugin: Shrine Visitor Centre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65694557"/>
                  </a:ext>
                </a:extLst>
              </a:tr>
              <a:tr h="190500">
                <a:tc>
                  <a:txBody>
                    <a:bodyPr/>
                    <a:lstStyle/>
                    <a:p>
                      <a:pPr algn="l" fontAlgn="b"/>
                      <a:r>
                        <a:rPr lang="en-US" sz="1100" b="0" i="0" u="none" strike="noStrike" dirty="0">
                          <a:solidFill>
                            <a:srgbClr val="000000"/>
                          </a:solidFill>
                          <a:effectLst/>
                          <a:latin typeface="Calibri" panose="020F0502020204030204" pitchFamily="34" charset="0"/>
                        </a:rPr>
                        <a:t>Powell-Cotton Museum, </a:t>
                      </a:r>
                      <a:r>
                        <a:rPr lang="en-US" sz="1100" b="0" i="0" u="none" strike="noStrike" dirty="0" err="1">
                          <a:solidFill>
                            <a:srgbClr val="000000"/>
                          </a:solidFill>
                          <a:effectLst/>
                          <a:latin typeface="Calibri" panose="020F0502020204030204" pitchFamily="34" charset="0"/>
                        </a:rPr>
                        <a:t>Quex</a:t>
                      </a:r>
                      <a:r>
                        <a:rPr lang="en-US" sz="1100" b="0" i="0" u="none" strike="noStrike" dirty="0">
                          <a:solidFill>
                            <a:srgbClr val="000000"/>
                          </a:solidFill>
                          <a:effectLst/>
                          <a:latin typeface="Calibri" panose="020F0502020204030204" pitchFamily="34" charset="0"/>
                        </a:rPr>
                        <a:t> House &amp; Gardens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36851763"/>
                  </a:ext>
                </a:extLst>
              </a:tr>
              <a:tr h="190500">
                <a:tc>
                  <a:txBody>
                    <a:bodyPr/>
                    <a:lstStyle/>
                    <a:p>
                      <a:pPr algn="l" fontAlgn="b"/>
                      <a:r>
                        <a:rPr lang="en-GB" sz="1100" b="0" i="0" u="none" strike="noStrike" dirty="0">
                          <a:solidFill>
                            <a:srgbClr val="000000"/>
                          </a:solidFill>
                          <a:effectLst/>
                          <a:latin typeface="Calibri" panose="020F0502020204030204" pitchFamily="34" charset="0"/>
                        </a:rPr>
                        <a:t>Monkton Nature Reserve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2874854"/>
                  </a:ext>
                </a:extLst>
              </a:tr>
              <a:tr h="190500">
                <a:tc>
                  <a:txBody>
                    <a:bodyPr/>
                    <a:lstStyle/>
                    <a:p>
                      <a:pPr algn="l" fontAlgn="b"/>
                      <a:r>
                        <a:rPr lang="en-GB" sz="1100" b="0" i="0" u="none" strike="noStrike" dirty="0">
                          <a:solidFill>
                            <a:srgbClr val="000000"/>
                          </a:solidFill>
                          <a:effectLst/>
                          <a:latin typeface="Calibri" panose="020F0502020204030204" pitchFamily="34" charset="0"/>
                        </a:rPr>
                        <a:t>None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3263462"/>
                  </a:ext>
                </a:extLst>
              </a:tr>
              <a:tr h="190500">
                <a:tc>
                  <a:txBody>
                    <a:bodyPr/>
                    <a:lstStyle/>
                    <a:p>
                      <a:pPr algn="l" fontAlgn="b"/>
                      <a:r>
                        <a:rPr lang="en-GB" sz="1100" b="0" i="0" u="none" strike="noStrike" dirty="0">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10296394"/>
                  </a:ext>
                </a:extLst>
              </a:tr>
            </a:tbl>
          </a:graphicData>
        </a:graphic>
      </p:graphicFrame>
      <p:sp>
        <p:nvSpPr>
          <p:cNvPr id="34" name="Rectangle 33">
            <a:extLst>
              <a:ext uri="{FF2B5EF4-FFF2-40B4-BE49-F238E27FC236}">
                <a16:creationId xmlns:a16="http://schemas.microsoft.com/office/drawing/2014/main" id="{B664BB58-2E8C-4E6B-A37E-E3F2FB1D03C3}"/>
              </a:ext>
            </a:extLst>
          </p:cNvPr>
          <p:cNvSpPr/>
          <p:nvPr/>
        </p:nvSpPr>
        <p:spPr>
          <a:xfrm>
            <a:off x="290276" y="3749742"/>
            <a:ext cx="989842" cy="338554"/>
          </a:xfrm>
          <a:prstGeom prst="rect">
            <a:avLst/>
          </a:prstGeom>
        </p:spPr>
        <p:txBody>
          <a:bodyPr wrap="square">
            <a:spAutoFit/>
          </a:bodyPr>
          <a:lstStyle/>
          <a:p>
            <a:r>
              <a:rPr lang="en-GB" sz="1600" dirty="0"/>
              <a:t>Margate</a:t>
            </a:r>
            <a:endParaRPr lang="en-GB" dirty="0"/>
          </a:p>
        </p:txBody>
      </p:sp>
      <p:sp>
        <p:nvSpPr>
          <p:cNvPr id="35" name="Rectangle 34">
            <a:extLst>
              <a:ext uri="{FF2B5EF4-FFF2-40B4-BE49-F238E27FC236}">
                <a16:creationId xmlns:a16="http://schemas.microsoft.com/office/drawing/2014/main" id="{CB290F19-5CD7-4C53-8384-C6C2F0F24412}"/>
              </a:ext>
            </a:extLst>
          </p:cNvPr>
          <p:cNvSpPr/>
          <p:nvPr/>
        </p:nvSpPr>
        <p:spPr>
          <a:xfrm>
            <a:off x="3983390" y="3748070"/>
            <a:ext cx="1255465" cy="338554"/>
          </a:xfrm>
          <a:prstGeom prst="rect">
            <a:avLst/>
          </a:prstGeom>
        </p:spPr>
        <p:txBody>
          <a:bodyPr wrap="square">
            <a:spAutoFit/>
          </a:bodyPr>
          <a:lstStyle/>
          <a:p>
            <a:r>
              <a:rPr lang="en-GB" sz="1600" dirty="0">
                <a:latin typeface="Calibri" panose="020F0502020204030204" pitchFamily="34" charset="0"/>
              </a:rPr>
              <a:t>Broadstairs</a:t>
            </a:r>
            <a:endParaRPr lang="en-GB" dirty="0"/>
          </a:p>
        </p:txBody>
      </p:sp>
      <p:sp>
        <p:nvSpPr>
          <p:cNvPr id="36" name="Rectangle 35">
            <a:extLst>
              <a:ext uri="{FF2B5EF4-FFF2-40B4-BE49-F238E27FC236}">
                <a16:creationId xmlns:a16="http://schemas.microsoft.com/office/drawing/2014/main" id="{18871B2F-2508-456F-9332-FEE823C85912}"/>
              </a:ext>
            </a:extLst>
          </p:cNvPr>
          <p:cNvSpPr/>
          <p:nvPr/>
        </p:nvSpPr>
        <p:spPr>
          <a:xfrm>
            <a:off x="7882424" y="3775957"/>
            <a:ext cx="1145693" cy="338554"/>
          </a:xfrm>
          <a:prstGeom prst="rect">
            <a:avLst/>
          </a:prstGeom>
        </p:spPr>
        <p:txBody>
          <a:bodyPr wrap="square">
            <a:spAutoFit/>
          </a:bodyPr>
          <a:lstStyle/>
          <a:p>
            <a:r>
              <a:rPr lang="en-GB" sz="1600" dirty="0"/>
              <a:t>Ramsgate</a:t>
            </a:r>
            <a:endParaRPr lang="en-GB" dirty="0"/>
          </a:p>
        </p:txBody>
      </p:sp>
      <p:sp>
        <p:nvSpPr>
          <p:cNvPr id="16" name="object 8">
            <a:extLst>
              <a:ext uri="{FF2B5EF4-FFF2-40B4-BE49-F238E27FC236}">
                <a16:creationId xmlns:a16="http://schemas.microsoft.com/office/drawing/2014/main" id="{79FEB40E-F8C2-4BEC-9BFE-56A46D381204}"/>
              </a:ext>
            </a:extLst>
          </p:cNvPr>
          <p:cNvSpPr/>
          <p:nvPr/>
        </p:nvSpPr>
        <p:spPr>
          <a:xfrm>
            <a:off x="182548" y="6114682"/>
            <a:ext cx="6316532"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7" name="object 9">
            <a:extLst>
              <a:ext uri="{FF2B5EF4-FFF2-40B4-BE49-F238E27FC236}">
                <a16:creationId xmlns:a16="http://schemas.microsoft.com/office/drawing/2014/main" id="{2076F079-8D01-4F11-A61F-C08BF8BBD816}"/>
              </a:ext>
            </a:extLst>
          </p:cNvPr>
          <p:cNvSpPr txBox="1"/>
          <p:nvPr/>
        </p:nvSpPr>
        <p:spPr>
          <a:xfrm>
            <a:off x="182548" y="6189534"/>
            <a:ext cx="6171117"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In line with Visit England’s Discover England Fund Research (16) and Visit </a:t>
            </a:r>
            <a:r>
              <a:rPr lang="en-GB" sz="1100" spc="-5" dirty="0">
                <a:cs typeface="Calibri"/>
              </a:rPr>
              <a:t>Kent’s non-visitors research (</a:t>
            </a:r>
            <a:r>
              <a:rPr lang="en-GB" sz="1100" spc="-5" dirty="0">
                <a:latin typeface="Calibri"/>
                <a:cs typeface="Calibri"/>
              </a:rPr>
              <a:t>30) and the importance of the countryside, </a:t>
            </a:r>
            <a:r>
              <a:rPr lang="en-US" sz="1100" spc="-10" dirty="0">
                <a:cs typeface="Calibri"/>
              </a:rPr>
              <a:t>fun and vibrant places and contemporary culture as key </a:t>
            </a:r>
            <a:r>
              <a:rPr lang="en-US" sz="1100" spc="-15" dirty="0">
                <a:cs typeface="Calibri"/>
              </a:rPr>
              <a:t>draws </a:t>
            </a:r>
            <a:r>
              <a:rPr lang="en-US" sz="1100" spc="-5" dirty="0">
                <a:cs typeface="Calibri"/>
              </a:rPr>
              <a:t>to entice </a:t>
            </a:r>
            <a:r>
              <a:rPr lang="en-US" sz="1100" spc="-10" dirty="0">
                <a:cs typeface="Calibri"/>
              </a:rPr>
              <a:t>visitors to venture beyond </a:t>
            </a:r>
            <a:r>
              <a:rPr lang="en-US" sz="1100" spc="-5" dirty="0">
                <a:cs typeface="Calibri"/>
              </a:rPr>
              <a:t>London</a:t>
            </a:r>
            <a:r>
              <a:rPr lang="en-GB" sz="1100" spc="-5" dirty="0">
                <a:latin typeface="Calibri"/>
                <a:cs typeface="Calibri"/>
              </a:rPr>
              <a:t>. – See Secondary Research Report, Page 14. </a:t>
            </a:r>
            <a:endParaRPr sz="1100" dirty="0">
              <a:latin typeface="Calibri"/>
              <a:cs typeface="Calibri"/>
            </a:endParaRPr>
          </a:p>
        </p:txBody>
      </p:sp>
      <p:sp>
        <p:nvSpPr>
          <p:cNvPr id="18" name="object 10">
            <a:extLst>
              <a:ext uri="{FF2B5EF4-FFF2-40B4-BE49-F238E27FC236}">
                <a16:creationId xmlns:a16="http://schemas.microsoft.com/office/drawing/2014/main" id="{96F5E1AF-FEA7-4FC5-A8FF-E558AF8902DF}"/>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20" name="object 11">
            <a:extLst>
              <a:ext uri="{FF2B5EF4-FFF2-40B4-BE49-F238E27FC236}">
                <a16:creationId xmlns:a16="http://schemas.microsoft.com/office/drawing/2014/main" id="{CEAF9551-502E-424F-AE52-F06BF7AEF320}"/>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2193610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2972522" y="819495"/>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Trip Characteristics – Length of visit</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8D376CDC-C1B6-46C0-BE43-DBD1EF576094}"/>
              </a:ext>
            </a:extLst>
          </p:cNvPr>
          <p:cNvGraphicFramePr>
            <a:graphicFrameLocks noGrp="1"/>
          </p:cNvGraphicFramePr>
          <p:nvPr>
            <p:extLst>
              <p:ext uri="{D42A27DB-BD31-4B8C-83A1-F6EECF244321}">
                <p14:modId xmlns:p14="http://schemas.microsoft.com/office/powerpoint/2010/main" val="3240689762"/>
              </p:ext>
            </p:extLst>
          </p:nvPr>
        </p:nvGraphicFramePr>
        <p:xfrm>
          <a:off x="6842511" y="1809910"/>
          <a:ext cx="4379604" cy="952500"/>
        </p:xfrm>
        <a:graphic>
          <a:graphicData uri="http://schemas.openxmlformats.org/drawingml/2006/table">
            <a:tbl>
              <a:tblPr/>
              <a:tblGrid>
                <a:gridCol w="1745994">
                  <a:extLst>
                    <a:ext uri="{9D8B030D-6E8A-4147-A177-3AD203B41FA5}">
                      <a16:colId xmlns:a16="http://schemas.microsoft.com/office/drawing/2014/main" val="4008495635"/>
                    </a:ext>
                  </a:extLst>
                </a:gridCol>
                <a:gridCol w="877870">
                  <a:extLst>
                    <a:ext uri="{9D8B030D-6E8A-4147-A177-3AD203B41FA5}">
                      <a16:colId xmlns:a16="http://schemas.microsoft.com/office/drawing/2014/main" val="3600891811"/>
                    </a:ext>
                  </a:extLst>
                </a:gridCol>
                <a:gridCol w="877870">
                  <a:extLst>
                    <a:ext uri="{9D8B030D-6E8A-4147-A177-3AD203B41FA5}">
                      <a16:colId xmlns:a16="http://schemas.microsoft.com/office/drawing/2014/main" val="3970152938"/>
                    </a:ext>
                  </a:extLst>
                </a:gridCol>
                <a:gridCol w="877870">
                  <a:extLst>
                    <a:ext uri="{9D8B030D-6E8A-4147-A177-3AD203B41FA5}">
                      <a16:colId xmlns:a16="http://schemas.microsoft.com/office/drawing/2014/main" val="419037755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Nights per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All responses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56702150"/>
                  </a:ext>
                </a:extLst>
              </a:tr>
              <a:tr h="190500">
                <a:tc>
                  <a:txBody>
                    <a:bodyPr/>
                    <a:lstStyle/>
                    <a:p>
                      <a:pPr algn="l" fontAlgn="b"/>
                      <a:r>
                        <a:rPr lang="en-GB" sz="1100" b="0" i="0" u="none" strike="noStrike" dirty="0">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97894610"/>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32317399"/>
                  </a:ext>
                </a:extLst>
              </a:tr>
              <a:tr h="190500">
                <a:tc>
                  <a:txBody>
                    <a:bodyPr/>
                    <a:lstStyle/>
                    <a:p>
                      <a:pPr algn="l" fontAlgn="b"/>
                      <a:r>
                        <a:rPr lang="en-GB" sz="1100" b="0" i="0" u="none" strike="noStrike" dirty="0">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856855693"/>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84509934"/>
                  </a:ext>
                </a:extLst>
              </a:tr>
            </a:tbl>
          </a:graphicData>
        </a:graphic>
      </p:graphicFrame>
      <p:graphicFrame>
        <p:nvGraphicFramePr>
          <p:cNvPr id="4" name="Table 3">
            <a:extLst>
              <a:ext uri="{FF2B5EF4-FFF2-40B4-BE49-F238E27FC236}">
                <a16:creationId xmlns:a16="http://schemas.microsoft.com/office/drawing/2014/main" id="{F37DD4AC-FF1D-489D-8396-EAAE47A314F3}"/>
              </a:ext>
            </a:extLst>
          </p:cNvPr>
          <p:cNvGraphicFramePr>
            <a:graphicFrameLocks noGrp="1"/>
          </p:cNvGraphicFramePr>
          <p:nvPr>
            <p:extLst>
              <p:ext uri="{D42A27DB-BD31-4B8C-83A1-F6EECF244321}">
                <p14:modId xmlns:p14="http://schemas.microsoft.com/office/powerpoint/2010/main" val="469648668"/>
              </p:ext>
            </p:extLst>
          </p:nvPr>
        </p:nvGraphicFramePr>
        <p:xfrm>
          <a:off x="554133" y="3394775"/>
          <a:ext cx="4923381" cy="939165"/>
        </p:xfrm>
        <a:graphic>
          <a:graphicData uri="http://schemas.openxmlformats.org/drawingml/2006/table">
            <a:tbl>
              <a:tblPr/>
              <a:tblGrid>
                <a:gridCol w="1300901">
                  <a:extLst>
                    <a:ext uri="{9D8B030D-6E8A-4147-A177-3AD203B41FA5}">
                      <a16:colId xmlns:a16="http://schemas.microsoft.com/office/drawing/2014/main" val="906728684"/>
                    </a:ext>
                  </a:extLst>
                </a:gridCol>
                <a:gridCol w="905620">
                  <a:extLst>
                    <a:ext uri="{9D8B030D-6E8A-4147-A177-3AD203B41FA5}">
                      <a16:colId xmlns:a16="http://schemas.microsoft.com/office/drawing/2014/main" val="4177607775"/>
                    </a:ext>
                  </a:extLst>
                </a:gridCol>
                <a:gridCol w="905620">
                  <a:extLst>
                    <a:ext uri="{9D8B030D-6E8A-4147-A177-3AD203B41FA5}">
                      <a16:colId xmlns:a16="http://schemas.microsoft.com/office/drawing/2014/main" val="3109969051"/>
                    </a:ext>
                  </a:extLst>
                </a:gridCol>
                <a:gridCol w="905620">
                  <a:extLst>
                    <a:ext uri="{9D8B030D-6E8A-4147-A177-3AD203B41FA5}">
                      <a16:colId xmlns:a16="http://schemas.microsoft.com/office/drawing/2014/main" val="3562869237"/>
                    </a:ext>
                  </a:extLst>
                </a:gridCol>
                <a:gridCol w="905620">
                  <a:extLst>
                    <a:ext uri="{9D8B030D-6E8A-4147-A177-3AD203B41FA5}">
                      <a16:colId xmlns:a16="http://schemas.microsoft.com/office/drawing/2014/main" val="300628784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Summer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48780122"/>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938885544"/>
                  </a:ext>
                </a:extLst>
              </a:tr>
              <a:tr h="190500">
                <a:tc>
                  <a:txBody>
                    <a:bodyPr/>
                    <a:lstStyle/>
                    <a:p>
                      <a:pPr algn="l" fontAlgn="b"/>
                      <a:r>
                        <a:rPr lang="en-GB" sz="1100" b="0" i="0" u="none" strike="noStrike" dirty="0">
                          <a:solidFill>
                            <a:srgbClr val="000000"/>
                          </a:solidFill>
                          <a:effectLst/>
                          <a:latin typeface="Calibri" panose="020F0502020204030204" pitchFamily="34" charset="0"/>
                        </a:rPr>
                        <a:t>Less than 2 hours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861763"/>
                  </a:ext>
                </a:extLst>
              </a:tr>
              <a:tr h="190500">
                <a:tc>
                  <a:txBody>
                    <a:bodyPr/>
                    <a:lstStyle/>
                    <a:p>
                      <a:pPr algn="l" fontAlgn="b"/>
                      <a:r>
                        <a:rPr lang="en-GB" sz="1100" b="0" i="0" u="none" strike="noStrike">
                          <a:solidFill>
                            <a:srgbClr val="000000"/>
                          </a:solidFill>
                          <a:effectLst/>
                          <a:latin typeface="Calibri" panose="020F0502020204030204" pitchFamily="34" charset="0"/>
                        </a:rPr>
                        <a:t>Half a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903102"/>
                  </a:ext>
                </a:extLst>
              </a:tr>
              <a:tr h="190500">
                <a:tc>
                  <a:txBody>
                    <a:bodyPr/>
                    <a:lstStyle/>
                    <a:p>
                      <a:pPr algn="l" fontAlgn="b"/>
                      <a:r>
                        <a:rPr lang="en-GB" sz="1100" b="0" i="0" u="none" strike="noStrike">
                          <a:solidFill>
                            <a:srgbClr val="000000"/>
                          </a:solidFill>
                          <a:effectLst/>
                          <a:latin typeface="Calibri" panose="020F0502020204030204" pitchFamily="34" charset="0"/>
                        </a:rPr>
                        <a:t>All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871811"/>
                  </a:ext>
                </a:extLst>
              </a:tr>
            </a:tbl>
          </a:graphicData>
        </a:graphic>
      </p:graphicFrame>
      <p:graphicFrame>
        <p:nvGraphicFramePr>
          <p:cNvPr id="7" name="Table 6">
            <a:extLst>
              <a:ext uri="{FF2B5EF4-FFF2-40B4-BE49-F238E27FC236}">
                <a16:creationId xmlns:a16="http://schemas.microsoft.com/office/drawing/2014/main" id="{31CAE06E-EC26-4F2F-9191-78FE3D82BD8C}"/>
              </a:ext>
            </a:extLst>
          </p:cNvPr>
          <p:cNvGraphicFramePr>
            <a:graphicFrameLocks noGrp="1"/>
          </p:cNvGraphicFramePr>
          <p:nvPr>
            <p:extLst>
              <p:ext uri="{D42A27DB-BD31-4B8C-83A1-F6EECF244321}">
                <p14:modId xmlns:p14="http://schemas.microsoft.com/office/powerpoint/2010/main" val="2127951031"/>
              </p:ext>
            </p:extLst>
          </p:nvPr>
        </p:nvGraphicFramePr>
        <p:xfrm>
          <a:off x="554134" y="4530884"/>
          <a:ext cx="4923379" cy="952500"/>
        </p:xfrm>
        <a:graphic>
          <a:graphicData uri="http://schemas.openxmlformats.org/drawingml/2006/table">
            <a:tbl>
              <a:tblPr/>
              <a:tblGrid>
                <a:gridCol w="1294451">
                  <a:extLst>
                    <a:ext uri="{9D8B030D-6E8A-4147-A177-3AD203B41FA5}">
                      <a16:colId xmlns:a16="http://schemas.microsoft.com/office/drawing/2014/main" val="838889745"/>
                    </a:ext>
                  </a:extLst>
                </a:gridCol>
                <a:gridCol w="907232">
                  <a:extLst>
                    <a:ext uri="{9D8B030D-6E8A-4147-A177-3AD203B41FA5}">
                      <a16:colId xmlns:a16="http://schemas.microsoft.com/office/drawing/2014/main" val="4215787525"/>
                    </a:ext>
                  </a:extLst>
                </a:gridCol>
                <a:gridCol w="907232">
                  <a:extLst>
                    <a:ext uri="{9D8B030D-6E8A-4147-A177-3AD203B41FA5}">
                      <a16:colId xmlns:a16="http://schemas.microsoft.com/office/drawing/2014/main" val="3644084960"/>
                    </a:ext>
                  </a:extLst>
                </a:gridCol>
                <a:gridCol w="907232">
                  <a:extLst>
                    <a:ext uri="{9D8B030D-6E8A-4147-A177-3AD203B41FA5}">
                      <a16:colId xmlns:a16="http://schemas.microsoft.com/office/drawing/2014/main" val="3934549039"/>
                    </a:ext>
                  </a:extLst>
                </a:gridCol>
                <a:gridCol w="907232">
                  <a:extLst>
                    <a:ext uri="{9D8B030D-6E8A-4147-A177-3AD203B41FA5}">
                      <a16:colId xmlns:a16="http://schemas.microsoft.com/office/drawing/2014/main" val="287389793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57678932"/>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486686328"/>
                  </a:ext>
                </a:extLst>
              </a:tr>
              <a:tr h="190500">
                <a:tc>
                  <a:txBody>
                    <a:bodyPr/>
                    <a:lstStyle/>
                    <a:p>
                      <a:pPr algn="l" fontAlgn="b"/>
                      <a:r>
                        <a:rPr lang="en-GB" sz="1100" b="0" i="0" u="none" strike="noStrike">
                          <a:solidFill>
                            <a:srgbClr val="000000"/>
                          </a:solidFill>
                          <a:effectLst/>
                          <a:latin typeface="Calibri" panose="020F0502020204030204" pitchFamily="34" charset="0"/>
                        </a:rPr>
                        <a:t>Less than 2 hours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445287"/>
                  </a:ext>
                </a:extLst>
              </a:tr>
              <a:tr h="190500">
                <a:tc>
                  <a:txBody>
                    <a:bodyPr/>
                    <a:lstStyle/>
                    <a:p>
                      <a:pPr algn="l" fontAlgn="b"/>
                      <a:r>
                        <a:rPr lang="en-GB" sz="1100" b="0" i="0" u="none" strike="noStrike" dirty="0">
                          <a:solidFill>
                            <a:srgbClr val="000000"/>
                          </a:solidFill>
                          <a:effectLst/>
                          <a:latin typeface="Calibri" panose="020F0502020204030204" pitchFamily="34" charset="0"/>
                        </a:rPr>
                        <a:t>Half a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153696"/>
                  </a:ext>
                </a:extLst>
              </a:tr>
              <a:tr h="190500">
                <a:tc>
                  <a:txBody>
                    <a:bodyPr/>
                    <a:lstStyle/>
                    <a:p>
                      <a:pPr algn="l" fontAlgn="b"/>
                      <a:r>
                        <a:rPr lang="en-GB" sz="1100" b="0" i="0" u="none" strike="noStrike">
                          <a:solidFill>
                            <a:srgbClr val="000000"/>
                          </a:solidFill>
                          <a:effectLst/>
                          <a:latin typeface="Calibri" panose="020F0502020204030204" pitchFamily="34" charset="0"/>
                        </a:rPr>
                        <a:t>All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313159"/>
                  </a:ext>
                </a:extLst>
              </a:tr>
            </a:tbl>
          </a:graphicData>
        </a:graphic>
      </p:graphicFrame>
      <p:sp>
        <p:nvSpPr>
          <p:cNvPr id="14" name="TextBox 13">
            <a:extLst>
              <a:ext uri="{FF2B5EF4-FFF2-40B4-BE49-F238E27FC236}">
                <a16:creationId xmlns:a16="http://schemas.microsoft.com/office/drawing/2014/main" id="{B8C704F8-0213-474B-9CD2-24A8C79402D2}"/>
              </a:ext>
            </a:extLst>
          </p:cNvPr>
          <p:cNvSpPr txBox="1"/>
          <p:nvPr/>
        </p:nvSpPr>
        <p:spPr>
          <a:xfrm>
            <a:off x="465643" y="1488342"/>
            <a:ext cx="3311431" cy="276999"/>
          </a:xfrm>
          <a:prstGeom prst="rect">
            <a:avLst/>
          </a:prstGeom>
          <a:noFill/>
        </p:spPr>
        <p:txBody>
          <a:bodyPr wrap="square" rtlCol="0">
            <a:spAutoFit/>
          </a:bodyPr>
          <a:lstStyle/>
          <a:p>
            <a:r>
              <a:rPr lang="en-GB" sz="1200" b="1" dirty="0"/>
              <a:t>Length of stay - Day visits</a:t>
            </a:r>
          </a:p>
        </p:txBody>
      </p:sp>
      <p:sp>
        <p:nvSpPr>
          <p:cNvPr id="16" name="TextBox 15">
            <a:extLst>
              <a:ext uri="{FF2B5EF4-FFF2-40B4-BE49-F238E27FC236}">
                <a16:creationId xmlns:a16="http://schemas.microsoft.com/office/drawing/2014/main" id="{3EF39257-58A7-4729-8BEA-F5FE0F8FF63B}"/>
              </a:ext>
            </a:extLst>
          </p:cNvPr>
          <p:cNvSpPr txBox="1"/>
          <p:nvPr/>
        </p:nvSpPr>
        <p:spPr>
          <a:xfrm>
            <a:off x="6759212" y="1497792"/>
            <a:ext cx="3311431" cy="276999"/>
          </a:xfrm>
          <a:prstGeom prst="rect">
            <a:avLst/>
          </a:prstGeom>
          <a:noFill/>
        </p:spPr>
        <p:txBody>
          <a:bodyPr wrap="square" rtlCol="0">
            <a:spAutoFit/>
          </a:bodyPr>
          <a:lstStyle/>
          <a:p>
            <a:r>
              <a:rPr lang="en-GB" sz="1200" b="1" dirty="0"/>
              <a:t>Length of stay (nights per trip) – Overnight visits</a:t>
            </a:r>
          </a:p>
        </p:txBody>
      </p:sp>
      <p:graphicFrame>
        <p:nvGraphicFramePr>
          <p:cNvPr id="8" name="Table 7">
            <a:extLst>
              <a:ext uri="{FF2B5EF4-FFF2-40B4-BE49-F238E27FC236}">
                <a16:creationId xmlns:a16="http://schemas.microsoft.com/office/drawing/2014/main" id="{D1BD8151-509B-4148-8E47-F0F9CB5BB714}"/>
              </a:ext>
            </a:extLst>
          </p:cNvPr>
          <p:cNvGraphicFramePr>
            <a:graphicFrameLocks noGrp="1"/>
          </p:cNvGraphicFramePr>
          <p:nvPr>
            <p:extLst>
              <p:ext uri="{D42A27DB-BD31-4B8C-83A1-F6EECF244321}">
                <p14:modId xmlns:p14="http://schemas.microsoft.com/office/powerpoint/2010/main" val="1977208512"/>
              </p:ext>
            </p:extLst>
          </p:nvPr>
        </p:nvGraphicFramePr>
        <p:xfrm>
          <a:off x="6842511" y="3163697"/>
          <a:ext cx="4682812" cy="762000"/>
        </p:xfrm>
        <a:graphic>
          <a:graphicData uri="http://schemas.openxmlformats.org/drawingml/2006/table">
            <a:tbl>
              <a:tblPr/>
              <a:tblGrid>
                <a:gridCol w="1517580">
                  <a:extLst>
                    <a:ext uri="{9D8B030D-6E8A-4147-A177-3AD203B41FA5}">
                      <a16:colId xmlns:a16="http://schemas.microsoft.com/office/drawing/2014/main" val="1970127317"/>
                    </a:ext>
                  </a:extLst>
                </a:gridCol>
                <a:gridCol w="791308">
                  <a:extLst>
                    <a:ext uri="{9D8B030D-6E8A-4147-A177-3AD203B41FA5}">
                      <a16:colId xmlns:a16="http://schemas.microsoft.com/office/drawing/2014/main" val="926846328"/>
                    </a:ext>
                  </a:extLst>
                </a:gridCol>
                <a:gridCol w="791308">
                  <a:extLst>
                    <a:ext uri="{9D8B030D-6E8A-4147-A177-3AD203B41FA5}">
                      <a16:colId xmlns:a16="http://schemas.microsoft.com/office/drawing/2014/main" val="2327957398"/>
                    </a:ext>
                  </a:extLst>
                </a:gridCol>
                <a:gridCol w="791308">
                  <a:extLst>
                    <a:ext uri="{9D8B030D-6E8A-4147-A177-3AD203B41FA5}">
                      <a16:colId xmlns:a16="http://schemas.microsoft.com/office/drawing/2014/main" val="590891937"/>
                    </a:ext>
                  </a:extLst>
                </a:gridCol>
                <a:gridCol w="791308">
                  <a:extLst>
                    <a:ext uri="{9D8B030D-6E8A-4147-A177-3AD203B41FA5}">
                      <a16:colId xmlns:a16="http://schemas.microsoft.com/office/drawing/2014/main" val="417974626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Previous visit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786482837"/>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1131470"/>
                  </a:ext>
                </a:extLst>
              </a:tr>
              <a:tr h="190500">
                <a:tc>
                  <a:txBody>
                    <a:bodyPr/>
                    <a:lstStyle/>
                    <a:p>
                      <a:pPr algn="l" fontAlgn="b"/>
                      <a:r>
                        <a:rPr lang="en-GB" sz="1100" b="0" i="0" u="none" strike="noStrike" dirty="0">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33726399"/>
                  </a:ext>
                </a:extLst>
              </a:tr>
              <a:tr h="190500">
                <a:tc>
                  <a:txBody>
                    <a:bodyPr/>
                    <a:lstStyle/>
                    <a:p>
                      <a:pPr algn="l" fontAlgn="b"/>
                      <a:r>
                        <a:rPr lang="en-GB" sz="1100" b="0" i="0" u="none" strike="noStrike" dirty="0">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57870098"/>
                  </a:ext>
                </a:extLst>
              </a:tr>
            </a:tbl>
          </a:graphicData>
        </a:graphic>
      </p:graphicFrame>
      <p:graphicFrame>
        <p:nvGraphicFramePr>
          <p:cNvPr id="10" name="Table 9">
            <a:extLst>
              <a:ext uri="{FF2B5EF4-FFF2-40B4-BE49-F238E27FC236}">
                <a16:creationId xmlns:a16="http://schemas.microsoft.com/office/drawing/2014/main" id="{CD73835D-F40F-44EE-8076-6D66861545AC}"/>
              </a:ext>
            </a:extLst>
          </p:cNvPr>
          <p:cNvGraphicFramePr>
            <a:graphicFrameLocks noGrp="1"/>
          </p:cNvGraphicFramePr>
          <p:nvPr>
            <p:extLst>
              <p:ext uri="{D42A27DB-BD31-4B8C-83A1-F6EECF244321}">
                <p14:modId xmlns:p14="http://schemas.microsoft.com/office/powerpoint/2010/main" val="251842995"/>
              </p:ext>
            </p:extLst>
          </p:nvPr>
        </p:nvGraphicFramePr>
        <p:xfrm>
          <a:off x="6842511" y="4194871"/>
          <a:ext cx="4682812" cy="1524000"/>
        </p:xfrm>
        <a:graphic>
          <a:graphicData uri="http://schemas.openxmlformats.org/drawingml/2006/table">
            <a:tbl>
              <a:tblPr/>
              <a:tblGrid>
                <a:gridCol w="1837560">
                  <a:extLst>
                    <a:ext uri="{9D8B030D-6E8A-4147-A177-3AD203B41FA5}">
                      <a16:colId xmlns:a16="http://schemas.microsoft.com/office/drawing/2014/main" val="3890037866"/>
                    </a:ext>
                  </a:extLst>
                </a:gridCol>
                <a:gridCol w="711313">
                  <a:extLst>
                    <a:ext uri="{9D8B030D-6E8A-4147-A177-3AD203B41FA5}">
                      <a16:colId xmlns:a16="http://schemas.microsoft.com/office/drawing/2014/main" val="3655603033"/>
                    </a:ext>
                  </a:extLst>
                </a:gridCol>
                <a:gridCol w="711313">
                  <a:extLst>
                    <a:ext uri="{9D8B030D-6E8A-4147-A177-3AD203B41FA5}">
                      <a16:colId xmlns:a16="http://schemas.microsoft.com/office/drawing/2014/main" val="704799582"/>
                    </a:ext>
                  </a:extLst>
                </a:gridCol>
                <a:gridCol w="711313">
                  <a:extLst>
                    <a:ext uri="{9D8B030D-6E8A-4147-A177-3AD203B41FA5}">
                      <a16:colId xmlns:a16="http://schemas.microsoft.com/office/drawing/2014/main" val="1352763712"/>
                    </a:ext>
                  </a:extLst>
                </a:gridCol>
                <a:gridCol w="711313">
                  <a:extLst>
                    <a:ext uri="{9D8B030D-6E8A-4147-A177-3AD203B41FA5}">
                      <a16:colId xmlns:a16="http://schemas.microsoft.com/office/drawing/2014/main" val="4244756774"/>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15465523"/>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1052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427749584"/>
                  </a:ext>
                </a:extLst>
              </a:tr>
              <a:tr h="190500">
                <a:tc>
                  <a:txBody>
                    <a:bodyPr/>
                    <a:lstStyle/>
                    <a:p>
                      <a:pPr algn="l" fontAlgn="b"/>
                      <a:r>
                        <a:rPr lang="en-US" sz="1100" b="0" i="0" u="none" strike="noStrike">
                          <a:solidFill>
                            <a:srgbClr val="000000"/>
                          </a:solidFill>
                          <a:effectLst/>
                          <a:latin typeface="Calibri" panose="020F0502020204030204" pitchFamily="34" charset="0"/>
                        </a:rPr>
                        <a:t>Within the past six months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7726214"/>
                  </a:ext>
                </a:extLst>
              </a:tr>
              <a:tr h="190500">
                <a:tc>
                  <a:txBody>
                    <a:bodyPr/>
                    <a:lstStyle/>
                    <a:p>
                      <a:pPr algn="l" fontAlgn="b"/>
                      <a:r>
                        <a:rPr lang="en-US" sz="1100" b="0" i="0" u="none" strike="noStrike">
                          <a:solidFill>
                            <a:srgbClr val="000000"/>
                          </a:solidFill>
                          <a:effectLst/>
                          <a:latin typeface="Calibri" panose="020F0502020204030204" pitchFamily="34" charset="0"/>
                        </a:rPr>
                        <a:t>Six months to a year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164911"/>
                  </a:ext>
                </a:extLst>
              </a:tr>
              <a:tr h="190500">
                <a:tc>
                  <a:txBody>
                    <a:bodyPr/>
                    <a:lstStyle/>
                    <a:p>
                      <a:pPr algn="l" fontAlgn="b"/>
                      <a:r>
                        <a:rPr lang="en-US" sz="1100" b="0" i="0" u="none" strike="noStrike">
                          <a:solidFill>
                            <a:srgbClr val="000000"/>
                          </a:solidFill>
                          <a:effectLst/>
                          <a:latin typeface="Calibri" panose="020F0502020204030204" pitchFamily="34" charset="0"/>
                        </a:rPr>
                        <a:t>A year to two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900776"/>
                  </a:ext>
                </a:extLst>
              </a:tr>
              <a:tr h="190500">
                <a:tc>
                  <a:txBody>
                    <a:bodyPr/>
                    <a:lstStyle/>
                    <a:p>
                      <a:pPr algn="l" fontAlgn="b"/>
                      <a:r>
                        <a:rPr lang="en-US" sz="1100" b="0" i="0" u="none" strike="noStrike">
                          <a:solidFill>
                            <a:srgbClr val="000000"/>
                          </a:solidFill>
                          <a:effectLst/>
                          <a:latin typeface="Calibri" panose="020F0502020204030204" pitchFamily="34" charset="0"/>
                        </a:rPr>
                        <a:t>Two to five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9904073"/>
                  </a:ext>
                </a:extLst>
              </a:tr>
              <a:tr h="190500">
                <a:tc>
                  <a:txBody>
                    <a:bodyPr/>
                    <a:lstStyle/>
                    <a:p>
                      <a:pPr algn="l" fontAlgn="b"/>
                      <a:r>
                        <a:rPr lang="en-US" sz="1100" b="0" i="0" u="none" strike="noStrike">
                          <a:solidFill>
                            <a:srgbClr val="000000"/>
                          </a:solidFill>
                          <a:effectLst/>
                          <a:latin typeface="Calibri" panose="020F0502020204030204" pitchFamily="34" charset="0"/>
                        </a:rPr>
                        <a:t>Five to ten years 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427204"/>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61309803"/>
                  </a:ext>
                </a:extLst>
              </a:tr>
            </a:tbl>
          </a:graphicData>
        </a:graphic>
      </p:graphicFrame>
      <p:graphicFrame>
        <p:nvGraphicFramePr>
          <p:cNvPr id="6" name="Table 5">
            <a:extLst>
              <a:ext uri="{FF2B5EF4-FFF2-40B4-BE49-F238E27FC236}">
                <a16:creationId xmlns:a16="http://schemas.microsoft.com/office/drawing/2014/main" id="{776683E1-B3CA-45F4-A8C5-4B5EEBB596DA}"/>
              </a:ext>
            </a:extLst>
          </p:cNvPr>
          <p:cNvGraphicFramePr>
            <a:graphicFrameLocks noGrp="1"/>
          </p:cNvGraphicFramePr>
          <p:nvPr>
            <p:extLst>
              <p:ext uri="{D42A27DB-BD31-4B8C-83A1-F6EECF244321}">
                <p14:modId xmlns:p14="http://schemas.microsoft.com/office/powerpoint/2010/main" val="3348739163"/>
              </p:ext>
            </p:extLst>
          </p:nvPr>
        </p:nvGraphicFramePr>
        <p:xfrm>
          <a:off x="554133" y="1804796"/>
          <a:ext cx="4923380" cy="952500"/>
        </p:xfrm>
        <a:graphic>
          <a:graphicData uri="http://schemas.openxmlformats.org/drawingml/2006/table">
            <a:tbl>
              <a:tblPr/>
              <a:tblGrid>
                <a:gridCol w="1314860">
                  <a:extLst>
                    <a:ext uri="{9D8B030D-6E8A-4147-A177-3AD203B41FA5}">
                      <a16:colId xmlns:a16="http://schemas.microsoft.com/office/drawing/2014/main" val="1977599252"/>
                    </a:ext>
                  </a:extLst>
                </a:gridCol>
                <a:gridCol w="902130">
                  <a:extLst>
                    <a:ext uri="{9D8B030D-6E8A-4147-A177-3AD203B41FA5}">
                      <a16:colId xmlns:a16="http://schemas.microsoft.com/office/drawing/2014/main" val="1952667452"/>
                    </a:ext>
                  </a:extLst>
                </a:gridCol>
                <a:gridCol w="902130">
                  <a:extLst>
                    <a:ext uri="{9D8B030D-6E8A-4147-A177-3AD203B41FA5}">
                      <a16:colId xmlns:a16="http://schemas.microsoft.com/office/drawing/2014/main" val="762643476"/>
                    </a:ext>
                  </a:extLst>
                </a:gridCol>
                <a:gridCol w="902130">
                  <a:extLst>
                    <a:ext uri="{9D8B030D-6E8A-4147-A177-3AD203B41FA5}">
                      <a16:colId xmlns:a16="http://schemas.microsoft.com/office/drawing/2014/main" val="546997818"/>
                    </a:ext>
                  </a:extLst>
                </a:gridCol>
                <a:gridCol w="902130">
                  <a:extLst>
                    <a:ext uri="{9D8B030D-6E8A-4147-A177-3AD203B41FA5}">
                      <a16:colId xmlns:a16="http://schemas.microsoft.com/office/drawing/2014/main" val="147802168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402773536"/>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737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020927783"/>
                  </a:ext>
                </a:extLst>
              </a:tr>
              <a:tr h="190500">
                <a:tc>
                  <a:txBody>
                    <a:bodyPr/>
                    <a:lstStyle/>
                    <a:p>
                      <a:pPr algn="l" fontAlgn="b"/>
                      <a:r>
                        <a:rPr lang="en-GB" sz="1100" b="0" i="0" u="none" strike="noStrike">
                          <a:solidFill>
                            <a:srgbClr val="000000"/>
                          </a:solidFill>
                          <a:effectLst/>
                          <a:latin typeface="Calibri" panose="020F0502020204030204" pitchFamily="34" charset="0"/>
                        </a:rPr>
                        <a:t>Less than 2 hours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70233"/>
                  </a:ext>
                </a:extLst>
              </a:tr>
              <a:tr h="190500">
                <a:tc>
                  <a:txBody>
                    <a:bodyPr/>
                    <a:lstStyle/>
                    <a:p>
                      <a:pPr algn="l" fontAlgn="b"/>
                      <a:r>
                        <a:rPr lang="en-GB" sz="1100" b="0" i="0" u="none" strike="noStrike">
                          <a:solidFill>
                            <a:srgbClr val="000000"/>
                          </a:solidFill>
                          <a:effectLst/>
                          <a:latin typeface="Calibri" panose="020F0502020204030204" pitchFamily="34" charset="0"/>
                        </a:rPr>
                        <a:t>Half a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677048"/>
                  </a:ext>
                </a:extLst>
              </a:tr>
              <a:tr h="190500">
                <a:tc>
                  <a:txBody>
                    <a:bodyPr/>
                    <a:lstStyle/>
                    <a:p>
                      <a:pPr algn="l" fontAlgn="b"/>
                      <a:r>
                        <a:rPr lang="en-GB" sz="1100" b="0" i="0" u="none" strike="noStrike">
                          <a:solidFill>
                            <a:srgbClr val="000000"/>
                          </a:solidFill>
                          <a:effectLst/>
                          <a:latin typeface="Calibri" panose="020F0502020204030204" pitchFamily="34" charset="0"/>
                        </a:rPr>
                        <a:t>All day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64714"/>
                  </a:ext>
                </a:extLst>
              </a:tr>
            </a:tbl>
          </a:graphicData>
        </a:graphic>
      </p:graphicFrame>
      <p:sp>
        <p:nvSpPr>
          <p:cNvPr id="17" name="TextBox 16">
            <a:extLst>
              <a:ext uri="{FF2B5EF4-FFF2-40B4-BE49-F238E27FC236}">
                <a16:creationId xmlns:a16="http://schemas.microsoft.com/office/drawing/2014/main" id="{6951DC37-DCFA-42C6-A81B-24D5A0364307}"/>
              </a:ext>
            </a:extLst>
          </p:cNvPr>
          <p:cNvSpPr txBox="1"/>
          <p:nvPr/>
        </p:nvSpPr>
        <p:spPr>
          <a:xfrm>
            <a:off x="465643" y="3060049"/>
            <a:ext cx="3311431" cy="276999"/>
          </a:xfrm>
          <a:prstGeom prst="rect">
            <a:avLst/>
          </a:prstGeom>
          <a:noFill/>
        </p:spPr>
        <p:txBody>
          <a:bodyPr wrap="square" rtlCol="0">
            <a:spAutoFit/>
          </a:bodyPr>
          <a:lstStyle/>
          <a:p>
            <a:r>
              <a:rPr lang="en-GB" sz="1200" b="1" dirty="0"/>
              <a:t>Length of stay - Day visits - Seasonality</a:t>
            </a:r>
          </a:p>
        </p:txBody>
      </p:sp>
      <p:sp>
        <p:nvSpPr>
          <p:cNvPr id="19" name="TextBox 18">
            <a:extLst>
              <a:ext uri="{FF2B5EF4-FFF2-40B4-BE49-F238E27FC236}">
                <a16:creationId xmlns:a16="http://schemas.microsoft.com/office/drawing/2014/main" id="{884CB12E-E4CF-41E3-8DAF-8DFA6EE4A3B1}"/>
              </a:ext>
            </a:extLst>
          </p:cNvPr>
          <p:cNvSpPr txBox="1"/>
          <p:nvPr/>
        </p:nvSpPr>
        <p:spPr>
          <a:xfrm>
            <a:off x="6780130" y="2886698"/>
            <a:ext cx="3311431" cy="276999"/>
          </a:xfrm>
          <a:prstGeom prst="rect">
            <a:avLst/>
          </a:prstGeom>
          <a:noFill/>
        </p:spPr>
        <p:txBody>
          <a:bodyPr wrap="square" rtlCol="0">
            <a:spAutoFit/>
          </a:bodyPr>
          <a:lstStyle/>
          <a:p>
            <a:r>
              <a:rPr lang="en-GB" sz="1200" b="1" dirty="0"/>
              <a:t>Previous visits to Thanet</a:t>
            </a:r>
          </a:p>
        </p:txBody>
      </p:sp>
      <p:sp>
        <p:nvSpPr>
          <p:cNvPr id="20" name="TextBox 19">
            <a:extLst>
              <a:ext uri="{FF2B5EF4-FFF2-40B4-BE49-F238E27FC236}">
                <a16:creationId xmlns:a16="http://schemas.microsoft.com/office/drawing/2014/main" id="{4C4B46A9-D676-4D14-B885-156BCE1C19A5}"/>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41</a:t>
            </a:r>
          </a:p>
        </p:txBody>
      </p:sp>
    </p:spTree>
    <p:extLst>
      <p:ext uri="{BB962C8B-B14F-4D97-AF65-F5344CB8AC3E}">
        <p14:creationId xmlns:p14="http://schemas.microsoft.com/office/powerpoint/2010/main" val="4124998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beach&#10;&#10;Description automatically generated">
            <a:extLst>
              <a:ext uri="{FF2B5EF4-FFF2-40B4-BE49-F238E27FC236}">
                <a16:creationId xmlns:a16="http://schemas.microsoft.com/office/drawing/2014/main" id="{FB59BE4D-71A2-42F7-AC00-637C1DD2A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585" y="793660"/>
            <a:ext cx="4178482" cy="2400408"/>
          </a:xfrm>
          <a:prstGeom prst="rect">
            <a:avLst/>
          </a:prstGeom>
        </p:spPr>
      </p:pic>
      <p:sp>
        <p:nvSpPr>
          <p:cNvPr id="15" name="TextBox 14">
            <a:extLst>
              <a:ext uri="{FF2B5EF4-FFF2-40B4-BE49-F238E27FC236}">
                <a16:creationId xmlns:a16="http://schemas.microsoft.com/office/drawing/2014/main" id="{BC7E5338-DF0A-44EC-BA0F-DE27924075F2}"/>
              </a:ext>
            </a:extLst>
          </p:cNvPr>
          <p:cNvSpPr txBox="1"/>
          <p:nvPr/>
        </p:nvSpPr>
        <p:spPr>
          <a:xfrm>
            <a:off x="139945" y="2645980"/>
            <a:ext cx="5043792" cy="400110"/>
          </a:xfrm>
          <a:prstGeom prst="rect">
            <a:avLst/>
          </a:prstGeom>
          <a:noFill/>
        </p:spPr>
        <p:txBody>
          <a:bodyPr wrap="square" rtlCol="0">
            <a:spAutoFit/>
          </a:bodyPr>
          <a:lstStyle/>
          <a:p>
            <a:pPr algn="ctr"/>
            <a:r>
              <a:rPr lang="en-GB" sz="2000" b="1" dirty="0">
                <a:solidFill>
                  <a:schemeClr val="accent5"/>
                </a:solidFill>
                <a:latin typeface="Calibri" pitchFamily="34" charset="0"/>
              </a:rPr>
              <a:t>Survey Findings – Expenditure levels </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sp>
        <p:nvSpPr>
          <p:cNvPr id="14" name="TextBox 13">
            <a:extLst>
              <a:ext uri="{FF2B5EF4-FFF2-40B4-BE49-F238E27FC236}">
                <a16:creationId xmlns:a16="http://schemas.microsoft.com/office/drawing/2014/main" id="{251FEC59-35DF-4EF8-9041-DA6B8BB3054A}"/>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Expenditure   </a:t>
            </a:r>
            <a:endParaRPr lang="en-GB" sz="2000" dirty="0">
              <a:solidFill>
                <a:srgbClr val="1F497D"/>
              </a:solidFill>
            </a:endParaRPr>
          </a:p>
        </p:txBody>
      </p:sp>
      <p:cxnSp>
        <p:nvCxnSpPr>
          <p:cNvPr id="19" name="Straight Connector 18">
            <a:extLst>
              <a:ext uri="{FF2B5EF4-FFF2-40B4-BE49-F238E27FC236}">
                <a16:creationId xmlns:a16="http://schemas.microsoft.com/office/drawing/2014/main" id="{EA055392-7D8C-4F1E-AD06-777DC2FFFC8E}"/>
              </a:ext>
            </a:extLst>
          </p:cNvPr>
          <p:cNvCxnSpPr>
            <a:cxnSpLocks/>
          </p:cNvCxnSpPr>
          <p:nvPr/>
        </p:nvCxnSpPr>
        <p:spPr>
          <a:xfrm>
            <a:off x="-5315" y="5841724"/>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4C50F6E-1123-4043-A46E-DB74244D650C}"/>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42</a:t>
            </a:r>
          </a:p>
        </p:txBody>
      </p:sp>
      <p:pic>
        <p:nvPicPr>
          <p:cNvPr id="5" name="Picture 4" descr="Water next to the city&#10;&#10;Description automatically generated">
            <a:extLst>
              <a:ext uri="{FF2B5EF4-FFF2-40B4-BE49-F238E27FC236}">
                <a16:creationId xmlns:a16="http://schemas.microsoft.com/office/drawing/2014/main" id="{30A48182-46D2-44B7-8493-2B469ECD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9585" y="3239948"/>
            <a:ext cx="4178481" cy="2407918"/>
          </a:xfrm>
          <a:prstGeom prst="rect">
            <a:avLst/>
          </a:prstGeom>
        </p:spPr>
      </p:pic>
      <p:sp>
        <p:nvSpPr>
          <p:cNvPr id="17" name="TextBox 16">
            <a:extLst>
              <a:ext uri="{FF2B5EF4-FFF2-40B4-BE49-F238E27FC236}">
                <a16:creationId xmlns:a16="http://schemas.microsoft.com/office/drawing/2014/main" id="{57241AD9-D384-463C-A7D7-BC42FFB0538C}"/>
              </a:ext>
            </a:extLst>
          </p:cNvPr>
          <p:cNvSpPr txBox="1"/>
          <p:nvPr/>
        </p:nvSpPr>
        <p:spPr>
          <a:xfrm>
            <a:off x="6766287" y="5477709"/>
            <a:ext cx="1431802" cy="215444"/>
          </a:xfrm>
          <a:prstGeom prst="rect">
            <a:avLst/>
          </a:prstGeom>
          <a:noFill/>
        </p:spPr>
        <p:txBody>
          <a:bodyPr wrap="none" rtlCol="0">
            <a:spAutoFit/>
          </a:bodyPr>
          <a:lstStyle/>
          <a:p>
            <a:r>
              <a:rPr lang="en-GB" sz="800" dirty="0">
                <a:solidFill>
                  <a:schemeClr val="bg1"/>
                </a:solidFill>
              </a:rPr>
              <a:t>Credit: Thanet District Council</a:t>
            </a:r>
          </a:p>
        </p:txBody>
      </p:sp>
      <p:sp>
        <p:nvSpPr>
          <p:cNvPr id="26" name="TextBox 25">
            <a:extLst>
              <a:ext uri="{FF2B5EF4-FFF2-40B4-BE49-F238E27FC236}">
                <a16:creationId xmlns:a16="http://schemas.microsoft.com/office/drawing/2014/main" id="{33CBBCA2-2D10-4082-843E-FF886E619263}"/>
              </a:ext>
            </a:extLst>
          </p:cNvPr>
          <p:cNvSpPr txBox="1"/>
          <p:nvPr/>
        </p:nvSpPr>
        <p:spPr>
          <a:xfrm>
            <a:off x="6766287" y="3023911"/>
            <a:ext cx="1431802" cy="215444"/>
          </a:xfrm>
          <a:prstGeom prst="rect">
            <a:avLst/>
          </a:prstGeom>
          <a:noFill/>
        </p:spPr>
        <p:txBody>
          <a:bodyPr wrap="none" rtlCol="0">
            <a:spAutoFit/>
          </a:bodyPr>
          <a:lstStyle/>
          <a:p>
            <a:r>
              <a:rPr lang="en-GB" sz="800" dirty="0">
                <a:solidFill>
                  <a:schemeClr val="bg1"/>
                </a:solidFill>
              </a:rPr>
              <a:t>Credit: Thanet District Council</a:t>
            </a:r>
          </a:p>
        </p:txBody>
      </p:sp>
      <p:sp>
        <p:nvSpPr>
          <p:cNvPr id="16" name="Rectangle 15">
            <a:extLst>
              <a:ext uri="{FF2B5EF4-FFF2-40B4-BE49-F238E27FC236}">
                <a16:creationId xmlns:a16="http://schemas.microsoft.com/office/drawing/2014/main" id="{A684CD83-20D3-48FD-BDED-DAEEE77963B3}"/>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6846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Trip expenditure</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Expenditure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062265"/>
            <a:ext cx="5558671" cy="3193823"/>
          </a:xfrm>
          <a:prstGeom prst="rect">
            <a:avLst/>
          </a:prstGeom>
          <a:noFill/>
        </p:spPr>
        <p:txBody>
          <a:bodyPr wrap="square" rtlCol="0">
            <a:spAutoFit/>
          </a:bodyPr>
          <a:lstStyle/>
          <a:p>
            <a:pPr algn="just">
              <a:lnSpc>
                <a:spcPct val="130000"/>
              </a:lnSpc>
            </a:pPr>
            <a:r>
              <a:rPr lang="en-GB" sz="1200" dirty="0"/>
              <a:t>The average overall expenditure among staying visitors to Thanet (per person, per 24 hours) on accommodation, eating out, shopping, entertainment and travel and transport was £43.97. Accommodation and food and drink accounted for the highest proportion of the expenditure.  The average overnight visit lasted 4.4 nights, meaning that the average expenditure per person and per overnight trip was £193.46. Day visitors from home spent an average of around £24.71 per person per day in the town, with eating out accounting for the highest proportion of expenditure. </a:t>
            </a:r>
          </a:p>
          <a:p>
            <a:pPr algn="just">
              <a:lnSpc>
                <a:spcPct val="130000"/>
              </a:lnSpc>
            </a:pPr>
            <a:endParaRPr lang="en-GB" sz="1200" dirty="0">
              <a:cs typeface="Calibri" panose="020F0502020204030204" pitchFamily="34" charset="0"/>
            </a:endParaRPr>
          </a:p>
          <a:p>
            <a:pPr algn="just">
              <a:lnSpc>
                <a:spcPct val="130000"/>
              </a:lnSpc>
            </a:pPr>
            <a:r>
              <a:rPr lang="en-GB" sz="1200" dirty="0">
                <a:cs typeface="Calibri" panose="020F0502020204030204" pitchFamily="34" charset="0"/>
              </a:rPr>
              <a:t>Out of the three destinations, </a:t>
            </a:r>
            <a:r>
              <a:rPr lang="en-GB" sz="1200" b="1" dirty="0">
                <a:cs typeface="Calibri" panose="020F0502020204030204" pitchFamily="34" charset="0"/>
              </a:rPr>
              <a:t>day visitors </a:t>
            </a:r>
            <a:r>
              <a:rPr lang="en-GB" sz="1200" dirty="0">
                <a:cs typeface="Calibri" panose="020F0502020204030204" pitchFamily="34" charset="0"/>
              </a:rPr>
              <a:t>to Margate spent the highest during their visit (£28.53). </a:t>
            </a:r>
            <a:r>
              <a:rPr lang="en-GB" sz="1200" b="1" dirty="0">
                <a:cs typeface="Calibri" panose="020F0502020204030204" pitchFamily="34" charset="0"/>
              </a:rPr>
              <a:t>Staying visitors </a:t>
            </a:r>
            <a:r>
              <a:rPr lang="en-GB" sz="1200" dirty="0">
                <a:cs typeface="Calibri" panose="020F0502020204030204" pitchFamily="34" charset="0"/>
              </a:rPr>
              <a:t>to Broadstairs spent the most during their trip, due partly to the longer duration of their staying trips (5.2 nights). Ramsgate attracted a lower expenditure per trip (£170.98) and per night (£37.99). </a:t>
            </a:r>
          </a:p>
          <a:p>
            <a:pPr algn="just">
              <a:lnSpc>
                <a:spcPct val="130000"/>
              </a:lnSpc>
            </a:pPr>
            <a:endParaRPr lang="en-GB" sz="1200" dirty="0"/>
          </a:p>
        </p:txBody>
      </p:sp>
      <p:sp>
        <p:nvSpPr>
          <p:cNvPr id="19" name="Rectangle 18">
            <a:extLst>
              <a:ext uri="{FF2B5EF4-FFF2-40B4-BE49-F238E27FC236}">
                <a16:creationId xmlns:a16="http://schemas.microsoft.com/office/drawing/2014/main" id="{EDF0B59F-7A62-4D47-8E29-94181D7AFA25}"/>
              </a:ext>
            </a:extLst>
          </p:cNvPr>
          <p:cNvSpPr/>
          <p:nvPr/>
        </p:nvSpPr>
        <p:spPr>
          <a:xfrm>
            <a:off x="6777872" y="5906640"/>
            <a:ext cx="4072379" cy="938719"/>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737 – open – </a:t>
            </a:r>
            <a:r>
              <a:rPr lang="en-US" sz="1100" dirty="0"/>
              <a:t>How much has/will you and your party be spending on your accommodation for the duration of your stay (inclusive of breakfast)? Base: 1351 – open - Thinking about today as a whole, how much do you expect that you AND your immediate party will have spent today in total on the following?</a:t>
            </a:r>
            <a:endParaRPr lang="en-GB" sz="1100" dirty="0"/>
          </a:p>
        </p:txBody>
      </p:sp>
      <p:sp>
        <p:nvSpPr>
          <p:cNvPr id="12" name="object 8">
            <a:extLst>
              <a:ext uri="{FF2B5EF4-FFF2-40B4-BE49-F238E27FC236}">
                <a16:creationId xmlns:a16="http://schemas.microsoft.com/office/drawing/2014/main" id="{513D7112-E6F1-4866-AB3D-F5522D153FF3}"/>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3" name="object 9">
            <a:extLst>
              <a:ext uri="{FF2B5EF4-FFF2-40B4-BE49-F238E27FC236}">
                <a16:creationId xmlns:a16="http://schemas.microsoft.com/office/drawing/2014/main" id="{0354A4D4-2FBD-4A67-95F2-071C7D792EC4}"/>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Supports Visit England’s view that </a:t>
            </a:r>
            <a:r>
              <a:rPr lang="en-US" sz="1100" spc="-5" dirty="0">
                <a:cs typeface="Calibri"/>
              </a:rPr>
              <a:t>England </a:t>
            </a:r>
            <a:r>
              <a:rPr lang="en-US" sz="1100" dirty="0">
                <a:cs typeface="Calibri"/>
              </a:rPr>
              <a:t>has </a:t>
            </a:r>
            <a:r>
              <a:rPr lang="en-US" sz="1100" spc="-5" dirty="0">
                <a:cs typeface="Calibri"/>
              </a:rPr>
              <a:t>seen </a:t>
            </a:r>
            <a:r>
              <a:rPr lang="en-US" sz="1100" spc="-10" dirty="0">
                <a:cs typeface="Calibri"/>
              </a:rPr>
              <a:t>significant growth, </a:t>
            </a:r>
            <a:r>
              <a:rPr lang="en-US" sz="1100" spc="-5" dirty="0">
                <a:cs typeface="Calibri"/>
              </a:rPr>
              <a:t>with </a:t>
            </a:r>
            <a:r>
              <a:rPr lang="en-US" sz="1100" spc="-10" dirty="0">
                <a:cs typeface="Calibri"/>
              </a:rPr>
              <a:t>record tourist  </a:t>
            </a:r>
            <a:r>
              <a:rPr lang="en-US" sz="1100" spc="-5" dirty="0">
                <a:cs typeface="Calibri"/>
              </a:rPr>
              <a:t>spending </a:t>
            </a:r>
            <a:r>
              <a:rPr lang="en-US" sz="1100" spc="-10" dirty="0">
                <a:cs typeface="Calibri"/>
              </a:rPr>
              <a:t>reported in recent years from </a:t>
            </a:r>
            <a:r>
              <a:rPr lang="en-US" sz="1100" spc="-5" dirty="0">
                <a:cs typeface="Calibri"/>
              </a:rPr>
              <a:t>both domestic </a:t>
            </a:r>
            <a:r>
              <a:rPr lang="en-US" sz="1100" dirty="0">
                <a:cs typeface="Calibri"/>
              </a:rPr>
              <a:t>and </a:t>
            </a:r>
            <a:r>
              <a:rPr lang="en-US" sz="1100" spc="-10" dirty="0">
                <a:cs typeface="Calibri"/>
              </a:rPr>
              <a:t>international markets.</a:t>
            </a:r>
            <a:r>
              <a:rPr lang="en-GB" sz="1100" spc="-5" dirty="0">
                <a:latin typeface="Calibri"/>
                <a:cs typeface="Calibri"/>
              </a:rPr>
              <a:t> – See Secondary Research Report, Page 4. </a:t>
            </a:r>
            <a:endParaRPr sz="1100" dirty="0">
              <a:latin typeface="Calibri"/>
              <a:cs typeface="Calibri"/>
            </a:endParaRPr>
          </a:p>
        </p:txBody>
      </p:sp>
      <p:sp>
        <p:nvSpPr>
          <p:cNvPr id="14" name="object 10">
            <a:extLst>
              <a:ext uri="{FF2B5EF4-FFF2-40B4-BE49-F238E27FC236}">
                <a16:creationId xmlns:a16="http://schemas.microsoft.com/office/drawing/2014/main" id="{51E49498-9703-4191-8868-C58A227FFAF9}"/>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6" name="object 11">
            <a:extLst>
              <a:ext uri="{FF2B5EF4-FFF2-40B4-BE49-F238E27FC236}">
                <a16:creationId xmlns:a16="http://schemas.microsoft.com/office/drawing/2014/main" id="{EF5A2D04-D766-4ED4-8F8D-60A618A247E1}"/>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graphicFrame>
        <p:nvGraphicFramePr>
          <p:cNvPr id="17" name="Table 16">
            <a:extLst>
              <a:ext uri="{FF2B5EF4-FFF2-40B4-BE49-F238E27FC236}">
                <a16:creationId xmlns:a16="http://schemas.microsoft.com/office/drawing/2014/main" id="{567978E8-581E-4764-A719-29AC821037E8}"/>
              </a:ext>
            </a:extLst>
          </p:cNvPr>
          <p:cNvGraphicFramePr>
            <a:graphicFrameLocks noGrp="1"/>
          </p:cNvGraphicFramePr>
          <p:nvPr>
            <p:extLst>
              <p:ext uri="{D42A27DB-BD31-4B8C-83A1-F6EECF244321}">
                <p14:modId xmlns:p14="http://schemas.microsoft.com/office/powerpoint/2010/main" val="1467681279"/>
              </p:ext>
            </p:extLst>
          </p:nvPr>
        </p:nvGraphicFramePr>
        <p:xfrm>
          <a:off x="7251405" y="712424"/>
          <a:ext cx="4524916" cy="1143000"/>
        </p:xfrm>
        <a:graphic>
          <a:graphicData uri="http://schemas.openxmlformats.org/drawingml/2006/table">
            <a:tbl>
              <a:tblPr/>
              <a:tblGrid>
                <a:gridCol w="1372180">
                  <a:extLst>
                    <a:ext uri="{9D8B030D-6E8A-4147-A177-3AD203B41FA5}">
                      <a16:colId xmlns:a16="http://schemas.microsoft.com/office/drawing/2014/main" val="3261689637"/>
                    </a:ext>
                  </a:extLst>
                </a:gridCol>
                <a:gridCol w="788184">
                  <a:extLst>
                    <a:ext uri="{9D8B030D-6E8A-4147-A177-3AD203B41FA5}">
                      <a16:colId xmlns:a16="http://schemas.microsoft.com/office/drawing/2014/main" val="1295761440"/>
                    </a:ext>
                  </a:extLst>
                </a:gridCol>
                <a:gridCol w="788184">
                  <a:extLst>
                    <a:ext uri="{9D8B030D-6E8A-4147-A177-3AD203B41FA5}">
                      <a16:colId xmlns:a16="http://schemas.microsoft.com/office/drawing/2014/main" val="3535904462"/>
                    </a:ext>
                  </a:extLst>
                </a:gridCol>
                <a:gridCol w="788184">
                  <a:extLst>
                    <a:ext uri="{9D8B030D-6E8A-4147-A177-3AD203B41FA5}">
                      <a16:colId xmlns:a16="http://schemas.microsoft.com/office/drawing/2014/main" val="2870075236"/>
                    </a:ext>
                  </a:extLst>
                </a:gridCol>
                <a:gridCol w="788184">
                  <a:extLst>
                    <a:ext uri="{9D8B030D-6E8A-4147-A177-3AD203B41FA5}">
                      <a16:colId xmlns:a16="http://schemas.microsoft.com/office/drawing/2014/main" val="3222958990"/>
                    </a:ext>
                  </a:extLst>
                </a:gridCol>
              </a:tblGrid>
              <a:tr h="190500">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a:solidFill>
                            <a:schemeClr val="bg1"/>
                          </a:solidFill>
                          <a:effectLst/>
                          <a:latin typeface="Calibri" panose="020F0502020204030204" pitchFamily="34" charset="0"/>
                        </a:rPr>
                        <a:t>Day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45896260"/>
                  </a:ext>
                </a:extLst>
              </a:tr>
              <a:tr h="190500">
                <a:tc>
                  <a:txBody>
                    <a:bodyPr/>
                    <a:lstStyle/>
                    <a:p>
                      <a:pPr algn="l" fontAlgn="b"/>
                      <a:r>
                        <a:rPr lang="en-GB" sz="1100" b="0" i="0" u="none" strike="noStrike" dirty="0">
                          <a:solidFill>
                            <a:srgbClr val="000000"/>
                          </a:solidFill>
                          <a:effectLst/>
                          <a:latin typeface="Calibri" panose="020F0502020204030204" pitchFamily="34" charset="0"/>
                        </a:rPr>
                        <a:t>Eating and drinking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205794"/>
                  </a:ext>
                </a:extLst>
              </a:tr>
              <a:tr h="190500">
                <a:tc>
                  <a:txBody>
                    <a:bodyPr/>
                    <a:lstStyle/>
                    <a:p>
                      <a:pPr algn="l" fontAlgn="b"/>
                      <a:r>
                        <a:rPr lang="en-GB" sz="1100" b="0" i="0" u="none" strike="noStrike" dirty="0">
                          <a:solidFill>
                            <a:srgbClr val="000000"/>
                          </a:solidFill>
                          <a:effectLst/>
                          <a:latin typeface="Calibri" panose="020F0502020204030204" pitchFamily="34" charset="0"/>
                        </a:rPr>
                        <a:t>Shopping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658830"/>
                  </a:ext>
                </a:extLst>
              </a:tr>
              <a:tr h="190500">
                <a:tc>
                  <a:txBody>
                    <a:bodyPr/>
                    <a:lstStyle/>
                    <a:p>
                      <a:pPr algn="l" fontAlgn="b"/>
                      <a:r>
                        <a:rPr lang="en-GB" sz="1100" b="0" i="0" u="none" strike="noStrike" dirty="0">
                          <a:solidFill>
                            <a:srgbClr val="000000"/>
                          </a:solidFill>
                          <a:effectLst/>
                          <a:latin typeface="Calibri" panose="020F0502020204030204" pitchFamily="34" charset="0"/>
                        </a:rPr>
                        <a:t>Entertainment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9957978"/>
                  </a:ext>
                </a:extLst>
              </a:tr>
              <a:tr h="190500">
                <a:tc>
                  <a:txBody>
                    <a:bodyPr/>
                    <a:lstStyle/>
                    <a:p>
                      <a:pPr algn="l" fontAlgn="b"/>
                      <a:r>
                        <a:rPr lang="en-GB" sz="1100" b="0" i="0" u="none" strike="noStrike">
                          <a:solidFill>
                            <a:srgbClr val="000000"/>
                          </a:solidFill>
                          <a:effectLst/>
                          <a:latin typeface="Calibri" panose="020F0502020204030204" pitchFamily="34" charset="0"/>
                        </a:rPr>
                        <a:t>Travel &amp; transport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597386"/>
                  </a:ext>
                </a:extLst>
              </a:tr>
              <a:tr h="190500">
                <a:tc>
                  <a:txBody>
                    <a:bodyPr/>
                    <a:lstStyle/>
                    <a:p>
                      <a:pPr algn="l" fontAlgn="b"/>
                      <a:r>
                        <a:rPr lang="en-GB" sz="1100" b="1" i="0" u="none" strike="noStrike">
                          <a:solidFill>
                            <a:srgbClr val="000000"/>
                          </a:solidFill>
                          <a:effectLst/>
                          <a:latin typeface="Calibri" panose="020F0502020204030204" pitchFamily="34" charset="0"/>
                        </a:rPr>
                        <a:t>Spend per day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£24.71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1" i="0" u="none" strike="noStrike">
                          <a:solidFill>
                            <a:srgbClr val="000000"/>
                          </a:solidFill>
                          <a:effectLst/>
                          <a:latin typeface="Calibri" panose="020F0502020204030204" pitchFamily="34" charset="0"/>
                        </a:rPr>
                        <a:t>£28.53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£25.16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£19.27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459938"/>
                  </a:ext>
                </a:extLst>
              </a:tr>
            </a:tbl>
          </a:graphicData>
        </a:graphic>
      </p:graphicFrame>
      <p:graphicFrame>
        <p:nvGraphicFramePr>
          <p:cNvPr id="18" name="Table 17">
            <a:extLst>
              <a:ext uri="{FF2B5EF4-FFF2-40B4-BE49-F238E27FC236}">
                <a16:creationId xmlns:a16="http://schemas.microsoft.com/office/drawing/2014/main" id="{179F6577-4B4D-40DF-8AE7-4D5DF0FEAAF1}"/>
              </a:ext>
            </a:extLst>
          </p:cNvPr>
          <p:cNvGraphicFramePr>
            <a:graphicFrameLocks noGrp="1"/>
          </p:cNvGraphicFramePr>
          <p:nvPr>
            <p:extLst>
              <p:ext uri="{D42A27DB-BD31-4B8C-83A1-F6EECF244321}">
                <p14:modId xmlns:p14="http://schemas.microsoft.com/office/powerpoint/2010/main" val="1922098567"/>
              </p:ext>
            </p:extLst>
          </p:nvPr>
        </p:nvGraphicFramePr>
        <p:xfrm>
          <a:off x="7257813" y="1976103"/>
          <a:ext cx="4518507" cy="1714500"/>
        </p:xfrm>
        <a:graphic>
          <a:graphicData uri="http://schemas.openxmlformats.org/drawingml/2006/table">
            <a:tbl>
              <a:tblPr/>
              <a:tblGrid>
                <a:gridCol w="1378079">
                  <a:extLst>
                    <a:ext uri="{9D8B030D-6E8A-4147-A177-3AD203B41FA5}">
                      <a16:colId xmlns:a16="http://schemas.microsoft.com/office/drawing/2014/main" val="2128146311"/>
                    </a:ext>
                  </a:extLst>
                </a:gridCol>
                <a:gridCol w="785107">
                  <a:extLst>
                    <a:ext uri="{9D8B030D-6E8A-4147-A177-3AD203B41FA5}">
                      <a16:colId xmlns:a16="http://schemas.microsoft.com/office/drawing/2014/main" val="2333676545"/>
                    </a:ext>
                  </a:extLst>
                </a:gridCol>
                <a:gridCol w="785107">
                  <a:extLst>
                    <a:ext uri="{9D8B030D-6E8A-4147-A177-3AD203B41FA5}">
                      <a16:colId xmlns:a16="http://schemas.microsoft.com/office/drawing/2014/main" val="671411238"/>
                    </a:ext>
                  </a:extLst>
                </a:gridCol>
                <a:gridCol w="785107">
                  <a:extLst>
                    <a:ext uri="{9D8B030D-6E8A-4147-A177-3AD203B41FA5}">
                      <a16:colId xmlns:a16="http://schemas.microsoft.com/office/drawing/2014/main" val="2564133807"/>
                    </a:ext>
                  </a:extLst>
                </a:gridCol>
                <a:gridCol w="785107">
                  <a:extLst>
                    <a:ext uri="{9D8B030D-6E8A-4147-A177-3AD203B41FA5}">
                      <a16:colId xmlns:a16="http://schemas.microsoft.com/office/drawing/2014/main" val="2487926467"/>
                    </a:ext>
                  </a:extLst>
                </a:gridCol>
              </a:tblGrid>
              <a:tr h="190500">
                <a:tc>
                  <a:txBody>
                    <a:bodyPr/>
                    <a:lstStyle/>
                    <a:p>
                      <a:pPr algn="l" fontAlgn="b"/>
                      <a:r>
                        <a:rPr lang="en-GB" sz="1100" b="1" i="0" u="none" strike="noStrike" dirty="0">
                          <a:solidFill>
                            <a:srgbClr val="000000"/>
                          </a:solidFill>
                          <a:effectLst/>
                          <a:latin typeface="Calibri" panose="020F0502020204030204" pitchFamily="34" charset="0"/>
                        </a:rPr>
                        <a:t> </a:t>
                      </a:r>
                      <a:r>
                        <a:rPr lang="en-GB" sz="1100" b="1" i="0" u="none" strike="noStrike" dirty="0">
                          <a:solidFill>
                            <a:schemeClr val="bg1"/>
                          </a:solidFill>
                          <a:effectLst/>
                          <a:latin typeface="Calibri" panose="020F0502020204030204" pitchFamily="34" charset="0"/>
                        </a:rPr>
                        <a:t>Staying visitors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406691424"/>
                  </a:ext>
                </a:extLst>
              </a:tr>
              <a:tr h="190500">
                <a:tc>
                  <a:txBody>
                    <a:bodyPr/>
                    <a:lstStyle/>
                    <a:p>
                      <a:pPr algn="l" fontAlgn="b"/>
                      <a:r>
                        <a:rPr lang="en-GB" sz="1100" b="0" i="0" u="none" strike="noStrike">
                          <a:solidFill>
                            <a:srgbClr val="000000"/>
                          </a:solidFill>
                          <a:effectLst/>
                          <a:latin typeface="Calibri" panose="020F0502020204030204" pitchFamily="34" charset="0"/>
                        </a:rPr>
                        <a:t>Eating and drinking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4663355"/>
                  </a:ext>
                </a:extLst>
              </a:tr>
              <a:tr h="190500">
                <a:tc>
                  <a:txBody>
                    <a:bodyPr/>
                    <a:lstStyle/>
                    <a:p>
                      <a:pPr algn="l" fontAlgn="b"/>
                      <a:r>
                        <a:rPr lang="en-GB" sz="1100" b="0" i="0" u="none" strike="noStrike">
                          <a:solidFill>
                            <a:srgbClr val="000000"/>
                          </a:solidFill>
                          <a:effectLst/>
                          <a:latin typeface="Calibri" panose="020F0502020204030204" pitchFamily="34" charset="0"/>
                        </a:rPr>
                        <a:t>Shopping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031743"/>
                  </a:ext>
                </a:extLst>
              </a:tr>
              <a:tr h="190500">
                <a:tc>
                  <a:txBody>
                    <a:bodyPr/>
                    <a:lstStyle/>
                    <a:p>
                      <a:pPr algn="l" fontAlgn="b"/>
                      <a:r>
                        <a:rPr lang="en-GB" sz="1100" b="0" i="0" u="none" strike="noStrike" dirty="0">
                          <a:solidFill>
                            <a:srgbClr val="000000"/>
                          </a:solidFill>
                          <a:effectLst/>
                          <a:latin typeface="Calibri" panose="020F0502020204030204" pitchFamily="34" charset="0"/>
                        </a:rPr>
                        <a:t>Entertainment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565544"/>
                  </a:ext>
                </a:extLst>
              </a:tr>
              <a:tr h="190500">
                <a:tc>
                  <a:txBody>
                    <a:bodyPr/>
                    <a:lstStyle/>
                    <a:p>
                      <a:pPr algn="l" fontAlgn="b"/>
                      <a:r>
                        <a:rPr lang="en-GB" sz="1100" b="0" i="0" u="none" strike="noStrike">
                          <a:solidFill>
                            <a:srgbClr val="000000"/>
                          </a:solidFill>
                          <a:effectLst/>
                          <a:latin typeface="Calibri" panose="020F0502020204030204" pitchFamily="34" charset="0"/>
                        </a:rPr>
                        <a:t>Travel &amp; transport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8631543"/>
                  </a:ext>
                </a:extLst>
              </a:tr>
              <a:tr h="190500">
                <a:tc>
                  <a:txBody>
                    <a:bodyPr/>
                    <a:lstStyle/>
                    <a:p>
                      <a:pPr algn="l" fontAlgn="b"/>
                      <a:r>
                        <a:rPr lang="en-GB" sz="1100" b="0" i="0" u="none" strike="noStrike">
                          <a:solidFill>
                            <a:srgbClr val="000000"/>
                          </a:solidFill>
                          <a:effectLst/>
                          <a:latin typeface="Calibri" panose="020F0502020204030204" pitchFamily="34" charset="0"/>
                        </a:rPr>
                        <a:t>All accommodation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£14.85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58690"/>
                  </a:ext>
                </a:extLst>
              </a:tr>
              <a:tr h="190500">
                <a:tc>
                  <a:txBody>
                    <a:bodyPr/>
                    <a:lstStyle/>
                    <a:p>
                      <a:pPr algn="l" fontAlgn="b"/>
                      <a:r>
                        <a:rPr lang="en-GB" sz="1100" b="1" i="0" u="none" strike="noStrike">
                          <a:solidFill>
                            <a:srgbClr val="000000"/>
                          </a:solidFill>
                          <a:effectLst/>
                          <a:latin typeface="Calibri" panose="020F0502020204030204" pitchFamily="34" charset="0"/>
                        </a:rPr>
                        <a:t>Spend per night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£43.97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1" i="0" u="none" strike="noStrike" dirty="0">
                          <a:solidFill>
                            <a:srgbClr val="000000"/>
                          </a:solidFill>
                          <a:effectLst/>
                          <a:latin typeface="Calibri" panose="020F0502020204030204" pitchFamily="34" charset="0"/>
                        </a:rPr>
                        <a:t>£50.63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£43.28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a:solidFill>
                            <a:srgbClr val="000000"/>
                          </a:solidFill>
                          <a:effectLst/>
                          <a:latin typeface="Calibri" panose="020F0502020204030204" pitchFamily="34" charset="0"/>
                        </a:rPr>
                        <a:t>£37.99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252133"/>
                  </a:ext>
                </a:extLst>
              </a:tr>
              <a:tr h="190500">
                <a:tc>
                  <a:txBody>
                    <a:bodyPr/>
                    <a:lstStyle/>
                    <a:p>
                      <a:pPr algn="l" fontAlgn="b"/>
                      <a:r>
                        <a:rPr lang="en-GB" sz="1100" b="0" i="0" u="none" strike="noStrike">
                          <a:solidFill>
                            <a:srgbClr val="000000"/>
                          </a:solidFill>
                          <a:effectLst/>
                          <a:latin typeface="Calibri" panose="020F0502020204030204" pitchFamily="34" charset="0"/>
                        </a:rPr>
                        <a:t>Nights x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389361"/>
                  </a:ext>
                </a:extLst>
              </a:tr>
              <a:tr h="190500">
                <a:tc>
                  <a:txBody>
                    <a:bodyPr/>
                    <a:lstStyle/>
                    <a:p>
                      <a:pPr algn="l" fontAlgn="b"/>
                      <a:r>
                        <a:rPr lang="en-GB" sz="1100" b="1" i="0" u="none" strike="noStrike">
                          <a:solidFill>
                            <a:srgbClr val="000000"/>
                          </a:solidFill>
                          <a:effectLst/>
                          <a:latin typeface="Calibri" panose="020F0502020204030204" pitchFamily="34" charset="0"/>
                        </a:rPr>
                        <a:t>Spend per trip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£193.46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1" i="0" u="none" strike="noStrike">
                          <a:solidFill>
                            <a:srgbClr val="000000"/>
                          </a:solidFill>
                          <a:effectLst/>
                          <a:latin typeface="Calibri" panose="020F0502020204030204" pitchFamily="34" charset="0"/>
                        </a:rPr>
                        <a:t>£182.26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£225.08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£170.98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6456017"/>
                  </a:ext>
                </a:extLst>
              </a:tr>
            </a:tbl>
          </a:graphicData>
        </a:graphic>
      </p:graphicFrame>
      <p:graphicFrame>
        <p:nvGraphicFramePr>
          <p:cNvPr id="20" name="Table 19">
            <a:extLst>
              <a:ext uri="{FF2B5EF4-FFF2-40B4-BE49-F238E27FC236}">
                <a16:creationId xmlns:a16="http://schemas.microsoft.com/office/drawing/2014/main" id="{B921A183-59DC-4D40-8FBF-7EB2AC0222A9}"/>
              </a:ext>
            </a:extLst>
          </p:cNvPr>
          <p:cNvGraphicFramePr>
            <a:graphicFrameLocks noGrp="1"/>
          </p:cNvGraphicFramePr>
          <p:nvPr>
            <p:extLst>
              <p:ext uri="{D42A27DB-BD31-4B8C-83A1-F6EECF244321}">
                <p14:modId xmlns:p14="http://schemas.microsoft.com/office/powerpoint/2010/main" val="1622294024"/>
              </p:ext>
            </p:extLst>
          </p:nvPr>
        </p:nvGraphicFramePr>
        <p:xfrm>
          <a:off x="7257813" y="3962530"/>
          <a:ext cx="4518506" cy="748665"/>
        </p:xfrm>
        <a:graphic>
          <a:graphicData uri="http://schemas.openxmlformats.org/drawingml/2006/table">
            <a:tbl>
              <a:tblPr/>
              <a:tblGrid>
                <a:gridCol w="1365192">
                  <a:extLst>
                    <a:ext uri="{9D8B030D-6E8A-4147-A177-3AD203B41FA5}">
                      <a16:colId xmlns:a16="http://schemas.microsoft.com/office/drawing/2014/main" val="2649315394"/>
                    </a:ext>
                  </a:extLst>
                </a:gridCol>
                <a:gridCol w="664064">
                  <a:extLst>
                    <a:ext uri="{9D8B030D-6E8A-4147-A177-3AD203B41FA5}">
                      <a16:colId xmlns:a16="http://schemas.microsoft.com/office/drawing/2014/main" val="3004721534"/>
                    </a:ext>
                  </a:extLst>
                </a:gridCol>
                <a:gridCol w="829750">
                  <a:extLst>
                    <a:ext uri="{9D8B030D-6E8A-4147-A177-3AD203B41FA5}">
                      <a16:colId xmlns:a16="http://schemas.microsoft.com/office/drawing/2014/main" val="1169400399"/>
                    </a:ext>
                  </a:extLst>
                </a:gridCol>
                <a:gridCol w="829750">
                  <a:extLst>
                    <a:ext uri="{9D8B030D-6E8A-4147-A177-3AD203B41FA5}">
                      <a16:colId xmlns:a16="http://schemas.microsoft.com/office/drawing/2014/main" val="4132232985"/>
                    </a:ext>
                  </a:extLst>
                </a:gridCol>
                <a:gridCol w="829750">
                  <a:extLst>
                    <a:ext uri="{9D8B030D-6E8A-4147-A177-3AD203B41FA5}">
                      <a16:colId xmlns:a16="http://schemas.microsoft.com/office/drawing/2014/main" val="415707564"/>
                    </a:ext>
                  </a:extLst>
                </a:gridCol>
              </a:tblGrid>
              <a:tr h="190500">
                <a:tc>
                  <a:txBody>
                    <a:bodyPr/>
                    <a:lstStyle/>
                    <a:p>
                      <a:pPr algn="l" fontAlgn="ctr"/>
                      <a:r>
                        <a:rPr lang="en-GB" sz="1100" b="1" dirty="0">
                          <a:solidFill>
                            <a:schemeClr val="bg1"/>
                          </a:solidFill>
                        </a:rPr>
                        <a:t>Day visitors</a:t>
                      </a:r>
                      <a:endParaRPr lang="en-GB" sz="1100" b="1" i="0" u="none" strike="noStrike" dirty="0">
                        <a:solidFill>
                          <a:schemeClr val="bg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18005469"/>
                  </a:ext>
                </a:extLst>
              </a:tr>
              <a:tr h="190500">
                <a:tc>
                  <a:txBody>
                    <a:bodyPr/>
                    <a:lstStyle/>
                    <a:p>
                      <a:pPr algn="l" rtl="0" fontAlgn="ctr"/>
                      <a:r>
                        <a:rPr lang="en-GB" sz="11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dirty="0">
                          <a:solidFill>
                            <a:srgbClr val="000000"/>
                          </a:solidFill>
                          <a:effectLst/>
                          <a:latin typeface="Calibri" panose="020F0502020204030204" pitchFamily="34" charset="0"/>
                        </a:rPr>
                        <a:t>£24.71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£28.53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£25.16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2109471"/>
                  </a:ext>
                </a:extLst>
              </a:tr>
              <a:tr h="190500">
                <a:tc>
                  <a:txBody>
                    <a:bodyPr/>
                    <a:lstStyle/>
                    <a:p>
                      <a:pPr algn="l" fontAlgn="ctr"/>
                      <a:r>
                        <a:rPr lang="en-GB" sz="1100" b="1" i="0" u="none" strike="noStrike" dirty="0">
                          <a:solidFill>
                            <a:srgbClr val="000000"/>
                          </a:solidFill>
                          <a:effectLst/>
                          <a:latin typeface="Calibri" panose="020F0502020204030204" pitchFamily="34" charset="0"/>
                          <a:cs typeface="Arial" panose="020B0604020202020204" pitchFamily="34" charset="0"/>
                        </a:rPr>
                        <a:t>2010 </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£12.50</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£12.04</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£10.45</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£14.66</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78557436"/>
                  </a:ext>
                </a:extLst>
              </a:tr>
              <a:tr h="454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alibri" panose="020F0502020204030204" pitchFamily="34" charset="0"/>
                          <a:cs typeface="Arial" panose="020B0604020202020204" pitchFamily="34" charset="0"/>
                        </a:rPr>
                        <a:t>2010 (with inflation)</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£15.74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70884084"/>
                  </a:ext>
                </a:extLst>
              </a:tr>
            </a:tbl>
          </a:graphicData>
        </a:graphic>
      </p:graphicFrame>
      <p:graphicFrame>
        <p:nvGraphicFramePr>
          <p:cNvPr id="21" name="Table 20">
            <a:extLst>
              <a:ext uri="{FF2B5EF4-FFF2-40B4-BE49-F238E27FC236}">
                <a16:creationId xmlns:a16="http://schemas.microsoft.com/office/drawing/2014/main" id="{AC6FA120-2FBB-4FB8-9158-B2E451BFF8BE}"/>
              </a:ext>
            </a:extLst>
          </p:cNvPr>
          <p:cNvGraphicFramePr>
            <a:graphicFrameLocks noGrp="1"/>
          </p:cNvGraphicFramePr>
          <p:nvPr>
            <p:extLst>
              <p:ext uri="{D42A27DB-BD31-4B8C-83A1-F6EECF244321}">
                <p14:modId xmlns:p14="http://schemas.microsoft.com/office/powerpoint/2010/main" val="2544005521"/>
              </p:ext>
            </p:extLst>
          </p:nvPr>
        </p:nvGraphicFramePr>
        <p:xfrm>
          <a:off x="7257813" y="4916610"/>
          <a:ext cx="4524915" cy="748665"/>
        </p:xfrm>
        <a:graphic>
          <a:graphicData uri="http://schemas.openxmlformats.org/drawingml/2006/table">
            <a:tbl>
              <a:tblPr/>
              <a:tblGrid>
                <a:gridCol w="1360967">
                  <a:extLst>
                    <a:ext uri="{9D8B030D-6E8A-4147-A177-3AD203B41FA5}">
                      <a16:colId xmlns:a16="http://schemas.microsoft.com/office/drawing/2014/main" val="2649315394"/>
                    </a:ext>
                  </a:extLst>
                </a:gridCol>
                <a:gridCol w="729568">
                  <a:extLst>
                    <a:ext uri="{9D8B030D-6E8A-4147-A177-3AD203B41FA5}">
                      <a16:colId xmlns:a16="http://schemas.microsoft.com/office/drawing/2014/main" val="3004721534"/>
                    </a:ext>
                  </a:extLst>
                </a:gridCol>
                <a:gridCol w="880223">
                  <a:extLst>
                    <a:ext uri="{9D8B030D-6E8A-4147-A177-3AD203B41FA5}">
                      <a16:colId xmlns:a16="http://schemas.microsoft.com/office/drawing/2014/main" val="1169400399"/>
                    </a:ext>
                  </a:extLst>
                </a:gridCol>
                <a:gridCol w="791087">
                  <a:extLst>
                    <a:ext uri="{9D8B030D-6E8A-4147-A177-3AD203B41FA5}">
                      <a16:colId xmlns:a16="http://schemas.microsoft.com/office/drawing/2014/main" val="4132232985"/>
                    </a:ext>
                  </a:extLst>
                </a:gridCol>
                <a:gridCol w="763070">
                  <a:extLst>
                    <a:ext uri="{9D8B030D-6E8A-4147-A177-3AD203B41FA5}">
                      <a16:colId xmlns:a16="http://schemas.microsoft.com/office/drawing/2014/main" val="415707564"/>
                    </a:ext>
                  </a:extLst>
                </a:gridCol>
              </a:tblGrid>
              <a:tr h="190500">
                <a:tc>
                  <a:txBody>
                    <a:bodyPr/>
                    <a:lstStyle/>
                    <a:p>
                      <a:pPr algn="l" rtl="0" fontAlgn="ctr"/>
                      <a:r>
                        <a:rPr lang="en-GB" sz="1100" b="1" i="0" u="none" strike="noStrike" dirty="0">
                          <a:solidFill>
                            <a:schemeClr val="bg1"/>
                          </a:solidFill>
                          <a:effectLst/>
                          <a:latin typeface="Calibri" panose="020F0502020204030204" pitchFamily="34" charset="0"/>
                        </a:rPr>
                        <a:t>Spend per night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18005469"/>
                  </a:ext>
                </a:extLst>
              </a:tr>
              <a:tr h="1905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dirty="0">
                          <a:solidFill>
                            <a:srgbClr val="000000"/>
                          </a:solidFill>
                          <a:effectLst/>
                          <a:latin typeface="Calibri" panose="020F0502020204030204" pitchFamily="34" charset="0"/>
                        </a:rPr>
                        <a:t>£43.97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£50.63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£43.28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GB" sz="1100" b="1" i="0" u="none" strike="noStrike" dirty="0">
                          <a:solidFill>
                            <a:srgbClr val="000000"/>
                          </a:solidFill>
                          <a:effectLst/>
                          <a:latin typeface="Calibri" panose="020F0502020204030204" pitchFamily="34" charset="0"/>
                        </a:rPr>
                        <a:t>£37.99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2482239"/>
                  </a:ext>
                </a:extLst>
              </a:tr>
              <a:tr h="190500">
                <a:tc>
                  <a:txBody>
                    <a:bodyPr/>
                    <a:lstStyle/>
                    <a:p>
                      <a:pPr algn="l" fontAlgn="ctr"/>
                      <a:r>
                        <a:rPr lang="en-GB" sz="1100" b="1" i="0" u="none" strike="noStrike" dirty="0">
                          <a:solidFill>
                            <a:srgbClr val="000000"/>
                          </a:solidFill>
                          <a:effectLst/>
                          <a:latin typeface="Calibri" panose="020F0502020204030204" pitchFamily="34" charset="0"/>
                          <a:cs typeface="Arial" panose="020B0604020202020204" pitchFamily="34" charset="0"/>
                        </a:rPr>
                        <a:t>2010 </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£28.52</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£32.58</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£28.77</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£23.95</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78557436"/>
                  </a:ext>
                </a:extLst>
              </a:tr>
              <a:tr h="454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alibri" panose="020F0502020204030204" pitchFamily="34" charset="0"/>
                          <a:cs typeface="Arial" panose="020B0604020202020204" pitchFamily="34" charset="0"/>
                        </a:rPr>
                        <a:t>2010 (with inflation)</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70884084"/>
                  </a:ext>
                </a:extLst>
              </a:tr>
            </a:tbl>
          </a:graphicData>
        </a:graphic>
      </p:graphicFrame>
      <p:sp>
        <p:nvSpPr>
          <p:cNvPr id="22" name="object 8">
            <a:extLst>
              <a:ext uri="{FF2B5EF4-FFF2-40B4-BE49-F238E27FC236}">
                <a16:creationId xmlns:a16="http://schemas.microsoft.com/office/drawing/2014/main" id="{F57B3B6A-98C0-4141-98AA-D3E8EE6D3EFC}"/>
              </a:ext>
            </a:extLst>
          </p:cNvPr>
          <p:cNvSpPr/>
          <p:nvPr/>
        </p:nvSpPr>
        <p:spPr>
          <a:xfrm>
            <a:off x="659731" y="4486500"/>
            <a:ext cx="5139373" cy="380253"/>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1">
              <a:lumMod val="50000"/>
              <a:alpha val="32156"/>
            </a:schemeClr>
          </a:solidFill>
        </p:spPr>
        <p:txBody>
          <a:bodyPr wrap="square" lIns="0" tIns="0" rIns="0" bIns="0" rtlCol="0"/>
          <a:lstStyle/>
          <a:p>
            <a:endParaRPr sz="1100" dirty="0"/>
          </a:p>
        </p:txBody>
      </p:sp>
      <p:sp>
        <p:nvSpPr>
          <p:cNvPr id="23" name="object 9">
            <a:extLst>
              <a:ext uri="{FF2B5EF4-FFF2-40B4-BE49-F238E27FC236}">
                <a16:creationId xmlns:a16="http://schemas.microsoft.com/office/drawing/2014/main" id="{D351AD7C-A153-4383-ABE9-8B779AE63B54}"/>
              </a:ext>
            </a:extLst>
          </p:cNvPr>
          <p:cNvSpPr txBox="1"/>
          <p:nvPr/>
        </p:nvSpPr>
        <p:spPr>
          <a:xfrm>
            <a:off x="659732" y="4561351"/>
            <a:ext cx="5071766" cy="266098"/>
          </a:xfrm>
          <a:prstGeom prst="rect">
            <a:avLst/>
          </a:prstGeom>
          <a:solidFill>
            <a:schemeClr val="bg1">
              <a:alpha val="32156"/>
            </a:scheme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dirty="0">
                <a:solidFill>
                  <a:srgbClr val="000000"/>
                </a:solidFill>
              </a:rPr>
              <a:t>Expenditure levels have gone up since 2010 even when accounting for inflation.</a:t>
            </a:r>
            <a:endParaRPr sz="1100" dirty="0">
              <a:latin typeface="Calibri"/>
              <a:cs typeface="Calibri"/>
            </a:endParaRPr>
          </a:p>
        </p:txBody>
      </p:sp>
      <p:sp>
        <p:nvSpPr>
          <p:cNvPr id="26" name="object 10">
            <a:extLst>
              <a:ext uri="{FF2B5EF4-FFF2-40B4-BE49-F238E27FC236}">
                <a16:creationId xmlns:a16="http://schemas.microsoft.com/office/drawing/2014/main" id="{D64298FD-9B97-4FC0-8A4D-217BEF617036}"/>
              </a:ext>
            </a:extLst>
          </p:cNvPr>
          <p:cNvSpPr/>
          <p:nvPr/>
        </p:nvSpPr>
        <p:spPr>
          <a:xfrm>
            <a:off x="659730" y="4249090"/>
            <a:ext cx="1502206" cy="272957"/>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7" name="object 11">
            <a:extLst>
              <a:ext uri="{FF2B5EF4-FFF2-40B4-BE49-F238E27FC236}">
                <a16:creationId xmlns:a16="http://schemas.microsoft.com/office/drawing/2014/main" id="{7819EDDE-4FC2-43AC-8FE1-E31DA6B52175}"/>
              </a:ext>
            </a:extLst>
          </p:cNvPr>
          <p:cNvSpPr txBox="1"/>
          <p:nvPr/>
        </p:nvSpPr>
        <p:spPr>
          <a:xfrm>
            <a:off x="843091" y="4376991"/>
            <a:ext cx="1215297" cy="94962"/>
          </a:xfrm>
          <a:prstGeom prst="rect">
            <a:avLst/>
          </a:prstGeom>
          <a:solidFill>
            <a:schemeClr val="accent2"/>
          </a:solidFill>
        </p:spPr>
        <p:txBody>
          <a:bodyPr vert="horz" wrap="square" lIns="0" tIns="0" rIns="0" bIns="0" rtlCol="0">
            <a:spAutoFit/>
          </a:bodyPr>
          <a:lstStyle/>
          <a:p>
            <a:pPr marL="15240">
              <a:lnSpc>
                <a:spcPts val="615"/>
              </a:lnSpc>
            </a:pPr>
            <a:r>
              <a:rPr lang="en-GB" sz="1100" i="1" spc="-5" dirty="0">
                <a:solidFill>
                  <a:srgbClr val="FFFFFF"/>
                </a:solidFill>
                <a:latin typeface="Calibri Light"/>
                <a:cs typeface="Calibri Light"/>
              </a:rPr>
              <a:t>2010 Research </a:t>
            </a:r>
            <a:r>
              <a:rPr sz="1100" i="1" spc="-45" dirty="0">
                <a:solidFill>
                  <a:srgbClr val="FFFFFF"/>
                </a:solidFill>
                <a:latin typeface="Calibri Light"/>
                <a:cs typeface="Calibri Light"/>
              </a:rPr>
              <a:t> </a:t>
            </a:r>
            <a:r>
              <a:rPr sz="1100" i="1" dirty="0">
                <a:solidFill>
                  <a:srgbClr val="FFFFFF"/>
                </a:solidFill>
                <a:latin typeface="Calibri Light"/>
                <a:cs typeface="Calibri Light"/>
              </a:rPr>
              <a:t>  </a:t>
            </a:r>
            <a:endParaRPr sz="1100" dirty="0">
              <a:latin typeface="Calibri Light"/>
              <a:cs typeface="Calibri Light"/>
            </a:endParaRPr>
          </a:p>
        </p:txBody>
      </p:sp>
    </p:spTree>
    <p:extLst>
      <p:ext uri="{BB962C8B-B14F-4D97-AF65-F5344CB8AC3E}">
        <p14:creationId xmlns:p14="http://schemas.microsoft.com/office/powerpoint/2010/main" val="3101094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052208" y="2724785"/>
            <a:ext cx="5043792" cy="400110"/>
          </a:xfrm>
          <a:prstGeom prst="rect">
            <a:avLst/>
          </a:prstGeom>
          <a:noFill/>
        </p:spPr>
        <p:txBody>
          <a:bodyPr wrap="square" rtlCol="0">
            <a:spAutoFit/>
          </a:bodyPr>
          <a:lstStyle/>
          <a:p>
            <a:pPr algn="ctr"/>
            <a:r>
              <a:rPr lang="en-GB" sz="2000" b="1" dirty="0">
                <a:solidFill>
                  <a:schemeClr val="accent5"/>
                </a:solidFill>
                <a:latin typeface="Calibri" pitchFamily="34" charset="0"/>
              </a:rPr>
              <a:t>Survey Findings – Trip influencers </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sp>
        <p:nvSpPr>
          <p:cNvPr id="14" name="TextBox 13">
            <a:extLst>
              <a:ext uri="{FF2B5EF4-FFF2-40B4-BE49-F238E27FC236}">
                <a16:creationId xmlns:a16="http://schemas.microsoft.com/office/drawing/2014/main" id="{251FEC59-35DF-4EF8-9041-DA6B8BB3054A}"/>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19" name="Straight Connector 18">
            <a:extLst>
              <a:ext uri="{FF2B5EF4-FFF2-40B4-BE49-F238E27FC236}">
                <a16:creationId xmlns:a16="http://schemas.microsoft.com/office/drawing/2014/main" id="{EA055392-7D8C-4F1E-AD06-777DC2FFFC8E}"/>
              </a:ext>
            </a:extLst>
          </p:cNvPr>
          <p:cNvCxnSpPr>
            <a:cxnSpLocks/>
          </p:cNvCxnSpPr>
          <p:nvPr/>
        </p:nvCxnSpPr>
        <p:spPr>
          <a:xfrm>
            <a:off x="0" y="5841725"/>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A6FB47-AE93-4412-B7B9-6EB5FA09B10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44</a:t>
            </a:r>
          </a:p>
        </p:txBody>
      </p:sp>
      <p:grpSp>
        <p:nvGrpSpPr>
          <p:cNvPr id="11" name="Group 10">
            <a:extLst>
              <a:ext uri="{FF2B5EF4-FFF2-40B4-BE49-F238E27FC236}">
                <a16:creationId xmlns:a16="http://schemas.microsoft.com/office/drawing/2014/main" id="{8BB5AAB4-B981-4D8F-A2FC-B15FCE2EF26E}"/>
              </a:ext>
            </a:extLst>
          </p:cNvPr>
          <p:cNvGrpSpPr/>
          <p:nvPr/>
        </p:nvGrpSpPr>
        <p:grpSpPr>
          <a:xfrm>
            <a:off x="7066929" y="602758"/>
            <a:ext cx="3641607" cy="4907143"/>
            <a:chOff x="8051324" y="538751"/>
            <a:chExt cx="3641607" cy="4907143"/>
          </a:xfrm>
        </p:grpSpPr>
        <p:grpSp>
          <p:nvGrpSpPr>
            <p:cNvPr id="12" name="Group 11">
              <a:extLst>
                <a:ext uri="{FF2B5EF4-FFF2-40B4-BE49-F238E27FC236}">
                  <a16:creationId xmlns:a16="http://schemas.microsoft.com/office/drawing/2014/main" id="{77A6378F-3902-4224-B57F-713D3FEF80BA}"/>
                </a:ext>
              </a:extLst>
            </p:cNvPr>
            <p:cNvGrpSpPr/>
            <p:nvPr/>
          </p:nvGrpSpPr>
          <p:grpSpPr>
            <a:xfrm>
              <a:off x="8051324" y="538751"/>
              <a:ext cx="3641607" cy="2422110"/>
              <a:chOff x="7990879" y="388583"/>
              <a:chExt cx="3641607" cy="2422110"/>
            </a:xfrm>
          </p:grpSpPr>
          <p:pic>
            <p:nvPicPr>
              <p:cNvPr id="23" name="Picture 22">
                <a:extLst>
                  <a:ext uri="{FF2B5EF4-FFF2-40B4-BE49-F238E27FC236}">
                    <a16:creationId xmlns:a16="http://schemas.microsoft.com/office/drawing/2014/main" id="{722729B8-D80F-4355-BAF5-D5FB94642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0538" y="388583"/>
                <a:ext cx="3571948" cy="2376823"/>
              </a:xfrm>
              <a:prstGeom prst="rect">
                <a:avLst/>
              </a:prstGeom>
            </p:spPr>
          </p:pic>
          <p:sp>
            <p:nvSpPr>
              <p:cNvPr id="24" name="TextBox 23">
                <a:extLst>
                  <a:ext uri="{FF2B5EF4-FFF2-40B4-BE49-F238E27FC236}">
                    <a16:creationId xmlns:a16="http://schemas.microsoft.com/office/drawing/2014/main" id="{D0E79B0F-C945-4396-9BEF-FD1825336D28}"/>
                  </a:ext>
                </a:extLst>
              </p:cNvPr>
              <p:cNvSpPr txBox="1"/>
              <p:nvPr/>
            </p:nvSpPr>
            <p:spPr>
              <a:xfrm>
                <a:off x="7990879" y="2610638"/>
                <a:ext cx="1239442" cy="200055"/>
              </a:xfrm>
              <a:prstGeom prst="rect">
                <a:avLst/>
              </a:prstGeom>
              <a:noFill/>
            </p:spPr>
            <p:txBody>
              <a:bodyPr wrap="none" rtlCol="0">
                <a:spAutoFit/>
              </a:bodyPr>
              <a:lstStyle/>
              <a:p>
                <a:r>
                  <a:rPr lang="en-GB" sz="700" b="1" dirty="0">
                    <a:solidFill>
                      <a:schemeClr val="bg1"/>
                    </a:solidFill>
                  </a:rPr>
                  <a:t>Image Credit: Phil Houghton</a:t>
                </a:r>
              </a:p>
            </p:txBody>
          </p:sp>
        </p:grpSp>
        <p:grpSp>
          <p:nvGrpSpPr>
            <p:cNvPr id="20" name="Group 19">
              <a:extLst>
                <a:ext uri="{FF2B5EF4-FFF2-40B4-BE49-F238E27FC236}">
                  <a16:creationId xmlns:a16="http://schemas.microsoft.com/office/drawing/2014/main" id="{DB4FD736-1F48-45CD-BD63-8B2FDA0B0505}"/>
                </a:ext>
              </a:extLst>
            </p:cNvPr>
            <p:cNvGrpSpPr/>
            <p:nvPr/>
          </p:nvGrpSpPr>
          <p:grpSpPr>
            <a:xfrm>
              <a:off x="8073766" y="3046717"/>
              <a:ext cx="3619165" cy="2399177"/>
              <a:chOff x="8073766" y="3150447"/>
              <a:chExt cx="3619165" cy="2399177"/>
            </a:xfrm>
          </p:grpSpPr>
          <p:pic>
            <p:nvPicPr>
              <p:cNvPr id="21" name="Picture 20">
                <a:extLst>
                  <a:ext uri="{FF2B5EF4-FFF2-40B4-BE49-F238E27FC236}">
                    <a16:creationId xmlns:a16="http://schemas.microsoft.com/office/drawing/2014/main" id="{8F729059-5EFD-48C5-A6E1-806EC9722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927" y="3150447"/>
                <a:ext cx="3588004" cy="2376823"/>
              </a:xfrm>
              <a:prstGeom prst="rect">
                <a:avLst/>
              </a:prstGeom>
            </p:spPr>
          </p:pic>
          <p:sp>
            <p:nvSpPr>
              <p:cNvPr id="22" name="TextBox 21">
                <a:extLst>
                  <a:ext uri="{FF2B5EF4-FFF2-40B4-BE49-F238E27FC236}">
                    <a16:creationId xmlns:a16="http://schemas.microsoft.com/office/drawing/2014/main" id="{DC3AA5D5-2916-4CB7-8755-81173B4E5F0B}"/>
                  </a:ext>
                </a:extLst>
              </p:cNvPr>
              <p:cNvSpPr txBox="1"/>
              <p:nvPr/>
            </p:nvSpPr>
            <p:spPr>
              <a:xfrm>
                <a:off x="8073766" y="5349569"/>
                <a:ext cx="1194558" cy="200055"/>
              </a:xfrm>
              <a:prstGeom prst="rect">
                <a:avLst/>
              </a:prstGeom>
              <a:noFill/>
            </p:spPr>
            <p:txBody>
              <a:bodyPr wrap="none" rtlCol="0">
                <a:spAutoFit/>
              </a:bodyPr>
              <a:lstStyle/>
              <a:p>
                <a:r>
                  <a:rPr lang="en-GB" sz="700" b="1" dirty="0">
                    <a:solidFill>
                      <a:schemeClr val="bg1"/>
                    </a:solidFill>
                  </a:rPr>
                  <a:t>Image Credit: Rod Edwards</a:t>
                </a:r>
              </a:p>
            </p:txBody>
          </p:sp>
        </p:grpSp>
      </p:grpSp>
      <p:sp>
        <p:nvSpPr>
          <p:cNvPr id="30" name="Rectangle 29">
            <a:extLst>
              <a:ext uri="{FF2B5EF4-FFF2-40B4-BE49-F238E27FC236}">
                <a16:creationId xmlns:a16="http://schemas.microsoft.com/office/drawing/2014/main" id="{5806BAA7-D452-4C62-91A8-675EEACFC02F}"/>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8368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705661"/>
            <a:ext cx="7039707" cy="400110"/>
          </a:xfrm>
          <a:prstGeom prst="rect">
            <a:avLst/>
          </a:prstGeom>
          <a:noFill/>
        </p:spPr>
        <p:txBody>
          <a:bodyPr wrap="square" rtlCol="0">
            <a:spAutoFit/>
          </a:bodyPr>
          <a:lstStyle/>
          <a:p>
            <a:r>
              <a:rPr lang="en-GB" sz="2000" b="1" dirty="0">
                <a:solidFill>
                  <a:schemeClr val="accent5"/>
                </a:solidFill>
                <a:latin typeface="Calibri" pitchFamily="34" charset="0"/>
              </a:rPr>
              <a:t>Key influencers</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052796"/>
            <a:ext cx="10787164" cy="3353867"/>
          </a:xfrm>
          <a:prstGeom prst="rect">
            <a:avLst/>
          </a:prstGeom>
          <a:noFill/>
        </p:spPr>
        <p:txBody>
          <a:bodyPr wrap="square" rtlCol="0">
            <a:spAutoFit/>
          </a:bodyPr>
          <a:lstStyle/>
          <a:p>
            <a:pPr algn="just">
              <a:lnSpc>
                <a:spcPct val="130000"/>
              </a:lnSpc>
            </a:pPr>
            <a:r>
              <a:rPr lang="en-GB" sz="1200" dirty="0"/>
              <a:t>The survey sought to obtain opinions on what were the key influencers when choosing Thanet as a place to visit for a leisure and holiday visit. Respondents were presented with a set list of options and asked to select the ones that influenced their decision making process. The coastline and beaches were the main influencer, selected by just over half of all respondents.  The coastline and beaches were particularly important when choosing to visit Broadstairs (59%) and least important for visits to Margate (49%), which reinforces the strength of the product available in Margate. Recreational activities (water sports, walking, cycling, etc.) were particularly influential when choosing Ramsgate (34%), above the overall average of 30%.</a:t>
            </a:r>
          </a:p>
          <a:p>
            <a:pPr algn="just">
              <a:lnSpc>
                <a:spcPct val="130000"/>
              </a:lnSpc>
            </a:pPr>
            <a:endParaRPr lang="en-GB" sz="1000" dirty="0"/>
          </a:p>
          <a:p>
            <a:pPr algn="just">
              <a:lnSpc>
                <a:spcPct val="130000"/>
              </a:lnSpc>
            </a:pPr>
            <a:r>
              <a:rPr lang="en-GB" sz="1200" dirty="0"/>
              <a:t>The results of the survey show that almost a third (30%) of visitors to Margate selected attractions as a key influencer, above the average for the three towns (24%). Arts and culture also play a significant role in choosing to visit Margate, selected by 18%, which is double the average for Thanet (9%). There is a clear correlation between these responses and the proportion of visitors to Margate that had visited (or planed to visit) Dreamland and Turner Contemporary, as seen earlier in this report. </a:t>
            </a:r>
          </a:p>
          <a:p>
            <a:pPr algn="just">
              <a:lnSpc>
                <a:spcPct val="130000"/>
              </a:lnSpc>
            </a:pPr>
            <a:endParaRPr lang="en-GB" sz="1000" dirty="0"/>
          </a:p>
          <a:p>
            <a:pPr algn="just">
              <a:lnSpc>
                <a:spcPct val="130000"/>
              </a:lnSpc>
            </a:pPr>
            <a:r>
              <a:rPr lang="en-GB" sz="1200" dirty="0"/>
              <a:t>The seasonality analysis highlights some significant differences and also some opportunities. As you would expect, recreational activities are a stronger motivator during </a:t>
            </a:r>
            <a:r>
              <a:rPr lang="en-GB" sz="1200"/>
              <a:t>the summer </a:t>
            </a:r>
            <a:r>
              <a:rPr lang="en-GB" sz="1200" dirty="0"/>
              <a:t>period, as it is often linked to weather and also to younger audience during their school summer break.  Attractions and arts and culture both achieved significantly higher scores during the autumn interview period which tells us that these activities can help promote future visits outside the main holiday season and encourage a more year-round tourism offer. </a:t>
            </a:r>
          </a:p>
        </p:txBody>
      </p:sp>
      <p:sp>
        <p:nvSpPr>
          <p:cNvPr id="19" name="Rectangle 18">
            <a:extLst>
              <a:ext uri="{FF2B5EF4-FFF2-40B4-BE49-F238E27FC236}">
                <a16:creationId xmlns:a16="http://schemas.microsoft.com/office/drawing/2014/main" id="{EDF0B59F-7A62-4D47-8E29-94181D7AFA25}"/>
              </a:ext>
            </a:extLst>
          </p:cNvPr>
          <p:cNvSpPr/>
          <p:nvPr/>
        </p:nvSpPr>
        <p:spPr>
          <a:xfrm>
            <a:off x="6796726" y="6071548"/>
            <a:ext cx="3742440"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a:t>
            </a:r>
            <a:r>
              <a:rPr lang="en-US" sz="1100" dirty="0">
                <a:latin typeface="Calibri" panose="020F0502020204030204" pitchFamily="34" charset="0"/>
                <a:ea typeface="Times New Roman" panose="02020603050405020304" pitchFamily="18" charset="0"/>
                <a:cs typeface="Times New Roman" panose="02020603050405020304" pitchFamily="18" charset="0"/>
              </a:rPr>
              <a:t>prompted (multiple answers allowed) </a:t>
            </a:r>
            <a:r>
              <a:rPr lang="en-US" sz="1100" dirty="0">
                <a:ea typeface="Times New Roman" panose="02020603050405020304" pitchFamily="18" charset="0"/>
                <a:cs typeface="Times New Roman" panose="02020603050405020304" pitchFamily="18" charset="0"/>
              </a:rPr>
              <a:t> – D</a:t>
            </a:r>
            <a:r>
              <a:rPr lang="en-US" sz="1100" dirty="0"/>
              <a:t>id any of the following factors influence your decision to visit?</a:t>
            </a:r>
            <a:endParaRPr lang="en-GB" sz="1100" dirty="0"/>
          </a:p>
        </p:txBody>
      </p:sp>
      <p:graphicFrame>
        <p:nvGraphicFramePr>
          <p:cNvPr id="2" name="Table 1">
            <a:extLst>
              <a:ext uri="{FF2B5EF4-FFF2-40B4-BE49-F238E27FC236}">
                <a16:creationId xmlns:a16="http://schemas.microsoft.com/office/drawing/2014/main" id="{FC0D6BC5-7E26-414D-AD51-F9436BD5E196}"/>
              </a:ext>
            </a:extLst>
          </p:cNvPr>
          <p:cNvGraphicFramePr>
            <a:graphicFrameLocks noGrp="1"/>
          </p:cNvGraphicFramePr>
          <p:nvPr>
            <p:extLst>
              <p:ext uri="{D42A27DB-BD31-4B8C-83A1-F6EECF244321}">
                <p14:modId xmlns:p14="http://schemas.microsoft.com/office/powerpoint/2010/main" val="4193810567"/>
              </p:ext>
            </p:extLst>
          </p:nvPr>
        </p:nvGraphicFramePr>
        <p:xfrm>
          <a:off x="537328" y="4408336"/>
          <a:ext cx="4947835" cy="1333500"/>
        </p:xfrm>
        <a:graphic>
          <a:graphicData uri="http://schemas.openxmlformats.org/drawingml/2006/table">
            <a:tbl>
              <a:tblPr/>
              <a:tblGrid>
                <a:gridCol w="1836921">
                  <a:extLst>
                    <a:ext uri="{9D8B030D-6E8A-4147-A177-3AD203B41FA5}">
                      <a16:colId xmlns:a16="http://schemas.microsoft.com/office/drawing/2014/main" val="1423199088"/>
                    </a:ext>
                  </a:extLst>
                </a:gridCol>
                <a:gridCol w="977716">
                  <a:extLst>
                    <a:ext uri="{9D8B030D-6E8A-4147-A177-3AD203B41FA5}">
                      <a16:colId xmlns:a16="http://schemas.microsoft.com/office/drawing/2014/main" val="3170557709"/>
                    </a:ext>
                  </a:extLst>
                </a:gridCol>
                <a:gridCol w="711066">
                  <a:extLst>
                    <a:ext uri="{9D8B030D-6E8A-4147-A177-3AD203B41FA5}">
                      <a16:colId xmlns:a16="http://schemas.microsoft.com/office/drawing/2014/main" val="3680367835"/>
                    </a:ext>
                  </a:extLst>
                </a:gridCol>
                <a:gridCol w="711066">
                  <a:extLst>
                    <a:ext uri="{9D8B030D-6E8A-4147-A177-3AD203B41FA5}">
                      <a16:colId xmlns:a16="http://schemas.microsoft.com/office/drawing/2014/main" val="1943104016"/>
                    </a:ext>
                  </a:extLst>
                </a:gridCol>
                <a:gridCol w="711066">
                  <a:extLst>
                    <a:ext uri="{9D8B030D-6E8A-4147-A177-3AD203B41FA5}">
                      <a16:colId xmlns:a16="http://schemas.microsoft.com/office/drawing/2014/main" val="2412100142"/>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123201423"/>
                  </a:ext>
                </a:extLst>
              </a:tr>
              <a:tr h="190500">
                <a:tc>
                  <a:txBody>
                    <a:bodyPr/>
                    <a:lstStyle/>
                    <a:p>
                      <a:pPr algn="l" fontAlgn="b"/>
                      <a:r>
                        <a:rPr lang="en-GB" sz="1100" b="0" i="0" u="none" strike="noStrike" dirty="0">
                          <a:solidFill>
                            <a:srgbClr val="000000"/>
                          </a:solidFill>
                          <a:effectLst/>
                          <a:latin typeface="Calibri" panose="020F0502020204030204" pitchFamily="34" charset="0"/>
                        </a:rPr>
                        <a:t>Coastline/beaches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685460"/>
                  </a:ext>
                </a:extLst>
              </a:tr>
              <a:tr h="190500">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770300"/>
                  </a:ext>
                </a:extLst>
              </a:tr>
              <a:tr h="190500">
                <a:tc>
                  <a:txBody>
                    <a:bodyPr/>
                    <a:lstStyle/>
                    <a:p>
                      <a:pPr algn="l" fontAlgn="b"/>
                      <a:r>
                        <a:rPr lang="en-GB" sz="1100" b="0" i="0" u="none" strike="noStrike">
                          <a:solidFill>
                            <a:srgbClr val="000000"/>
                          </a:solidFill>
                          <a:effectLst/>
                          <a:latin typeface="Calibri" panose="020F0502020204030204" pitchFamily="34" charset="0"/>
                        </a:rPr>
                        <a:t>Arts/culture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032350"/>
                  </a:ext>
                </a:extLst>
              </a:tr>
              <a:tr h="190500">
                <a:tc>
                  <a:txBody>
                    <a:bodyPr/>
                    <a:lstStyle/>
                    <a:p>
                      <a:pPr algn="l" fontAlgn="b"/>
                      <a:r>
                        <a:rPr lang="en-GB" sz="1100" b="0" i="0" u="none" strike="noStrike">
                          <a:solidFill>
                            <a:srgbClr val="000000"/>
                          </a:solidFill>
                          <a:effectLst/>
                          <a:latin typeface="Calibri" panose="020F0502020204030204" pitchFamily="34" charset="0"/>
                        </a:rPr>
                        <a:t>History/heritage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574588"/>
                  </a:ext>
                </a:extLst>
              </a:tr>
              <a:tr h="190500">
                <a:tc>
                  <a:txBody>
                    <a:bodyPr/>
                    <a:lstStyle/>
                    <a:p>
                      <a:pPr algn="l" fontAlgn="b"/>
                      <a:r>
                        <a:rPr lang="en-GB" sz="1100" b="0" i="0" u="none" strike="noStrike">
                          <a:solidFill>
                            <a:srgbClr val="000000"/>
                          </a:solidFill>
                          <a:effectLst/>
                          <a:latin typeface="Calibri" panose="020F0502020204030204" pitchFamily="34" charset="0"/>
                        </a:rPr>
                        <a:t>Recreational activities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585032161"/>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028392"/>
                  </a:ext>
                </a:extLst>
              </a:tr>
            </a:tbl>
          </a:graphicData>
        </a:graphic>
      </p:graphicFrame>
      <p:graphicFrame>
        <p:nvGraphicFramePr>
          <p:cNvPr id="12" name="Table 11">
            <a:extLst>
              <a:ext uri="{FF2B5EF4-FFF2-40B4-BE49-F238E27FC236}">
                <a16:creationId xmlns:a16="http://schemas.microsoft.com/office/drawing/2014/main" id="{DF519515-F5B1-4EAE-A120-581BCDE72C09}"/>
              </a:ext>
            </a:extLst>
          </p:cNvPr>
          <p:cNvGraphicFramePr>
            <a:graphicFrameLocks noGrp="1"/>
          </p:cNvGraphicFramePr>
          <p:nvPr>
            <p:extLst>
              <p:ext uri="{D42A27DB-BD31-4B8C-83A1-F6EECF244321}">
                <p14:modId xmlns:p14="http://schemas.microsoft.com/office/powerpoint/2010/main" val="192383234"/>
              </p:ext>
            </p:extLst>
          </p:nvPr>
        </p:nvGraphicFramePr>
        <p:xfrm>
          <a:off x="6096000" y="4430846"/>
          <a:ext cx="4671012" cy="1333500"/>
        </p:xfrm>
        <a:graphic>
          <a:graphicData uri="http://schemas.openxmlformats.org/drawingml/2006/table">
            <a:tbl>
              <a:tblPr/>
              <a:tblGrid>
                <a:gridCol w="1716795">
                  <a:extLst>
                    <a:ext uri="{9D8B030D-6E8A-4147-A177-3AD203B41FA5}">
                      <a16:colId xmlns:a16="http://schemas.microsoft.com/office/drawing/2014/main" val="676814472"/>
                    </a:ext>
                  </a:extLst>
                </a:gridCol>
                <a:gridCol w="984739">
                  <a:extLst>
                    <a:ext uri="{9D8B030D-6E8A-4147-A177-3AD203B41FA5}">
                      <a16:colId xmlns:a16="http://schemas.microsoft.com/office/drawing/2014/main" val="1265233888"/>
                    </a:ext>
                  </a:extLst>
                </a:gridCol>
                <a:gridCol w="984739">
                  <a:extLst>
                    <a:ext uri="{9D8B030D-6E8A-4147-A177-3AD203B41FA5}">
                      <a16:colId xmlns:a16="http://schemas.microsoft.com/office/drawing/2014/main" val="493831296"/>
                    </a:ext>
                  </a:extLst>
                </a:gridCol>
                <a:gridCol w="984739">
                  <a:extLst>
                    <a:ext uri="{9D8B030D-6E8A-4147-A177-3AD203B41FA5}">
                      <a16:colId xmlns:a16="http://schemas.microsoft.com/office/drawing/2014/main" val="3966134632"/>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All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8180544"/>
                  </a:ext>
                </a:extLst>
              </a:tr>
              <a:tr h="190500">
                <a:tc>
                  <a:txBody>
                    <a:bodyPr/>
                    <a:lstStyle/>
                    <a:p>
                      <a:pPr algn="l" fontAlgn="b"/>
                      <a:r>
                        <a:rPr lang="en-GB" sz="1100" b="0" i="0" u="none" strike="noStrike" dirty="0">
                          <a:solidFill>
                            <a:srgbClr val="000000"/>
                          </a:solidFill>
                          <a:effectLst/>
                          <a:latin typeface="Calibri" panose="020F0502020204030204" pitchFamily="34" charset="0"/>
                        </a:rPr>
                        <a:t>Coastline/beaches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9268416"/>
                  </a:ext>
                </a:extLst>
              </a:tr>
              <a:tr h="190500">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759410709"/>
                  </a:ext>
                </a:extLst>
              </a:tr>
              <a:tr h="190500">
                <a:tc>
                  <a:txBody>
                    <a:bodyPr/>
                    <a:lstStyle/>
                    <a:p>
                      <a:pPr algn="l" fontAlgn="b"/>
                      <a:r>
                        <a:rPr lang="en-GB" sz="1100" b="0" i="0" u="none" strike="noStrike" dirty="0">
                          <a:solidFill>
                            <a:srgbClr val="000000"/>
                          </a:solidFill>
                          <a:effectLst/>
                          <a:latin typeface="Calibri" panose="020F0502020204030204" pitchFamily="34" charset="0"/>
                        </a:rPr>
                        <a:t>Arts/culture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03072042"/>
                  </a:ext>
                </a:extLst>
              </a:tr>
              <a:tr h="190500">
                <a:tc>
                  <a:txBody>
                    <a:bodyPr/>
                    <a:lstStyle/>
                    <a:p>
                      <a:pPr algn="l" fontAlgn="b"/>
                      <a:r>
                        <a:rPr lang="en-GB" sz="1100" b="0" i="0" u="none" strike="noStrike" dirty="0">
                          <a:solidFill>
                            <a:srgbClr val="000000"/>
                          </a:solidFill>
                          <a:effectLst/>
                          <a:latin typeface="Calibri" panose="020F0502020204030204" pitchFamily="34" charset="0"/>
                        </a:rPr>
                        <a:t>History/heritage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06250102"/>
                  </a:ext>
                </a:extLst>
              </a:tr>
              <a:tr h="190500">
                <a:tc>
                  <a:txBody>
                    <a:bodyPr/>
                    <a:lstStyle/>
                    <a:p>
                      <a:pPr algn="l" fontAlgn="b"/>
                      <a:r>
                        <a:rPr lang="en-GB" sz="1100" b="0" i="0" u="none" strike="noStrike">
                          <a:solidFill>
                            <a:srgbClr val="000000"/>
                          </a:solidFill>
                          <a:effectLst/>
                          <a:latin typeface="Calibri" panose="020F0502020204030204" pitchFamily="34" charset="0"/>
                        </a:rPr>
                        <a:t>Recreational activities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59442862"/>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33576870"/>
                  </a:ext>
                </a:extLst>
              </a:tr>
            </a:tbl>
          </a:graphicData>
        </a:graphic>
      </p:graphicFrame>
      <p:sp>
        <p:nvSpPr>
          <p:cNvPr id="13" name="object 8">
            <a:extLst>
              <a:ext uri="{FF2B5EF4-FFF2-40B4-BE49-F238E27FC236}">
                <a16:creationId xmlns:a16="http://schemas.microsoft.com/office/drawing/2014/main" id="{38693545-DB73-4CE7-8664-4B61C44D2130}"/>
              </a:ext>
            </a:extLst>
          </p:cNvPr>
          <p:cNvSpPr/>
          <p:nvPr/>
        </p:nvSpPr>
        <p:spPr>
          <a:xfrm>
            <a:off x="182548" y="6114682"/>
            <a:ext cx="6614178"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4" name="object 9">
            <a:extLst>
              <a:ext uri="{FF2B5EF4-FFF2-40B4-BE49-F238E27FC236}">
                <a16:creationId xmlns:a16="http://schemas.microsoft.com/office/drawing/2014/main" id="{7FA6592D-5685-43A7-A496-03D506758EF9}"/>
              </a:ext>
            </a:extLst>
          </p:cNvPr>
          <p:cNvSpPr txBox="1"/>
          <p:nvPr/>
        </p:nvSpPr>
        <p:spPr>
          <a:xfrm>
            <a:off x="182548" y="6189534"/>
            <a:ext cx="6519909"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US" sz="1100" dirty="0">
                <a:solidFill>
                  <a:srgbClr val="000000"/>
                </a:solidFill>
                <a:latin typeface="Calibri" panose="020F0502020204030204" pitchFamily="34" charset="0"/>
              </a:rPr>
              <a:t>The Visit Kent perception research (18) shows that </a:t>
            </a:r>
            <a:r>
              <a:rPr lang="en-GB" sz="1100" spc="-15" dirty="0">
                <a:cs typeface="Calibri"/>
              </a:rPr>
              <a:t>Thanet is </a:t>
            </a:r>
            <a:r>
              <a:rPr lang="en-US" sz="1100" spc="-15" dirty="0">
                <a:cs typeface="Calibri"/>
              </a:rPr>
              <a:t>rated </a:t>
            </a:r>
            <a:r>
              <a:rPr lang="en-US" sz="1100" spc="-5" dirty="0">
                <a:cs typeface="Calibri"/>
              </a:rPr>
              <a:t>positively for its coastal and s</a:t>
            </a:r>
            <a:r>
              <a:rPr lang="en-US" sz="1100" dirty="0">
                <a:cs typeface="Calibri"/>
              </a:rPr>
              <a:t>easide </a:t>
            </a:r>
            <a:r>
              <a:rPr lang="en-US" sz="1100" spc="-10" dirty="0">
                <a:cs typeface="Calibri"/>
              </a:rPr>
              <a:t>destinations against competitors (</a:t>
            </a:r>
            <a:r>
              <a:rPr lang="en-US" sz="1100" spc="-5" dirty="0">
                <a:cs typeface="Calibri"/>
              </a:rPr>
              <a:t>Great </a:t>
            </a:r>
            <a:r>
              <a:rPr lang="en-US" sz="1100" spc="-10" dirty="0">
                <a:cs typeface="Calibri"/>
              </a:rPr>
              <a:t>Yarmouth, Scarborough, Folkstone and Brighton). Heritage, culture  and outdoor activities are also associated with the area. </a:t>
            </a:r>
            <a:r>
              <a:rPr lang="en-US" sz="1100" spc="-5" dirty="0">
                <a:cs typeface="Calibri"/>
              </a:rPr>
              <a:t>– See Secondary Research Report, Pages 14 and 20. </a:t>
            </a:r>
            <a:endParaRPr lang="en-US" sz="1100" dirty="0">
              <a:cs typeface="Calibri"/>
            </a:endParaRPr>
          </a:p>
        </p:txBody>
      </p:sp>
      <p:sp>
        <p:nvSpPr>
          <p:cNvPr id="16" name="object 10">
            <a:extLst>
              <a:ext uri="{FF2B5EF4-FFF2-40B4-BE49-F238E27FC236}">
                <a16:creationId xmlns:a16="http://schemas.microsoft.com/office/drawing/2014/main" id="{CE2E6D64-7BE4-436F-B197-81A80148D32C}"/>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7" name="object 11">
            <a:extLst>
              <a:ext uri="{FF2B5EF4-FFF2-40B4-BE49-F238E27FC236}">
                <a16:creationId xmlns:a16="http://schemas.microsoft.com/office/drawing/2014/main" id="{AD2D032C-E485-4408-9B78-83DCFE0C6704}"/>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2063407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Key influencers – Information – Planning stage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46</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062265"/>
            <a:ext cx="10787164" cy="2713692"/>
          </a:xfrm>
          <a:prstGeom prst="rect">
            <a:avLst/>
          </a:prstGeom>
          <a:noFill/>
        </p:spPr>
        <p:txBody>
          <a:bodyPr wrap="square" rtlCol="0">
            <a:spAutoFit/>
          </a:bodyPr>
          <a:lstStyle/>
          <a:p>
            <a:pPr algn="just">
              <a:lnSpc>
                <a:spcPct val="130000"/>
              </a:lnSpc>
            </a:pPr>
            <a:r>
              <a:rPr lang="en-GB" sz="1200" dirty="0"/>
              <a:t>Three in five visitors (62%) had not searched for destination information pre-trip – instead, they relied on their previous knowledge (this is to be expected as 78% of respondents had visited previously – see page 38). </a:t>
            </a:r>
            <a:r>
              <a:rPr lang="en-GB" sz="1200" dirty="0">
                <a:cs typeface="Calibri" panose="020F0502020204030204" pitchFamily="34" charset="0"/>
              </a:rPr>
              <a:t>Of those who did search for tourism information, 12% visited </a:t>
            </a:r>
            <a:r>
              <a:rPr lang="en-GB" sz="1200" dirty="0">
                <a:solidFill>
                  <a:srgbClr val="000000"/>
                </a:solidFill>
                <a:latin typeface="Calibri" panose="020F0502020204030204" pitchFamily="34" charset="0"/>
              </a:rPr>
              <a:t>the destination website </a:t>
            </a:r>
            <a:r>
              <a:rPr lang="en-US" sz="1200" dirty="0">
                <a:solidFill>
                  <a:srgbClr val="000000"/>
                </a:solidFill>
                <a:latin typeface="Calibri" panose="020F0502020204030204" pitchFamily="34" charset="0"/>
              </a:rPr>
              <a:t>(the destination website was the most widely used by visitors to Broadstairs, selected by 14% of them). </a:t>
            </a:r>
          </a:p>
          <a:p>
            <a:pPr algn="just">
              <a:lnSpc>
                <a:spcPct val="130000"/>
              </a:lnSpc>
            </a:pPr>
            <a:endParaRPr lang="en-US" sz="1200" dirty="0">
              <a:solidFill>
                <a:srgbClr val="000000"/>
              </a:solidFill>
              <a:latin typeface="Calibri" panose="020F0502020204030204" pitchFamily="34" charset="0"/>
            </a:endParaRPr>
          </a:p>
          <a:p>
            <a:pPr algn="just">
              <a:lnSpc>
                <a:spcPct val="130000"/>
              </a:lnSpc>
            </a:pPr>
            <a:r>
              <a:rPr lang="en-US" sz="1200" dirty="0">
                <a:solidFill>
                  <a:srgbClr val="000000"/>
                </a:solidFill>
                <a:latin typeface="Calibri" panose="020F0502020204030204" pitchFamily="34" charset="0"/>
              </a:rPr>
              <a:t>Websites</a:t>
            </a:r>
            <a:r>
              <a:rPr lang="en-GB" sz="1200" dirty="0">
                <a:solidFill>
                  <a:srgbClr val="000000"/>
                </a:solidFill>
                <a:latin typeface="Calibri" panose="020F0502020204030204" pitchFamily="34" charset="0"/>
              </a:rPr>
              <a:t> and search engines other than destination websites were selected by </a:t>
            </a:r>
            <a:r>
              <a:rPr lang="en-GB" sz="1200" dirty="0">
                <a:cs typeface="Calibri" panose="020F0502020204030204" pitchFamily="34" charset="0"/>
              </a:rPr>
              <a:t>10% of respondents to Thanet (this channel was slightly more prevalent in Margate, selected by 12% of the respondents). </a:t>
            </a:r>
            <a:r>
              <a:rPr lang="en-GB" sz="1200" dirty="0">
                <a:solidFill>
                  <a:srgbClr val="000000"/>
                </a:solidFill>
                <a:latin typeface="Calibri" panose="020F0502020204030204" pitchFamily="34" charset="0"/>
                <a:cs typeface="Calibri" panose="020F0502020204030204" pitchFamily="34" charset="0"/>
              </a:rPr>
              <a:t>D</a:t>
            </a:r>
            <a:r>
              <a:rPr lang="en-GB" sz="1200" dirty="0">
                <a:solidFill>
                  <a:srgbClr val="000000"/>
                </a:solidFill>
                <a:latin typeface="Calibri" panose="020F0502020204030204" pitchFamily="34" charset="0"/>
              </a:rPr>
              <a:t>estination websites were proportionally used more when planning out of season trips (14% in autumn compared to 10% for summer visits), highlighting the importance that this channel can play in attracting visitors outside the main school holiday period. </a:t>
            </a:r>
            <a:r>
              <a:rPr lang="en-GB" sz="1200" dirty="0">
                <a:cs typeface="Calibri" panose="020F0502020204030204" pitchFamily="34" charset="0"/>
              </a:rPr>
              <a:t>Visitors to Ramsgate were the most likely to use </a:t>
            </a:r>
            <a:r>
              <a:rPr lang="en-US" sz="1200" dirty="0">
                <a:solidFill>
                  <a:srgbClr val="000000"/>
                </a:solidFill>
                <a:latin typeface="Calibri" panose="020F0502020204030204" pitchFamily="34" charset="0"/>
              </a:rPr>
              <a:t>brochures / leaflets (10%) and visitors to Margate were the least likely to use them (4%) as part of their trip planning preparations. </a:t>
            </a:r>
          </a:p>
          <a:p>
            <a:pPr algn="just">
              <a:lnSpc>
                <a:spcPct val="130000"/>
              </a:lnSpc>
            </a:pPr>
            <a:endParaRPr lang="en-US" sz="1200" dirty="0">
              <a:solidFill>
                <a:srgbClr val="000000"/>
              </a:solidFill>
              <a:latin typeface="Calibri" panose="020F0502020204030204" pitchFamily="34" charset="0"/>
            </a:endParaRPr>
          </a:p>
          <a:p>
            <a:pPr algn="just">
              <a:lnSpc>
                <a:spcPct val="130000"/>
              </a:lnSpc>
            </a:pPr>
            <a:r>
              <a:rPr lang="en-US" sz="1200" dirty="0">
                <a:solidFill>
                  <a:srgbClr val="000000"/>
                </a:solidFill>
                <a:latin typeface="Calibri" panose="020F0502020204030204" pitchFamily="34" charset="0"/>
              </a:rPr>
              <a:t>‘Other’ sources included primarily direct enquiries with visitor attractions (particularly with Dreamland and Turner Contemporary), communications from Southeastern, visits to the TICs as well as the use of visitor maps. A few also mention information from festival organisers (e.g. Soul Festival and the Canterbury festival). </a:t>
            </a:r>
          </a:p>
        </p:txBody>
      </p:sp>
      <p:sp>
        <p:nvSpPr>
          <p:cNvPr id="19" name="Rectangle 18">
            <a:extLst>
              <a:ext uri="{FF2B5EF4-FFF2-40B4-BE49-F238E27FC236}">
                <a16:creationId xmlns:a16="http://schemas.microsoft.com/office/drawing/2014/main" id="{EDF0B59F-7A62-4D47-8E29-94181D7AFA25}"/>
              </a:ext>
            </a:extLst>
          </p:cNvPr>
          <p:cNvSpPr/>
          <p:nvPr/>
        </p:nvSpPr>
        <p:spPr>
          <a:xfrm>
            <a:off x="7780256" y="6159586"/>
            <a:ext cx="3162148" cy="600164"/>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a:t>
            </a:r>
            <a:r>
              <a:rPr lang="en-US" sz="1100" dirty="0"/>
              <a:t>Thinking about how you planned this trip, which of the following applies to you?</a:t>
            </a:r>
            <a:endParaRPr lang="en-GB" sz="1100" dirty="0"/>
          </a:p>
        </p:txBody>
      </p:sp>
      <p:graphicFrame>
        <p:nvGraphicFramePr>
          <p:cNvPr id="13" name="Table 12">
            <a:extLst>
              <a:ext uri="{FF2B5EF4-FFF2-40B4-BE49-F238E27FC236}">
                <a16:creationId xmlns:a16="http://schemas.microsoft.com/office/drawing/2014/main" id="{9A9B91E5-1C0C-4444-9388-361961194123}"/>
              </a:ext>
            </a:extLst>
          </p:cNvPr>
          <p:cNvGraphicFramePr>
            <a:graphicFrameLocks noGrp="1"/>
          </p:cNvGraphicFramePr>
          <p:nvPr>
            <p:extLst>
              <p:ext uri="{D42A27DB-BD31-4B8C-83A1-F6EECF244321}">
                <p14:modId xmlns:p14="http://schemas.microsoft.com/office/powerpoint/2010/main" val="1776276321"/>
              </p:ext>
            </p:extLst>
          </p:nvPr>
        </p:nvGraphicFramePr>
        <p:xfrm>
          <a:off x="655768" y="3876192"/>
          <a:ext cx="5613399" cy="1905000"/>
        </p:xfrm>
        <a:graphic>
          <a:graphicData uri="http://schemas.openxmlformats.org/drawingml/2006/table">
            <a:tbl>
              <a:tblPr/>
              <a:tblGrid>
                <a:gridCol w="2877179">
                  <a:extLst>
                    <a:ext uri="{9D8B030D-6E8A-4147-A177-3AD203B41FA5}">
                      <a16:colId xmlns:a16="http://schemas.microsoft.com/office/drawing/2014/main" val="2051155341"/>
                    </a:ext>
                  </a:extLst>
                </a:gridCol>
                <a:gridCol w="684055">
                  <a:extLst>
                    <a:ext uri="{9D8B030D-6E8A-4147-A177-3AD203B41FA5}">
                      <a16:colId xmlns:a16="http://schemas.microsoft.com/office/drawing/2014/main" val="3316801398"/>
                    </a:ext>
                  </a:extLst>
                </a:gridCol>
                <a:gridCol w="684055">
                  <a:extLst>
                    <a:ext uri="{9D8B030D-6E8A-4147-A177-3AD203B41FA5}">
                      <a16:colId xmlns:a16="http://schemas.microsoft.com/office/drawing/2014/main" val="3053707275"/>
                    </a:ext>
                  </a:extLst>
                </a:gridCol>
                <a:gridCol w="684055">
                  <a:extLst>
                    <a:ext uri="{9D8B030D-6E8A-4147-A177-3AD203B41FA5}">
                      <a16:colId xmlns:a16="http://schemas.microsoft.com/office/drawing/2014/main" val="323123974"/>
                    </a:ext>
                  </a:extLst>
                </a:gridCol>
                <a:gridCol w="684055">
                  <a:extLst>
                    <a:ext uri="{9D8B030D-6E8A-4147-A177-3AD203B41FA5}">
                      <a16:colId xmlns:a16="http://schemas.microsoft.com/office/drawing/2014/main" val="698683975"/>
                    </a:ext>
                  </a:extLst>
                </a:gridCol>
              </a:tblGrid>
              <a:tr h="19050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27776883"/>
                  </a:ext>
                </a:extLst>
              </a:tr>
              <a:tr h="190500">
                <a:tc>
                  <a:txBody>
                    <a:bodyPr/>
                    <a:lstStyle/>
                    <a:p>
                      <a:pPr algn="l" fontAlgn="b"/>
                      <a:r>
                        <a:rPr lang="en-US" sz="1100" b="0" i="0" u="none" strike="noStrike" dirty="0">
                          <a:solidFill>
                            <a:srgbClr val="000000"/>
                          </a:solidFill>
                          <a:effectLst/>
                          <a:latin typeface="Calibri" panose="020F0502020204030204" pitchFamily="34" charset="0"/>
                        </a:rPr>
                        <a:t>I did not use any information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13165174"/>
                  </a:ext>
                </a:extLst>
              </a:tr>
              <a:tr h="190500">
                <a:tc>
                  <a:txBody>
                    <a:bodyPr/>
                    <a:lstStyle/>
                    <a:p>
                      <a:pPr algn="l" fontAlgn="b"/>
                      <a:r>
                        <a:rPr lang="en-GB" sz="1100" b="0" i="0" u="none" strike="noStrike" dirty="0">
                          <a:solidFill>
                            <a:srgbClr val="000000"/>
                          </a:solidFill>
                          <a:effectLst/>
                          <a:latin typeface="Calibri" panose="020F0502020204030204" pitchFamily="34" charset="0"/>
                        </a:rPr>
                        <a:t>Advertisement (Paper / Magazine/ TV / 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349503"/>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the destination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15432"/>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other websites / search engine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550582"/>
                  </a:ext>
                </a:extLst>
              </a:tr>
              <a:tr h="190500">
                <a:tc>
                  <a:txBody>
                    <a:bodyPr/>
                    <a:lstStyle/>
                    <a:p>
                      <a:pPr algn="l" fontAlgn="b"/>
                      <a:r>
                        <a:rPr lang="en-US" sz="1100" b="0" i="0" u="none" strike="noStrike">
                          <a:solidFill>
                            <a:srgbClr val="000000"/>
                          </a:solidFill>
                          <a:effectLst/>
                          <a:latin typeface="Calibri" panose="020F0502020204030204" pitchFamily="34" charset="0"/>
                        </a:rPr>
                        <a:t>I visited review websites (TripAdvisor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580856"/>
                  </a:ext>
                </a:extLst>
              </a:tr>
              <a:tr h="190500">
                <a:tc>
                  <a:txBody>
                    <a:bodyPr/>
                    <a:lstStyle/>
                    <a:p>
                      <a:pPr algn="l" fontAlgn="b"/>
                      <a:r>
                        <a:rPr lang="en-US" sz="1100" b="0" i="0" u="none" strike="noStrike" dirty="0">
                          <a:solidFill>
                            <a:srgbClr val="000000"/>
                          </a:solidFill>
                          <a:effectLst/>
                          <a:latin typeface="Calibri" panose="020F0502020204030204" pitchFamily="34" charset="0"/>
                        </a:rPr>
                        <a:t>I looked through Location brochures / leaflets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321391528"/>
                  </a:ext>
                </a:extLst>
              </a:tr>
              <a:tr h="190500">
                <a:tc>
                  <a:txBody>
                    <a:bodyPr/>
                    <a:lstStyle/>
                    <a:p>
                      <a:pPr algn="l" fontAlgn="b"/>
                      <a:r>
                        <a:rPr lang="en-US" sz="1100" b="0" i="0" u="none" strike="noStrike">
                          <a:solidFill>
                            <a:srgbClr val="000000"/>
                          </a:solidFill>
                          <a:effectLst/>
                          <a:latin typeface="Calibri" panose="020F0502020204030204" pitchFamily="34" charset="0"/>
                        </a:rPr>
                        <a:t>I looked for recommendations on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912316"/>
                  </a:ext>
                </a:extLst>
              </a:tr>
              <a:tr h="190500">
                <a:tc>
                  <a:txBody>
                    <a:bodyPr/>
                    <a:lstStyle/>
                    <a:p>
                      <a:pPr algn="l" fontAlgn="b"/>
                      <a:r>
                        <a:rPr lang="en-US" sz="1100" b="0" i="0" u="none" strike="noStrike">
                          <a:solidFill>
                            <a:srgbClr val="000000"/>
                          </a:solidFill>
                          <a:effectLst/>
                          <a:latin typeface="Calibri" panose="020F0502020204030204" pitchFamily="34" charset="0"/>
                        </a:rPr>
                        <a:t>I asked friends for recommendations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135711"/>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334711"/>
                  </a:ext>
                </a:extLst>
              </a:tr>
            </a:tbl>
          </a:graphicData>
        </a:graphic>
      </p:graphicFrame>
      <p:graphicFrame>
        <p:nvGraphicFramePr>
          <p:cNvPr id="14" name="Table 13">
            <a:extLst>
              <a:ext uri="{FF2B5EF4-FFF2-40B4-BE49-F238E27FC236}">
                <a16:creationId xmlns:a16="http://schemas.microsoft.com/office/drawing/2014/main" id="{DE7E39F4-FD5F-4109-82DC-8F48AB7C8294}"/>
              </a:ext>
            </a:extLst>
          </p:cNvPr>
          <p:cNvGraphicFramePr>
            <a:graphicFrameLocks noGrp="1"/>
          </p:cNvGraphicFramePr>
          <p:nvPr>
            <p:extLst>
              <p:ext uri="{D42A27DB-BD31-4B8C-83A1-F6EECF244321}">
                <p14:modId xmlns:p14="http://schemas.microsoft.com/office/powerpoint/2010/main" val="2731165827"/>
              </p:ext>
            </p:extLst>
          </p:nvPr>
        </p:nvGraphicFramePr>
        <p:xfrm>
          <a:off x="6387607" y="3876192"/>
          <a:ext cx="4936886" cy="1891665"/>
        </p:xfrm>
        <a:graphic>
          <a:graphicData uri="http://schemas.openxmlformats.org/drawingml/2006/table">
            <a:tbl>
              <a:tblPr/>
              <a:tblGrid>
                <a:gridCol w="2756393">
                  <a:extLst>
                    <a:ext uri="{9D8B030D-6E8A-4147-A177-3AD203B41FA5}">
                      <a16:colId xmlns:a16="http://schemas.microsoft.com/office/drawing/2014/main" val="2022792231"/>
                    </a:ext>
                  </a:extLst>
                </a:gridCol>
                <a:gridCol w="726831">
                  <a:extLst>
                    <a:ext uri="{9D8B030D-6E8A-4147-A177-3AD203B41FA5}">
                      <a16:colId xmlns:a16="http://schemas.microsoft.com/office/drawing/2014/main" val="454417908"/>
                    </a:ext>
                  </a:extLst>
                </a:gridCol>
                <a:gridCol w="726831">
                  <a:extLst>
                    <a:ext uri="{9D8B030D-6E8A-4147-A177-3AD203B41FA5}">
                      <a16:colId xmlns:a16="http://schemas.microsoft.com/office/drawing/2014/main" val="945488038"/>
                    </a:ext>
                  </a:extLst>
                </a:gridCol>
                <a:gridCol w="726831">
                  <a:extLst>
                    <a:ext uri="{9D8B030D-6E8A-4147-A177-3AD203B41FA5}">
                      <a16:colId xmlns:a16="http://schemas.microsoft.com/office/drawing/2014/main" val="2052429113"/>
                    </a:ext>
                  </a:extLst>
                </a:gridCol>
              </a:tblGrid>
              <a:tr h="0">
                <a:tc>
                  <a:txBody>
                    <a:bodyPr/>
                    <a:lstStyle/>
                    <a:p>
                      <a:pPr algn="l" fontAlgn="b"/>
                      <a:r>
                        <a:rPr lang="en-GB"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All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67948838"/>
                  </a:ext>
                </a:extLst>
              </a:tr>
              <a:tr h="190500">
                <a:tc>
                  <a:txBody>
                    <a:bodyPr/>
                    <a:lstStyle/>
                    <a:p>
                      <a:pPr algn="l" fontAlgn="b"/>
                      <a:r>
                        <a:rPr lang="en-US" sz="1100" b="0" i="0" u="none" strike="noStrike" dirty="0">
                          <a:solidFill>
                            <a:srgbClr val="000000"/>
                          </a:solidFill>
                          <a:effectLst/>
                          <a:latin typeface="Calibri" panose="020F0502020204030204" pitchFamily="34" charset="0"/>
                        </a:rPr>
                        <a:t>I did not use any information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98366419"/>
                  </a:ext>
                </a:extLst>
              </a:tr>
              <a:tr h="190500">
                <a:tc>
                  <a:txBody>
                    <a:bodyPr/>
                    <a:lstStyle/>
                    <a:p>
                      <a:pPr algn="l" fontAlgn="b"/>
                      <a:r>
                        <a:rPr lang="en-GB" sz="1100" b="0" i="0" u="none" strike="noStrike" dirty="0">
                          <a:solidFill>
                            <a:srgbClr val="000000"/>
                          </a:solidFill>
                          <a:effectLst/>
                          <a:latin typeface="Calibri" panose="020F0502020204030204" pitchFamily="34" charset="0"/>
                        </a:rPr>
                        <a:t>Advertisement (Paper / Magazine/ TV / 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26734158"/>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the destination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619798937"/>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other websites / search engine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77454133"/>
                  </a:ext>
                </a:extLst>
              </a:tr>
              <a:tr h="190500">
                <a:tc>
                  <a:txBody>
                    <a:bodyPr/>
                    <a:lstStyle/>
                    <a:p>
                      <a:pPr algn="l" fontAlgn="b"/>
                      <a:r>
                        <a:rPr lang="en-US" sz="1100" b="0" i="0" u="none" strike="noStrike">
                          <a:solidFill>
                            <a:srgbClr val="000000"/>
                          </a:solidFill>
                          <a:effectLst/>
                          <a:latin typeface="Calibri" panose="020F0502020204030204" pitchFamily="34" charset="0"/>
                        </a:rPr>
                        <a:t>I visited review websites (TripAdvisor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24827966"/>
                  </a:ext>
                </a:extLst>
              </a:tr>
              <a:tr h="190500">
                <a:tc>
                  <a:txBody>
                    <a:bodyPr/>
                    <a:lstStyle/>
                    <a:p>
                      <a:pPr algn="l" fontAlgn="b"/>
                      <a:r>
                        <a:rPr lang="en-US" sz="1100" b="0" i="0" u="none" strike="noStrike" dirty="0">
                          <a:solidFill>
                            <a:srgbClr val="000000"/>
                          </a:solidFill>
                          <a:effectLst/>
                          <a:latin typeface="Calibri" panose="020F0502020204030204" pitchFamily="34" charset="0"/>
                        </a:rPr>
                        <a:t>I looked through  brochures / leaflets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24377827"/>
                  </a:ext>
                </a:extLst>
              </a:tr>
              <a:tr h="190500">
                <a:tc>
                  <a:txBody>
                    <a:bodyPr/>
                    <a:lstStyle/>
                    <a:p>
                      <a:pPr algn="l" fontAlgn="b"/>
                      <a:r>
                        <a:rPr lang="en-US" sz="1100" b="0" i="0" u="none" strike="noStrike">
                          <a:solidFill>
                            <a:srgbClr val="000000"/>
                          </a:solidFill>
                          <a:effectLst/>
                          <a:latin typeface="Calibri" panose="020F0502020204030204" pitchFamily="34" charset="0"/>
                        </a:rPr>
                        <a:t>I looked for recommendations on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47059764"/>
                  </a:ext>
                </a:extLst>
              </a:tr>
              <a:tr h="190500">
                <a:tc>
                  <a:txBody>
                    <a:bodyPr/>
                    <a:lstStyle/>
                    <a:p>
                      <a:pPr algn="l" fontAlgn="b"/>
                      <a:r>
                        <a:rPr lang="en-US" sz="1100" b="0" i="0" u="none" strike="noStrike">
                          <a:solidFill>
                            <a:srgbClr val="000000"/>
                          </a:solidFill>
                          <a:effectLst/>
                          <a:latin typeface="Calibri" panose="020F0502020204030204" pitchFamily="34" charset="0"/>
                        </a:rPr>
                        <a:t>I asked friends for recommendations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06419140"/>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1001517"/>
                  </a:ext>
                </a:extLst>
              </a:tr>
            </a:tbl>
          </a:graphicData>
        </a:graphic>
      </p:graphicFrame>
      <p:sp>
        <p:nvSpPr>
          <p:cNvPr id="12" name="object 8">
            <a:extLst>
              <a:ext uri="{FF2B5EF4-FFF2-40B4-BE49-F238E27FC236}">
                <a16:creationId xmlns:a16="http://schemas.microsoft.com/office/drawing/2014/main" id="{078F9155-8B9E-4CB4-8208-5DEABBDC1373}"/>
              </a:ext>
            </a:extLst>
          </p:cNvPr>
          <p:cNvSpPr/>
          <p:nvPr/>
        </p:nvSpPr>
        <p:spPr>
          <a:xfrm>
            <a:off x="182549" y="6114682"/>
            <a:ext cx="4370598"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6" name="object 9">
            <a:extLst>
              <a:ext uri="{FF2B5EF4-FFF2-40B4-BE49-F238E27FC236}">
                <a16:creationId xmlns:a16="http://schemas.microsoft.com/office/drawing/2014/main" id="{0F6CDBBA-7D43-47F4-A826-E7357FF59AFC}"/>
              </a:ext>
            </a:extLst>
          </p:cNvPr>
          <p:cNvSpPr txBox="1"/>
          <p:nvPr/>
        </p:nvSpPr>
        <p:spPr>
          <a:xfrm>
            <a:off x="182549" y="6189534"/>
            <a:ext cx="4370597"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US" sz="1100" dirty="0">
                <a:solidFill>
                  <a:srgbClr val="000000"/>
                </a:solidFill>
                <a:latin typeface="Calibri" panose="020F0502020204030204" pitchFamily="34" charset="0"/>
              </a:rPr>
              <a:t>Destination websites should consider </a:t>
            </a:r>
            <a:r>
              <a:rPr lang="en-GB" sz="1100" spc="-5" dirty="0">
                <a:cs typeface="Calibri"/>
              </a:rPr>
              <a:t>emerging trends such as the ‘performance perfection’, with </a:t>
            </a:r>
            <a:r>
              <a:rPr lang="en-US" sz="1100" spc="-5" dirty="0">
                <a:cs typeface="Calibri"/>
              </a:rPr>
              <a:t>consumers </a:t>
            </a:r>
            <a:r>
              <a:rPr lang="en-US" sz="1100" spc="-10" dirty="0">
                <a:cs typeface="Calibri"/>
              </a:rPr>
              <a:t>seeking </a:t>
            </a:r>
            <a:r>
              <a:rPr lang="en-US" sz="1100" spc="-5" dirty="0">
                <a:cs typeface="Calibri"/>
              </a:rPr>
              <a:t>out destinations with photo and video</a:t>
            </a:r>
            <a:r>
              <a:rPr lang="en-US" sz="1100" spc="60" dirty="0">
                <a:cs typeface="Calibri"/>
              </a:rPr>
              <a:t> </a:t>
            </a:r>
            <a:r>
              <a:rPr lang="en-US" sz="1100" spc="-5" dirty="0">
                <a:cs typeface="Calibri"/>
              </a:rPr>
              <a:t>opportunities. </a:t>
            </a:r>
            <a:r>
              <a:rPr lang="en-GB" sz="1100" spc="-5" dirty="0">
                <a:latin typeface="Calibri"/>
                <a:cs typeface="Calibri"/>
              </a:rPr>
              <a:t>– See Secondary Research, Page 4. </a:t>
            </a:r>
            <a:endParaRPr sz="1100" dirty="0">
              <a:latin typeface="Calibri"/>
              <a:cs typeface="Calibri"/>
            </a:endParaRPr>
          </a:p>
        </p:txBody>
      </p:sp>
      <p:sp>
        <p:nvSpPr>
          <p:cNvPr id="17" name="object 10">
            <a:extLst>
              <a:ext uri="{FF2B5EF4-FFF2-40B4-BE49-F238E27FC236}">
                <a16:creationId xmlns:a16="http://schemas.microsoft.com/office/drawing/2014/main" id="{D56E8EE8-F974-4A73-9382-8426A138F680}"/>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8" name="object 11">
            <a:extLst>
              <a:ext uri="{FF2B5EF4-FFF2-40B4-BE49-F238E27FC236}">
                <a16:creationId xmlns:a16="http://schemas.microsoft.com/office/drawing/2014/main" id="{DEBFF757-4BCF-4E8B-AA64-4CD8F26103D3}"/>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
        <p:nvSpPr>
          <p:cNvPr id="20" name="object 8">
            <a:extLst>
              <a:ext uri="{FF2B5EF4-FFF2-40B4-BE49-F238E27FC236}">
                <a16:creationId xmlns:a16="http://schemas.microsoft.com/office/drawing/2014/main" id="{CC430E0B-A932-41B6-882B-58ACFF004E84}"/>
              </a:ext>
            </a:extLst>
          </p:cNvPr>
          <p:cNvSpPr/>
          <p:nvPr/>
        </p:nvSpPr>
        <p:spPr>
          <a:xfrm>
            <a:off x="4694548" y="6082541"/>
            <a:ext cx="3085708" cy="74074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2">
              <a:lumMod val="60000"/>
              <a:lumOff val="40000"/>
              <a:alpha val="32156"/>
            </a:schemeClr>
          </a:solidFill>
        </p:spPr>
        <p:txBody>
          <a:bodyPr wrap="square" lIns="0" tIns="0" rIns="0" bIns="0" rtlCol="0"/>
          <a:lstStyle/>
          <a:p>
            <a:endParaRPr sz="1100" dirty="0"/>
          </a:p>
        </p:txBody>
      </p:sp>
      <p:sp>
        <p:nvSpPr>
          <p:cNvPr id="21" name="object 9">
            <a:extLst>
              <a:ext uri="{FF2B5EF4-FFF2-40B4-BE49-F238E27FC236}">
                <a16:creationId xmlns:a16="http://schemas.microsoft.com/office/drawing/2014/main" id="{1B69CC56-B33B-4465-A21F-99D50965DC26}"/>
              </a:ext>
            </a:extLst>
          </p:cNvPr>
          <p:cNvSpPr txBox="1"/>
          <p:nvPr/>
        </p:nvSpPr>
        <p:spPr>
          <a:xfrm>
            <a:off x="4694548" y="6177143"/>
            <a:ext cx="3085708" cy="646139"/>
          </a:xfrm>
          <a:prstGeom prst="rect">
            <a:avLst/>
          </a:prstGeom>
          <a:solidFill>
            <a:schemeClr val="accent2">
              <a:lumMod val="60000"/>
              <a:lumOff val="40000"/>
              <a:alpha val="32156"/>
            </a:schemeClr>
          </a:solidFill>
        </p:spPr>
        <p:txBody>
          <a:bodyPr vert="horz" wrap="square" lIns="0" tIns="95885" rIns="0" bIns="0" rtlCol="0">
            <a:spAutoFit/>
          </a:bodyPr>
          <a:lstStyle/>
          <a:p>
            <a:pPr>
              <a:lnSpc>
                <a:spcPct val="110000"/>
              </a:lnSpc>
            </a:pPr>
            <a:r>
              <a:rPr lang="en-GB" sz="1100" dirty="0">
                <a:solidFill>
                  <a:srgbClr val="000000"/>
                </a:solidFill>
              </a:rPr>
              <a:t>Combined, </a:t>
            </a:r>
            <a:r>
              <a:rPr lang="en-US" sz="1100" dirty="0">
                <a:solidFill>
                  <a:srgbClr val="000000"/>
                </a:solidFill>
                <a:latin typeface="Calibri" panose="020F0502020204030204" pitchFamily="34" charset="0"/>
              </a:rPr>
              <a:t>destination websites, search engine and review sites accounted for 25% of all marketing consumption in 2018, up from 7% in 2010.</a:t>
            </a:r>
            <a:endParaRPr lang="en-GB" sz="1100" dirty="0"/>
          </a:p>
        </p:txBody>
      </p:sp>
      <p:sp>
        <p:nvSpPr>
          <p:cNvPr id="22" name="object 10">
            <a:extLst>
              <a:ext uri="{FF2B5EF4-FFF2-40B4-BE49-F238E27FC236}">
                <a16:creationId xmlns:a16="http://schemas.microsoft.com/office/drawing/2014/main" id="{E14A622A-9D5F-4B8A-95A7-38FD1E438351}"/>
              </a:ext>
            </a:extLst>
          </p:cNvPr>
          <p:cNvSpPr/>
          <p:nvPr/>
        </p:nvSpPr>
        <p:spPr>
          <a:xfrm>
            <a:off x="4694547" y="5925677"/>
            <a:ext cx="1091180" cy="286411"/>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3" name="object 11">
            <a:extLst>
              <a:ext uri="{FF2B5EF4-FFF2-40B4-BE49-F238E27FC236}">
                <a16:creationId xmlns:a16="http://schemas.microsoft.com/office/drawing/2014/main" id="{9C123F3E-9ED9-4D5F-B729-067F2E9887B6}"/>
              </a:ext>
            </a:extLst>
          </p:cNvPr>
          <p:cNvSpPr txBox="1"/>
          <p:nvPr/>
        </p:nvSpPr>
        <p:spPr>
          <a:xfrm>
            <a:off x="4694546" y="6055799"/>
            <a:ext cx="980299"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3580313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47</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356472"/>
            <a:ext cx="10787164" cy="1513363"/>
          </a:xfrm>
          <a:prstGeom prst="rect">
            <a:avLst/>
          </a:prstGeom>
          <a:noFill/>
        </p:spPr>
        <p:txBody>
          <a:bodyPr wrap="square" rtlCol="0">
            <a:spAutoFit/>
          </a:bodyPr>
          <a:lstStyle/>
          <a:p>
            <a:pPr algn="just">
              <a:lnSpc>
                <a:spcPct val="130000"/>
              </a:lnSpc>
            </a:pPr>
            <a:r>
              <a:rPr lang="en-GB" sz="1200" dirty="0"/>
              <a:t>Almost three quarters of visitors felt it was not necessary to use any information sources during their visit. Those who did, relied primarily on printed materials (8%), printed maps (8%) and the </a:t>
            </a:r>
            <a:r>
              <a:rPr lang="en-GB" sz="1200" dirty="0">
                <a:solidFill>
                  <a:srgbClr val="000000"/>
                </a:solidFill>
                <a:latin typeface="Calibri" panose="020F0502020204030204" pitchFamily="34" charset="0"/>
              </a:rPr>
              <a:t>location website/social media (7%).</a:t>
            </a:r>
          </a:p>
          <a:p>
            <a:pPr algn="just">
              <a:lnSpc>
                <a:spcPct val="130000"/>
              </a:lnSpc>
            </a:pPr>
            <a:r>
              <a:rPr lang="en-GB" sz="1200" dirty="0"/>
              <a:t> </a:t>
            </a:r>
          </a:p>
          <a:p>
            <a:pPr algn="just">
              <a:lnSpc>
                <a:spcPct val="130000"/>
              </a:lnSpc>
            </a:pPr>
            <a:r>
              <a:rPr lang="en-GB" sz="1200" dirty="0">
                <a:solidFill>
                  <a:srgbClr val="000000"/>
                </a:solidFill>
                <a:latin typeface="Calibri" panose="020F0502020204030204" pitchFamily="34" charset="0"/>
              </a:rPr>
              <a:t>Interestingly, visitors to Broadstairs were more likely to use a visitor map (11%) and printed materials (10%). Conversely, visitors to Margate were the most likely to use the destination website and social media during their visit. This may be partly influenced by the higher proportion of young adults (16-24 age group) visiting Margate compared to Broadstairs’ more mature visiting population, as seen in the previous section of this report. </a:t>
            </a:r>
            <a:endParaRPr lang="en-US" sz="1200" dirty="0">
              <a:solidFill>
                <a:srgbClr val="000000"/>
              </a:solidFill>
              <a:latin typeface="Calibri" panose="020F0502020204030204" pitchFamily="34" charset="0"/>
            </a:endParaRPr>
          </a:p>
        </p:txBody>
      </p:sp>
      <p:sp>
        <p:nvSpPr>
          <p:cNvPr id="19" name="Rectangle 18">
            <a:extLst>
              <a:ext uri="{FF2B5EF4-FFF2-40B4-BE49-F238E27FC236}">
                <a16:creationId xmlns:a16="http://schemas.microsoft.com/office/drawing/2014/main" id="{EDF0B59F-7A62-4D47-8E29-94181D7AFA25}"/>
              </a:ext>
            </a:extLst>
          </p:cNvPr>
          <p:cNvSpPr/>
          <p:nvPr/>
        </p:nvSpPr>
        <p:spPr>
          <a:xfrm>
            <a:off x="6796725" y="6135995"/>
            <a:ext cx="3742441"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a:t>
            </a:r>
            <a:r>
              <a:rPr lang="en-US" sz="1100" dirty="0"/>
              <a:t>Did you use any other type of information during your visit?</a:t>
            </a:r>
            <a:endParaRPr lang="en-GB" sz="1100" dirty="0"/>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9131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Key influencers – Information – During visit</a:t>
            </a:r>
            <a:endParaRPr lang="en-GB" sz="1400" b="1" dirty="0">
              <a:solidFill>
                <a:schemeClr val="tx2">
                  <a:lumMod val="75000"/>
                </a:schemeClr>
              </a:solidFill>
              <a:latin typeface="Calibri" pitchFamily="34" charset="0"/>
            </a:endParaRPr>
          </a:p>
        </p:txBody>
      </p:sp>
      <p:graphicFrame>
        <p:nvGraphicFramePr>
          <p:cNvPr id="16" name="Table 15">
            <a:extLst>
              <a:ext uri="{FF2B5EF4-FFF2-40B4-BE49-F238E27FC236}">
                <a16:creationId xmlns:a16="http://schemas.microsoft.com/office/drawing/2014/main" id="{599B7C75-B46D-4486-B217-C1EACCAE0CD7}"/>
              </a:ext>
            </a:extLst>
          </p:cNvPr>
          <p:cNvGraphicFramePr>
            <a:graphicFrameLocks noGrp="1"/>
          </p:cNvGraphicFramePr>
          <p:nvPr>
            <p:extLst>
              <p:ext uri="{D42A27DB-BD31-4B8C-83A1-F6EECF244321}">
                <p14:modId xmlns:p14="http://schemas.microsoft.com/office/powerpoint/2010/main" val="2496295767"/>
              </p:ext>
            </p:extLst>
          </p:nvPr>
        </p:nvGraphicFramePr>
        <p:xfrm>
          <a:off x="964030" y="3399939"/>
          <a:ext cx="4820676" cy="2095500"/>
        </p:xfrm>
        <a:graphic>
          <a:graphicData uri="http://schemas.openxmlformats.org/drawingml/2006/table">
            <a:tbl>
              <a:tblPr/>
              <a:tblGrid>
                <a:gridCol w="1789712">
                  <a:extLst>
                    <a:ext uri="{9D8B030D-6E8A-4147-A177-3AD203B41FA5}">
                      <a16:colId xmlns:a16="http://schemas.microsoft.com/office/drawing/2014/main" val="1916099032"/>
                    </a:ext>
                  </a:extLst>
                </a:gridCol>
                <a:gridCol w="757741">
                  <a:extLst>
                    <a:ext uri="{9D8B030D-6E8A-4147-A177-3AD203B41FA5}">
                      <a16:colId xmlns:a16="http://schemas.microsoft.com/office/drawing/2014/main" val="1280978951"/>
                    </a:ext>
                  </a:extLst>
                </a:gridCol>
                <a:gridCol w="757741">
                  <a:extLst>
                    <a:ext uri="{9D8B030D-6E8A-4147-A177-3AD203B41FA5}">
                      <a16:colId xmlns:a16="http://schemas.microsoft.com/office/drawing/2014/main" val="2774083129"/>
                    </a:ext>
                  </a:extLst>
                </a:gridCol>
                <a:gridCol w="757741">
                  <a:extLst>
                    <a:ext uri="{9D8B030D-6E8A-4147-A177-3AD203B41FA5}">
                      <a16:colId xmlns:a16="http://schemas.microsoft.com/office/drawing/2014/main" val="2454123792"/>
                    </a:ext>
                  </a:extLst>
                </a:gridCol>
                <a:gridCol w="757741">
                  <a:extLst>
                    <a:ext uri="{9D8B030D-6E8A-4147-A177-3AD203B41FA5}">
                      <a16:colId xmlns:a16="http://schemas.microsoft.com/office/drawing/2014/main" val="259355680"/>
                    </a:ext>
                  </a:extLst>
                </a:gridCol>
              </a:tblGrid>
              <a:tr h="190500">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90250791"/>
                  </a:ext>
                </a:extLst>
              </a:tr>
              <a:tr h="190500">
                <a:tc>
                  <a:txBody>
                    <a:bodyPr/>
                    <a:lstStyle/>
                    <a:p>
                      <a:pPr algn="l" fontAlgn="b"/>
                      <a:r>
                        <a:rPr lang="en-GB" sz="1100" b="0" i="0" u="none" strike="noStrike" dirty="0">
                          <a:solidFill>
                            <a:srgbClr val="000000"/>
                          </a:solidFill>
                          <a:effectLst/>
                          <a:latin typeface="Calibri" panose="020F0502020204030204" pitchFamily="34" charset="0"/>
                        </a:rPr>
                        <a:t>Location website/social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000242"/>
                  </a:ext>
                </a:extLst>
              </a:tr>
              <a:tr h="190500">
                <a:tc>
                  <a:txBody>
                    <a:bodyPr/>
                    <a:lstStyle/>
                    <a:p>
                      <a:pPr algn="l" fontAlgn="b"/>
                      <a:r>
                        <a:rPr lang="en-GB" sz="1100" b="0" i="0" u="none" strike="noStrike">
                          <a:solidFill>
                            <a:srgbClr val="000000"/>
                          </a:solidFill>
                          <a:effectLst/>
                          <a:latin typeface="Calibri" panose="020F0502020204030204" pitchFamily="34" charset="0"/>
                        </a:rPr>
                        <a:t>Travel guide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361053"/>
                  </a:ext>
                </a:extLst>
              </a:tr>
              <a:tr h="190500">
                <a:tc>
                  <a:txBody>
                    <a:bodyPr/>
                    <a:lstStyle/>
                    <a:p>
                      <a:pPr algn="l" fontAlgn="b"/>
                      <a:r>
                        <a:rPr lang="en-GB" sz="1100" b="0" i="0" u="none" strike="noStrike">
                          <a:solidFill>
                            <a:srgbClr val="000000"/>
                          </a:solidFill>
                          <a:effectLst/>
                          <a:latin typeface="Calibri" panose="020F0502020204030204" pitchFamily="34" charset="0"/>
                        </a:rPr>
                        <a:t>Travel blogs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723205558"/>
                  </a:ext>
                </a:extLst>
              </a:tr>
              <a:tr h="190500">
                <a:tc>
                  <a:txBody>
                    <a:bodyPr/>
                    <a:lstStyle/>
                    <a:p>
                      <a:pPr algn="l" fontAlgn="b"/>
                      <a:r>
                        <a:rPr lang="en-GB" sz="1100" b="0" i="0" u="none" strike="noStrike">
                          <a:solidFill>
                            <a:srgbClr val="000000"/>
                          </a:solidFill>
                          <a:effectLst/>
                          <a:latin typeface="Calibri" panose="020F0502020204030204" pitchFamily="34" charset="0"/>
                        </a:rPr>
                        <a:t>Apps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372419"/>
                  </a:ext>
                </a:extLst>
              </a:tr>
              <a:tr h="190500">
                <a:tc>
                  <a:txBody>
                    <a:bodyPr/>
                    <a:lstStyle/>
                    <a:p>
                      <a:pPr algn="l" fontAlgn="b"/>
                      <a:r>
                        <a:rPr lang="en-GB" sz="1100" b="0" i="0" u="none" strike="noStrike">
                          <a:solidFill>
                            <a:srgbClr val="000000"/>
                          </a:solidFill>
                          <a:effectLst/>
                          <a:latin typeface="Calibri" panose="020F0502020204030204" pitchFamily="34" charset="0"/>
                        </a:rPr>
                        <a:t>Other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223608"/>
                  </a:ext>
                </a:extLst>
              </a:tr>
              <a:tr h="190500">
                <a:tc>
                  <a:txBody>
                    <a:bodyPr/>
                    <a:lstStyle/>
                    <a:p>
                      <a:pPr algn="l" fontAlgn="b"/>
                      <a:r>
                        <a:rPr lang="en-GB" sz="1100" b="0" i="0" u="none" strike="noStrike" dirty="0">
                          <a:solidFill>
                            <a:srgbClr val="000000"/>
                          </a:solidFill>
                          <a:effectLst/>
                          <a:latin typeface="Calibri" panose="020F0502020204030204" pitchFamily="34" charset="0"/>
                        </a:rPr>
                        <a:t>Visitor Map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926542"/>
                  </a:ext>
                </a:extLst>
              </a:tr>
              <a:tr h="190500">
                <a:tc>
                  <a:txBody>
                    <a:bodyPr/>
                    <a:lstStyle/>
                    <a:p>
                      <a:pPr algn="l" fontAlgn="b"/>
                      <a:r>
                        <a:rPr lang="en-GB" sz="1100" b="0" i="0" u="none" strike="noStrike">
                          <a:solidFill>
                            <a:srgbClr val="000000"/>
                          </a:solidFill>
                          <a:effectLst/>
                          <a:latin typeface="Calibri" panose="020F0502020204030204" pitchFamily="34" charset="0"/>
                        </a:rPr>
                        <a:t>Printed material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80356"/>
                  </a:ext>
                </a:extLst>
              </a:tr>
              <a:tr h="190500">
                <a:tc>
                  <a:txBody>
                    <a:bodyPr/>
                    <a:lstStyle/>
                    <a:p>
                      <a:pPr algn="l" fontAlgn="b"/>
                      <a:r>
                        <a:rPr lang="en-GB" sz="1100" b="0" i="0" u="none" strike="noStrike">
                          <a:solidFill>
                            <a:srgbClr val="000000"/>
                          </a:solidFill>
                          <a:effectLst/>
                          <a:latin typeface="Calibri" panose="020F0502020204030204" pitchFamily="34" charset="0"/>
                        </a:rPr>
                        <a:t>TIC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647687"/>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433085"/>
                  </a:ext>
                </a:extLst>
              </a:tr>
              <a:tr h="190500">
                <a:tc>
                  <a:txBody>
                    <a:bodyPr/>
                    <a:lstStyle/>
                    <a:p>
                      <a:pPr algn="l" fontAlgn="b"/>
                      <a:r>
                        <a:rPr lang="en-GB" sz="1100" b="0" i="0" u="none" strike="noStrike">
                          <a:solidFill>
                            <a:srgbClr val="000000"/>
                          </a:solidFill>
                          <a:effectLst/>
                          <a:latin typeface="Calibri" panose="020F0502020204030204" pitchFamily="34" charset="0"/>
                        </a:rPr>
                        <a:t>None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2509714961"/>
                  </a:ext>
                </a:extLst>
              </a:tr>
            </a:tbl>
          </a:graphicData>
        </a:graphic>
      </p:graphicFrame>
      <p:graphicFrame>
        <p:nvGraphicFramePr>
          <p:cNvPr id="17" name="Chart 16">
            <a:extLst>
              <a:ext uri="{FF2B5EF4-FFF2-40B4-BE49-F238E27FC236}">
                <a16:creationId xmlns:a16="http://schemas.microsoft.com/office/drawing/2014/main" id="{19861528-9D26-4C1D-95B2-7EA9D58B742F}"/>
              </a:ext>
            </a:extLst>
          </p:cNvPr>
          <p:cNvGraphicFramePr>
            <a:graphicFrameLocks/>
          </p:cNvGraphicFramePr>
          <p:nvPr>
            <p:extLst>
              <p:ext uri="{D42A27DB-BD31-4B8C-83A1-F6EECF244321}">
                <p14:modId xmlns:p14="http://schemas.microsoft.com/office/powerpoint/2010/main" val="2053706789"/>
              </p:ext>
            </p:extLst>
          </p:nvPr>
        </p:nvGraphicFramePr>
        <p:xfrm>
          <a:off x="6675047" y="3004711"/>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4234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3777261" y="632517"/>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Trip influencers</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8C704F8-0213-474B-9CD2-24A8C79402D2}"/>
              </a:ext>
            </a:extLst>
          </p:cNvPr>
          <p:cNvSpPr txBox="1"/>
          <p:nvPr/>
        </p:nvSpPr>
        <p:spPr>
          <a:xfrm>
            <a:off x="554134" y="1356295"/>
            <a:ext cx="3311431" cy="276999"/>
          </a:xfrm>
          <a:prstGeom prst="rect">
            <a:avLst/>
          </a:prstGeom>
          <a:noFill/>
        </p:spPr>
        <p:txBody>
          <a:bodyPr wrap="square" rtlCol="0">
            <a:spAutoFit/>
          </a:bodyPr>
          <a:lstStyle/>
          <a:p>
            <a:r>
              <a:rPr lang="en-GB" sz="1200" b="1" dirty="0"/>
              <a:t>Trip influencers</a:t>
            </a:r>
          </a:p>
        </p:txBody>
      </p:sp>
      <p:sp>
        <p:nvSpPr>
          <p:cNvPr id="16" name="TextBox 15">
            <a:extLst>
              <a:ext uri="{FF2B5EF4-FFF2-40B4-BE49-F238E27FC236}">
                <a16:creationId xmlns:a16="http://schemas.microsoft.com/office/drawing/2014/main" id="{3EF39257-58A7-4729-8BEA-F5FE0F8FF63B}"/>
              </a:ext>
            </a:extLst>
          </p:cNvPr>
          <p:cNvSpPr txBox="1"/>
          <p:nvPr/>
        </p:nvSpPr>
        <p:spPr>
          <a:xfrm>
            <a:off x="554134" y="3290500"/>
            <a:ext cx="3311431" cy="276999"/>
          </a:xfrm>
          <a:prstGeom prst="rect">
            <a:avLst/>
          </a:prstGeom>
          <a:noFill/>
        </p:spPr>
        <p:txBody>
          <a:bodyPr wrap="square" rtlCol="0">
            <a:spAutoFit/>
          </a:bodyPr>
          <a:lstStyle/>
          <a:p>
            <a:r>
              <a:rPr lang="en-GB" sz="1200" b="1" dirty="0"/>
              <a:t>Information used when planning trip</a:t>
            </a:r>
          </a:p>
        </p:txBody>
      </p:sp>
      <p:sp>
        <p:nvSpPr>
          <p:cNvPr id="17" name="TextBox 16">
            <a:extLst>
              <a:ext uri="{FF2B5EF4-FFF2-40B4-BE49-F238E27FC236}">
                <a16:creationId xmlns:a16="http://schemas.microsoft.com/office/drawing/2014/main" id="{6951DC37-DCFA-42C6-A81B-24D5A0364307}"/>
              </a:ext>
            </a:extLst>
          </p:cNvPr>
          <p:cNvSpPr txBox="1"/>
          <p:nvPr/>
        </p:nvSpPr>
        <p:spPr>
          <a:xfrm>
            <a:off x="6393161" y="1286009"/>
            <a:ext cx="3311431" cy="276999"/>
          </a:xfrm>
          <a:prstGeom prst="rect">
            <a:avLst/>
          </a:prstGeom>
          <a:noFill/>
        </p:spPr>
        <p:txBody>
          <a:bodyPr wrap="square" rtlCol="0">
            <a:spAutoFit/>
          </a:bodyPr>
          <a:lstStyle/>
          <a:p>
            <a:r>
              <a:rPr lang="en-GB" sz="1200" b="1" dirty="0"/>
              <a:t>Trip influencers - Seasonality</a:t>
            </a:r>
          </a:p>
        </p:txBody>
      </p:sp>
      <p:graphicFrame>
        <p:nvGraphicFramePr>
          <p:cNvPr id="2" name="Table 1">
            <a:extLst>
              <a:ext uri="{FF2B5EF4-FFF2-40B4-BE49-F238E27FC236}">
                <a16:creationId xmlns:a16="http://schemas.microsoft.com/office/drawing/2014/main" id="{34A64EF0-606B-4810-AB12-8B0A7A037F50}"/>
              </a:ext>
            </a:extLst>
          </p:cNvPr>
          <p:cNvGraphicFramePr>
            <a:graphicFrameLocks noGrp="1"/>
          </p:cNvGraphicFramePr>
          <p:nvPr>
            <p:extLst>
              <p:ext uri="{D42A27DB-BD31-4B8C-83A1-F6EECF244321}">
                <p14:modId xmlns:p14="http://schemas.microsoft.com/office/powerpoint/2010/main" val="4040916213"/>
              </p:ext>
            </p:extLst>
          </p:nvPr>
        </p:nvGraphicFramePr>
        <p:xfrm>
          <a:off x="554133" y="1650725"/>
          <a:ext cx="4671011" cy="1524000"/>
        </p:xfrm>
        <a:graphic>
          <a:graphicData uri="http://schemas.openxmlformats.org/drawingml/2006/table">
            <a:tbl>
              <a:tblPr/>
              <a:tblGrid>
                <a:gridCol w="1734147">
                  <a:extLst>
                    <a:ext uri="{9D8B030D-6E8A-4147-A177-3AD203B41FA5}">
                      <a16:colId xmlns:a16="http://schemas.microsoft.com/office/drawing/2014/main" val="2115433540"/>
                    </a:ext>
                  </a:extLst>
                </a:gridCol>
                <a:gridCol w="734216">
                  <a:extLst>
                    <a:ext uri="{9D8B030D-6E8A-4147-A177-3AD203B41FA5}">
                      <a16:colId xmlns:a16="http://schemas.microsoft.com/office/drawing/2014/main" val="1170608750"/>
                    </a:ext>
                  </a:extLst>
                </a:gridCol>
                <a:gridCol w="734216">
                  <a:extLst>
                    <a:ext uri="{9D8B030D-6E8A-4147-A177-3AD203B41FA5}">
                      <a16:colId xmlns:a16="http://schemas.microsoft.com/office/drawing/2014/main" val="3643857616"/>
                    </a:ext>
                  </a:extLst>
                </a:gridCol>
                <a:gridCol w="734216">
                  <a:extLst>
                    <a:ext uri="{9D8B030D-6E8A-4147-A177-3AD203B41FA5}">
                      <a16:colId xmlns:a16="http://schemas.microsoft.com/office/drawing/2014/main" val="1164172027"/>
                    </a:ext>
                  </a:extLst>
                </a:gridCol>
                <a:gridCol w="734216">
                  <a:extLst>
                    <a:ext uri="{9D8B030D-6E8A-4147-A177-3AD203B41FA5}">
                      <a16:colId xmlns:a16="http://schemas.microsoft.com/office/drawing/2014/main" val="78918752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All visits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9674828"/>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182646885"/>
                  </a:ext>
                </a:extLst>
              </a:tr>
              <a:tr h="190500">
                <a:tc>
                  <a:txBody>
                    <a:bodyPr/>
                    <a:lstStyle/>
                    <a:p>
                      <a:pPr algn="l" fontAlgn="b"/>
                      <a:r>
                        <a:rPr lang="en-GB" sz="1100" b="0" i="0" u="none" strike="noStrike">
                          <a:solidFill>
                            <a:srgbClr val="000000"/>
                          </a:solidFill>
                          <a:effectLst/>
                          <a:latin typeface="Calibri" panose="020F0502020204030204" pitchFamily="34" charset="0"/>
                        </a:rPr>
                        <a:t>Coastline/beaches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602868"/>
                  </a:ext>
                </a:extLst>
              </a:tr>
              <a:tr h="190500">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35513"/>
                  </a:ext>
                </a:extLst>
              </a:tr>
              <a:tr h="190500">
                <a:tc>
                  <a:txBody>
                    <a:bodyPr/>
                    <a:lstStyle/>
                    <a:p>
                      <a:pPr algn="l" fontAlgn="b"/>
                      <a:r>
                        <a:rPr lang="en-GB" sz="1100" b="0" i="0" u="none" strike="noStrike">
                          <a:solidFill>
                            <a:srgbClr val="000000"/>
                          </a:solidFill>
                          <a:effectLst/>
                          <a:latin typeface="Calibri" panose="020F0502020204030204" pitchFamily="34" charset="0"/>
                        </a:rPr>
                        <a:t>Arts/culture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1968115"/>
                  </a:ext>
                </a:extLst>
              </a:tr>
              <a:tr h="190500">
                <a:tc>
                  <a:txBody>
                    <a:bodyPr/>
                    <a:lstStyle/>
                    <a:p>
                      <a:pPr algn="l" fontAlgn="b"/>
                      <a:r>
                        <a:rPr lang="en-GB" sz="1100" b="0" i="0" u="none" strike="noStrike">
                          <a:solidFill>
                            <a:srgbClr val="000000"/>
                          </a:solidFill>
                          <a:effectLst/>
                          <a:latin typeface="Calibri" panose="020F0502020204030204" pitchFamily="34" charset="0"/>
                        </a:rPr>
                        <a:t>History/heritage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986197"/>
                  </a:ext>
                </a:extLst>
              </a:tr>
              <a:tr h="190500">
                <a:tc>
                  <a:txBody>
                    <a:bodyPr/>
                    <a:lstStyle/>
                    <a:p>
                      <a:pPr algn="l" fontAlgn="b"/>
                      <a:r>
                        <a:rPr lang="en-GB" sz="1100" b="0" i="0" u="none" strike="noStrike">
                          <a:solidFill>
                            <a:srgbClr val="000000"/>
                          </a:solidFill>
                          <a:effectLst/>
                          <a:latin typeface="Calibri" panose="020F0502020204030204" pitchFamily="34" charset="0"/>
                        </a:rPr>
                        <a:t>Recreational activities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951277"/>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389752"/>
                  </a:ext>
                </a:extLst>
              </a:tr>
            </a:tbl>
          </a:graphicData>
        </a:graphic>
      </p:graphicFrame>
      <p:graphicFrame>
        <p:nvGraphicFramePr>
          <p:cNvPr id="3" name="Table 2">
            <a:extLst>
              <a:ext uri="{FF2B5EF4-FFF2-40B4-BE49-F238E27FC236}">
                <a16:creationId xmlns:a16="http://schemas.microsoft.com/office/drawing/2014/main" id="{EADD6265-5EEF-4ECE-9488-49DE36A9CBCD}"/>
              </a:ext>
            </a:extLst>
          </p:cNvPr>
          <p:cNvGraphicFramePr>
            <a:graphicFrameLocks noGrp="1"/>
          </p:cNvGraphicFramePr>
          <p:nvPr>
            <p:extLst>
              <p:ext uri="{D42A27DB-BD31-4B8C-83A1-F6EECF244321}">
                <p14:modId xmlns:p14="http://schemas.microsoft.com/office/powerpoint/2010/main" val="3206357799"/>
              </p:ext>
            </p:extLst>
          </p:nvPr>
        </p:nvGraphicFramePr>
        <p:xfrm>
          <a:off x="6393161" y="1636981"/>
          <a:ext cx="4671012" cy="1524000"/>
        </p:xfrm>
        <a:graphic>
          <a:graphicData uri="http://schemas.openxmlformats.org/drawingml/2006/table">
            <a:tbl>
              <a:tblPr/>
              <a:tblGrid>
                <a:gridCol w="1716795">
                  <a:extLst>
                    <a:ext uri="{9D8B030D-6E8A-4147-A177-3AD203B41FA5}">
                      <a16:colId xmlns:a16="http://schemas.microsoft.com/office/drawing/2014/main" val="676814472"/>
                    </a:ext>
                  </a:extLst>
                </a:gridCol>
                <a:gridCol w="984739">
                  <a:extLst>
                    <a:ext uri="{9D8B030D-6E8A-4147-A177-3AD203B41FA5}">
                      <a16:colId xmlns:a16="http://schemas.microsoft.com/office/drawing/2014/main" val="1265233888"/>
                    </a:ext>
                  </a:extLst>
                </a:gridCol>
                <a:gridCol w="984739">
                  <a:extLst>
                    <a:ext uri="{9D8B030D-6E8A-4147-A177-3AD203B41FA5}">
                      <a16:colId xmlns:a16="http://schemas.microsoft.com/office/drawing/2014/main" val="493831296"/>
                    </a:ext>
                  </a:extLst>
                </a:gridCol>
                <a:gridCol w="984739">
                  <a:extLst>
                    <a:ext uri="{9D8B030D-6E8A-4147-A177-3AD203B41FA5}">
                      <a16:colId xmlns:a16="http://schemas.microsoft.com/office/drawing/2014/main" val="3966134632"/>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All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8180544"/>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25981828"/>
                  </a:ext>
                </a:extLst>
              </a:tr>
              <a:tr h="190500">
                <a:tc>
                  <a:txBody>
                    <a:bodyPr/>
                    <a:lstStyle/>
                    <a:p>
                      <a:pPr algn="l" fontAlgn="b"/>
                      <a:r>
                        <a:rPr lang="en-GB" sz="1100" b="0" i="0" u="none" strike="noStrike">
                          <a:solidFill>
                            <a:srgbClr val="000000"/>
                          </a:solidFill>
                          <a:effectLst/>
                          <a:latin typeface="Calibri" panose="020F0502020204030204" pitchFamily="34" charset="0"/>
                        </a:rPr>
                        <a:t>Coastline/beaches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9268416"/>
                  </a:ext>
                </a:extLst>
              </a:tr>
              <a:tr h="190500">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759410709"/>
                  </a:ext>
                </a:extLst>
              </a:tr>
              <a:tr h="190500">
                <a:tc>
                  <a:txBody>
                    <a:bodyPr/>
                    <a:lstStyle/>
                    <a:p>
                      <a:pPr algn="l" fontAlgn="b"/>
                      <a:r>
                        <a:rPr lang="en-GB" sz="1100" b="0" i="0" u="none" strike="noStrike" dirty="0">
                          <a:solidFill>
                            <a:srgbClr val="000000"/>
                          </a:solidFill>
                          <a:effectLst/>
                          <a:latin typeface="Calibri" panose="020F0502020204030204" pitchFamily="34" charset="0"/>
                        </a:rPr>
                        <a:t>Arts/culture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703072042"/>
                  </a:ext>
                </a:extLst>
              </a:tr>
              <a:tr h="190500">
                <a:tc>
                  <a:txBody>
                    <a:bodyPr/>
                    <a:lstStyle/>
                    <a:p>
                      <a:pPr algn="l" fontAlgn="b"/>
                      <a:r>
                        <a:rPr lang="en-GB" sz="1100" b="0" i="0" u="none" strike="noStrike" dirty="0">
                          <a:solidFill>
                            <a:srgbClr val="000000"/>
                          </a:solidFill>
                          <a:effectLst/>
                          <a:latin typeface="Calibri" panose="020F0502020204030204" pitchFamily="34" charset="0"/>
                        </a:rPr>
                        <a:t>History/heritage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06250102"/>
                  </a:ext>
                </a:extLst>
              </a:tr>
              <a:tr h="190500">
                <a:tc>
                  <a:txBody>
                    <a:bodyPr/>
                    <a:lstStyle/>
                    <a:p>
                      <a:pPr algn="l" fontAlgn="b"/>
                      <a:r>
                        <a:rPr lang="en-GB" sz="1100" b="0" i="0" u="none" strike="noStrike">
                          <a:solidFill>
                            <a:srgbClr val="000000"/>
                          </a:solidFill>
                          <a:effectLst/>
                          <a:latin typeface="Calibri" panose="020F0502020204030204" pitchFamily="34" charset="0"/>
                        </a:rPr>
                        <a:t>Recreational activities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59442862"/>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933576870"/>
                  </a:ext>
                </a:extLst>
              </a:tr>
            </a:tbl>
          </a:graphicData>
        </a:graphic>
      </p:graphicFrame>
      <p:graphicFrame>
        <p:nvGraphicFramePr>
          <p:cNvPr id="19" name="Table 18">
            <a:extLst>
              <a:ext uri="{FF2B5EF4-FFF2-40B4-BE49-F238E27FC236}">
                <a16:creationId xmlns:a16="http://schemas.microsoft.com/office/drawing/2014/main" id="{D5946518-0EE9-4305-9A4A-E097996CCBB1}"/>
              </a:ext>
            </a:extLst>
          </p:cNvPr>
          <p:cNvGraphicFramePr>
            <a:graphicFrameLocks noGrp="1"/>
          </p:cNvGraphicFramePr>
          <p:nvPr>
            <p:extLst>
              <p:ext uri="{D42A27DB-BD31-4B8C-83A1-F6EECF244321}">
                <p14:modId xmlns:p14="http://schemas.microsoft.com/office/powerpoint/2010/main" val="2736729834"/>
              </p:ext>
            </p:extLst>
          </p:nvPr>
        </p:nvGraphicFramePr>
        <p:xfrm>
          <a:off x="6275679" y="3620950"/>
          <a:ext cx="5613401" cy="2095500"/>
        </p:xfrm>
        <a:graphic>
          <a:graphicData uri="http://schemas.openxmlformats.org/drawingml/2006/table">
            <a:tbl>
              <a:tblPr/>
              <a:tblGrid>
                <a:gridCol w="2868578">
                  <a:extLst>
                    <a:ext uri="{9D8B030D-6E8A-4147-A177-3AD203B41FA5}">
                      <a16:colId xmlns:a16="http://schemas.microsoft.com/office/drawing/2014/main" val="2022792231"/>
                    </a:ext>
                  </a:extLst>
                </a:gridCol>
                <a:gridCol w="1170913">
                  <a:extLst>
                    <a:ext uri="{9D8B030D-6E8A-4147-A177-3AD203B41FA5}">
                      <a16:colId xmlns:a16="http://schemas.microsoft.com/office/drawing/2014/main" val="454417908"/>
                    </a:ext>
                  </a:extLst>
                </a:gridCol>
                <a:gridCol w="786955">
                  <a:extLst>
                    <a:ext uri="{9D8B030D-6E8A-4147-A177-3AD203B41FA5}">
                      <a16:colId xmlns:a16="http://schemas.microsoft.com/office/drawing/2014/main" val="945488038"/>
                    </a:ext>
                  </a:extLst>
                </a:gridCol>
                <a:gridCol w="786955">
                  <a:extLst>
                    <a:ext uri="{9D8B030D-6E8A-4147-A177-3AD203B41FA5}">
                      <a16:colId xmlns:a16="http://schemas.microsoft.com/office/drawing/2014/main" val="2052429113"/>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All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67948838"/>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995335290"/>
                  </a:ext>
                </a:extLst>
              </a:tr>
              <a:tr h="190500">
                <a:tc>
                  <a:txBody>
                    <a:bodyPr/>
                    <a:lstStyle/>
                    <a:p>
                      <a:pPr algn="l" fontAlgn="b"/>
                      <a:r>
                        <a:rPr lang="en-US" sz="1100" b="0" i="0" u="none" strike="noStrike">
                          <a:solidFill>
                            <a:srgbClr val="000000"/>
                          </a:solidFill>
                          <a:effectLst/>
                          <a:latin typeface="Calibri" panose="020F0502020204030204" pitchFamily="34" charset="0"/>
                        </a:rPr>
                        <a:t>I did not use any information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98366419"/>
                  </a:ext>
                </a:extLst>
              </a:tr>
              <a:tr h="190500">
                <a:tc>
                  <a:txBody>
                    <a:bodyPr/>
                    <a:lstStyle/>
                    <a:p>
                      <a:pPr algn="l" fontAlgn="b"/>
                      <a:r>
                        <a:rPr lang="en-GB" sz="1100" b="0" i="0" u="none" strike="noStrike">
                          <a:solidFill>
                            <a:srgbClr val="000000"/>
                          </a:solidFill>
                          <a:effectLst/>
                          <a:latin typeface="Calibri" panose="020F0502020204030204" pitchFamily="34" charset="0"/>
                        </a:rPr>
                        <a:t>Advertisement (Paper / Magazine/ TV / 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26734158"/>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the destination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619798937"/>
                  </a:ext>
                </a:extLst>
              </a:tr>
              <a:tr h="190500">
                <a:tc>
                  <a:txBody>
                    <a:bodyPr/>
                    <a:lstStyle/>
                    <a:p>
                      <a:pPr algn="l" fontAlgn="b"/>
                      <a:r>
                        <a:rPr lang="en-US" sz="1100" b="0" i="0" u="none" strike="noStrike" dirty="0">
                          <a:solidFill>
                            <a:srgbClr val="000000"/>
                          </a:solidFill>
                          <a:effectLst/>
                          <a:latin typeface="Calibri" panose="020F0502020204030204" pitchFamily="34" charset="0"/>
                        </a:rPr>
                        <a:t>I visited other websites / search engine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677454133"/>
                  </a:ext>
                </a:extLst>
              </a:tr>
              <a:tr h="190500">
                <a:tc>
                  <a:txBody>
                    <a:bodyPr/>
                    <a:lstStyle/>
                    <a:p>
                      <a:pPr algn="l" fontAlgn="b"/>
                      <a:r>
                        <a:rPr lang="en-US" sz="1100" b="0" i="0" u="none" strike="noStrike">
                          <a:solidFill>
                            <a:srgbClr val="000000"/>
                          </a:solidFill>
                          <a:effectLst/>
                          <a:latin typeface="Calibri" panose="020F0502020204030204" pitchFamily="34" charset="0"/>
                        </a:rPr>
                        <a:t>I visited review websites (TripAdvisor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24827966"/>
                  </a:ext>
                </a:extLst>
              </a:tr>
              <a:tr h="190500">
                <a:tc>
                  <a:txBody>
                    <a:bodyPr/>
                    <a:lstStyle/>
                    <a:p>
                      <a:pPr algn="l" fontAlgn="b"/>
                      <a:r>
                        <a:rPr lang="en-US" sz="1100" b="0" i="0" u="none" strike="noStrike" dirty="0">
                          <a:solidFill>
                            <a:srgbClr val="000000"/>
                          </a:solidFill>
                          <a:effectLst/>
                          <a:latin typeface="Calibri" panose="020F0502020204030204" pitchFamily="34" charset="0"/>
                        </a:rPr>
                        <a:t>I looked through  brochures / leaflets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624377827"/>
                  </a:ext>
                </a:extLst>
              </a:tr>
              <a:tr h="190500">
                <a:tc>
                  <a:txBody>
                    <a:bodyPr/>
                    <a:lstStyle/>
                    <a:p>
                      <a:pPr algn="l" fontAlgn="b"/>
                      <a:r>
                        <a:rPr lang="en-US" sz="1100" b="0" i="0" u="none" strike="noStrike">
                          <a:solidFill>
                            <a:srgbClr val="000000"/>
                          </a:solidFill>
                          <a:effectLst/>
                          <a:latin typeface="Calibri" panose="020F0502020204030204" pitchFamily="34" charset="0"/>
                        </a:rPr>
                        <a:t>I looked for recommendations on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47059764"/>
                  </a:ext>
                </a:extLst>
              </a:tr>
              <a:tr h="190500">
                <a:tc>
                  <a:txBody>
                    <a:bodyPr/>
                    <a:lstStyle/>
                    <a:p>
                      <a:pPr algn="l" fontAlgn="b"/>
                      <a:r>
                        <a:rPr lang="en-US" sz="1100" b="0" i="0" u="none" strike="noStrike">
                          <a:solidFill>
                            <a:srgbClr val="000000"/>
                          </a:solidFill>
                          <a:effectLst/>
                          <a:latin typeface="Calibri" panose="020F0502020204030204" pitchFamily="34" charset="0"/>
                        </a:rPr>
                        <a:t>I asked friends for recommendations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906419140"/>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61001517"/>
                  </a:ext>
                </a:extLst>
              </a:tr>
            </a:tbl>
          </a:graphicData>
        </a:graphic>
      </p:graphicFrame>
      <p:sp>
        <p:nvSpPr>
          <p:cNvPr id="22" name="TextBox 21">
            <a:extLst>
              <a:ext uri="{FF2B5EF4-FFF2-40B4-BE49-F238E27FC236}">
                <a16:creationId xmlns:a16="http://schemas.microsoft.com/office/drawing/2014/main" id="{242F6667-186F-41CA-8FB9-ED217F73072D}"/>
              </a:ext>
            </a:extLst>
          </p:cNvPr>
          <p:cNvSpPr txBox="1"/>
          <p:nvPr/>
        </p:nvSpPr>
        <p:spPr>
          <a:xfrm>
            <a:off x="6393161" y="3326504"/>
            <a:ext cx="4770558" cy="276999"/>
          </a:xfrm>
          <a:prstGeom prst="rect">
            <a:avLst/>
          </a:prstGeom>
          <a:noFill/>
        </p:spPr>
        <p:txBody>
          <a:bodyPr wrap="square" rtlCol="0">
            <a:spAutoFit/>
          </a:bodyPr>
          <a:lstStyle/>
          <a:p>
            <a:r>
              <a:rPr lang="en-GB" sz="1200" b="1" dirty="0"/>
              <a:t>Information used when planning trip - Seasonality</a:t>
            </a:r>
          </a:p>
        </p:txBody>
      </p:sp>
      <p:graphicFrame>
        <p:nvGraphicFramePr>
          <p:cNvPr id="5" name="Table 4">
            <a:extLst>
              <a:ext uri="{FF2B5EF4-FFF2-40B4-BE49-F238E27FC236}">
                <a16:creationId xmlns:a16="http://schemas.microsoft.com/office/drawing/2014/main" id="{3CA0018D-9CCF-47AB-9B06-30292AA2CF11}"/>
              </a:ext>
            </a:extLst>
          </p:cNvPr>
          <p:cNvGraphicFramePr>
            <a:graphicFrameLocks noGrp="1"/>
          </p:cNvGraphicFramePr>
          <p:nvPr>
            <p:extLst>
              <p:ext uri="{D42A27DB-BD31-4B8C-83A1-F6EECF244321}">
                <p14:modId xmlns:p14="http://schemas.microsoft.com/office/powerpoint/2010/main" val="3628929354"/>
              </p:ext>
            </p:extLst>
          </p:nvPr>
        </p:nvGraphicFramePr>
        <p:xfrm>
          <a:off x="302924" y="3614757"/>
          <a:ext cx="5613399" cy="2095500"/>
        </p:xfrm>
        <a:graphic>
          <a:graphicData uri="http://schemas.openxmlformats.org/drawingml/2006/table">
            <a:tbl>
              <a:tblPr/>
              <a:tblGrid>
                <a:gridCol w="2877179">
                  <a:extLst>
                    <a:ext uri="{9D8B030D-6E8A-4147-A177-3AD203B41FA5}">
                      <a16:colId xmlns:a16="http://schemas.microsoft.com/office/drawing/2014/main" val="2051155341"/>
                    </a:ext>
                  </a:extLst>
                </a:gridCol>
                <a:gridCol w="684055">
                  <a:extLst>
                    <a:ext uri="{9D8B030D-6E8A-4147-A177-3AD203B41FA5}">
                      <a16:colId xmlns:a16="http://schemas.microsoft.com/office/drawing/2014/main" val="3316801398"/>
                    </a:ext>
                  </a:extLst>
                </a:gridCol>
                <a:gridCol w="684055">
                  <a:extLst>
                    <a:ext uri="{9D8B030D-6E8A-4147-A177-3AD203B41FA5}">
                      <a16:colId xmlns:a16="http://schemas.microsoft.com/office/drawing/2014/main" val="3053707275"/>
                    </a:ext>
                  </a:extLst>
                </a:gridCol>
                <a:gridCol w="684055">
                  <a:extLst>
                    <a:ext uri="{9D8B030D-6E8A-4147-A177-3AD203B41FA5}">
                      <a16:colId xmlns:a16="http://schemas.microsoft.com/office/drawing/2014/main" val="323123974"/>
                    </a:ext>
                  </a:extLst>
                </a:gridCol>
                <a:gridCol w="684055">
                  <a:extLst>
                    <a:ext uri="{9D8B030D-6E8A-4147-A177-3AD203B41FA5}">
                      <a16:colId xmlns:a16="http://schemas.microsoft.com/office/drawing/2014/main" val="698683975"/>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 All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27776883"/>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38610770"/>
                  </a:ext>
                </a:extLst>
              </a:tr>
              <a:tr h="190500">
                <a:tc>
                  <a:txBody>
                    <a:bodyPr/>
                    <a:lstStyle/>
                    <a:p>
                      <a:pPr algn="l" fontAlgn="b"/>
                      <a:r>
                        <a:rPr lang="en-US" sz="1100" b="0" i="0" u="none" strike="noStrike">
                          <a:solidFill>
                            <a:srgbClr val="000000"/>
                          </a:solidFill>
                          <a:effectLst/>
                          <a:latin typeface="Calibri" panose="020F0502020204030204" pitchFamily="34" charset="0"/>
                        </a:rPr>
                        <a:t>I did not use any information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65174"/>
                  </a:ext>
                </a:extLst>
              </a:tr>
              <a:tr h="190500">
                <a:tc>
                  <a:txBody>
                    <a:bodyPr/>
                    <a:lstStyle/>
                    <a:p>
                      <a:pPr algn="l" fontAlgn="b"/>
                      <a:r>
                        <a:rPr lang="en-GB" sz="1100" b="0" i="0" u="none" strike="noStrike">
                          <a:solidFill>
                            <a:srgbClr val="000000"/>
                          </a:solidFill>
                          <a:effectLst/>
                          <a:latin typeface="Calibri" panose="020F0502020204030204" pitchFamily="34" charset="0"/>
                        </a:rPr>
                        <a:t>Advertisement (Paper / Magazine/ TV / radio)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8349503"/>
                  </a:ext>
                </a:extLst>
              </a:tr>
              <a:tr h="190500">
                <a:tc>
                  <a:txBody>
                    <a:bodyPr/>
                    <a:lstStyle/>
                    <a:p>
                      <a:pPr algn="l" fontAlgn="b"/>
                      <a:r>
                        <a:rPr lang="en-US" sz="1100" b="0" i="0" u="none" strike="noStrike">
                          <a:solidFill>
                            <a:srgbClr val="000000"/>
                          </a:solidFill>
                          <a:effectLst/>
                          <a:latin typeface="Calibri" panose="020F0502020204030204" pitchFamily="34" charset="0"/>
                        </a:rPr>
                        <a:t>I visited the destination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15432"/>
                  </a:ext>
                </a:extLst>
              </a:tr>
              <a:tr h="190500">
                <a:tc>
                  <a:txBody>
                    <a:bodyPr/>
                    <a:lstStyle/>
                    <a:p>
                      <a:pPr algn="l" fontAlgn="b"/>
                      <a:r>
                        <a:rPr lang="en-US" sz="1100" b="0" i="0" u="none" strike="noStrike">
                          <a:solidFill>
                            <a:srgbClr val="000000"/>
                          </a:solidFill>
                          <a:effectLst/>
                          <a:latin typeface="Calibri" panose="020F0502020204030204" pitchFamily="34" charset="0"/>
                        </a:rPr>
                        <a:t>I visited other websites / search engine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550582"/>
                  </a:ext>
                </a:extLst>
              </a:tr>
              <a:tr h="190500">
                <a:tc>
                  <a:txBody>
                    <a:bodyPr/>
                    <a:lstStyle/>
                    <a:p>
                      <a:pPr algn="l" fontAlgn="b"/>
                      <a:r>
                        <a:rPr lang="en-US" sz="1100" b="0" i="0" u="none" strike="noStrike">
                          <a:solidFill>
                            <a:srgbClr val="000000"/>
                          </a:solidFill>
                          <a:effectLst/>
                          <a:latin typeface="Calibri" panose="020F0502020204030204" pitchFamily="34" charset="0"/>
                        </a:rPr>
                        <a:t>I visited review websites (TripAdvisor etc)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580856"/>
                  </a:ext>
                </a:extLst>
              </a:tr>
              <a:tr h="190500">
                <a:tc>
                  <a:txBody>
                    <a:bodyPr/>
                    <a:lstStyle/>
                    <a:p>
                      <a:pPr algn="l" fontAlgn="b"/>
                      <a:r>
                        <a:rPr lang="en-US" sz="1100" b="0" i="0" u="none" strike="noStrike" dirty="0">
                          <a:solidFill>
                            <a:srgbClr val="000000"/>
                          </a:solidFill>
                          <a:effectLst/>
                          <a:latin typeface="Calibri" panose="020F0502020204030204" pitchFamily="34" charset="0"/>
                        </a:rPr>
                        <a:t>I looked through Location brochures / leaflets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391528"/>
                  </a:ext>
                </a:extLst>
              </a:tr>
              <a:tr h="190500">
                <a:tc>
                  <a:txBody>
                    <a:bodyPr/>
                    <a:lstStyle/>
                    <a:p>
                      <a:pPr algn="l" fontAlgn="b"/>
                      <a:r>
                        <a:rPr lang="en-US" sz="1100" b="0" i="0" u="none" strike="noStrike">
                          <a:solidFill>
                            <a:srgbClr val="000000"/>
                          </a:solidFill>
                          <a:effectLst/>
                          <a:latin typeface="Calibri" panose="020F0502020204030204" pitchFamily="34" charset="0"/>
                        </a:rPr>
                        <a:t>I looked for recommendations on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5912316"/>
                  </a:ext>
                </a:extLst>
              </a:tr>
              <a:tr h="190500">
                <a:tc>
                  <a:txBody>
                    <a:bodyPr/>
                    <a:lstStyle/>
                    <a:p>
                      <a:pPr algn="l" fontAlgn="b"/>
                      <a:r>
                        <a:rPr lang="en-US" sz="1100" b="0" i="0" u="none" strike="noStrike">
                          <a:solidFill>
                            <a:srgbClr val="000000"/>
                          </a:solidFill>
                          <a:effectLst/>
                          <a:latin typeface="Calibri" panose="020F0502020204030204" pitchFamily="34" charset="0"/>
                        </a:rPr>
                        <a:t>I asked friends for recommendations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135711"/>
                  </a:ext>
                </a:extLst>
              </a:tr>
              <a:tr h="190500">
                <a:tc>
                  <a:txBody>
                    <a:bodyPr/>
                    <a:lstStyle/>
                    <a:p>
                      <a:pPr algn="l" fontAlgn="b"/>
                      <a:r>
                        <a:rPr lang="en-GB" sz="1100" b="0" i="0" u="none" strike="noStrike">
                          <a:solidFill>
                            <a:srgbClr val="000000"/>
                          </a:solidFill>
                          <a:effectLst/>
                          <a:latin typeface="Calibri" panose="020F0502020204030204" pitchFamily="34" charset="0"/>
                        </a:rPr>
                        <a:t>Other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2334711"/>
                  </a:ext>
                </a:extLst>
              </a:tr>
            </a:tbl>
          </a:graphicData>
        </a:graphic>
      </p:graphicFrame>
      <p:sp>
        <p:nvSpPr>
          <p:cNvPr id="20" name="TextBox 19">
            <a:extLst>
              <a:ext uri="{FF2B5EF4-FFF2-40B4-BE49-F238E27FC236}">
                <a16:creationId xmlns:a16="http://schemas.microsoft.com/office/drawing/2014/main" id="{DF17F57E-2639-469F-B7F0-5D47823002EB}"/>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48</a:t>
            </a:r>
          </a:p>
        </p:txBody>
      </p:sp>
    </p:spTree>
    <p:extLst>
      <p:ext uri="{BB962C8B-B14F-4D97-AF65-F5344CB8AC3E}">
        <p14:creationId xmlns:p14="http://schemas.microsoft.com/office/powerpoint/2010/main" val="2015935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4158343" y="1025249"/>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Trip influencers</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Influencers </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502E64F6-0329-4DBF-B9F7-3FDB3F17995F}"/>
              </a:ext>
            </a:extLst>
          </p:cNvPr>
          <p:cNvGraphicFramePr>
            <a:graphicFrameLocks noGrp="1"/>
          </p:cNvGraphicFramePr>
          <p:nvPr>
            <p:extLst>
              <p:ext uri="{D42A27DB-BD31-4B8C-83A1-F6EECF244321}">
                <p14:modId xmlns:p14="http://schemas.microsoft.com/office/powerpoint/2010/main" val="1834031721"/>
              </p:ext>
            </p:extLst>
          </p:nvPr>
        </p:nvGraphicFramePr>
        <p:xfrm>
          <a:off x="6789670" y="2535255"/>
          <a:ext cx="4354007" cy="2286000"/>
        </p:xfrm>
        <a:graphic>
          <a:graphicData uri="http://schemas.openxmlformats.org/drawingml/2006/table">
            <a:tbl>
              <a:tblPr/>
              <a:tblGrid>
                <a:gridCol w="1798655">
                  <a:extLst>
                    <a:ext uri="{9D8B030D-6E8A-4147-A177-3AD203B41FA5}">
                      <a16:colId xmlns:a16="http://schemas.microsoft.com/office/drawing/2014/main" val="2344537400"/>
                    </a:ext>
                  </a:extLst>
                </a:gridCol>
                <a:gridCol w="851784">
                  <a:extLst>
                    <a:ext uri="{9D8B030D-6E8A-4147-A177-3AD203B41FA5}">
                      <a16:colId xmlns:a16="http://schemas.microsoft.com/office/drawing/2014/main" val="1745308542"/>
                    </a:ext>
                  </a:extLst>
                </a:gridCol>
                <a:gridCol w="851784">
                  <a:extLst>
                    <a:ext uri="{9D8B030D-6E8A-4147-A177-3AD203B41FA5}">
                      <a16:colId xmlns:a16="http://schemas.microsoft.com/office/drawing/2014/main" val="81705753"/>
                    </a:ext>
                  </a:extLst>
                </a:gridCol>
                <a:gridCol w="851784">
                  <a:extLst>
                    <a:ext uri="{9D8B030D-6E8A-4147-A177-3AD203B41FA5}">
                      <a16:colId xmlns:a16="http://schemas.microsoft.com/office/drawing/2014/main" val="21406496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All responses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Summer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Autumn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57214359"/>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682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620786720"/>
                  </a:ext>
                </a:extLst>
              </a:tr>
              <a:tr h="190500">
                <a:tc>
                  <a:txBody>
                    <a:bodyPr/>
                    <a:lstStyle/>
                    <a:p>
                      <a:pPr algn="l" fontAlgn="b"/>
                      <a:r>
                        <a:rPr lang="en-GB" sz="1100" b="0" i="0" u="none" strike="noStrike">
                          <a:solidFill>
                            <a:srgbClr val="000000"/>
                          </a:solidFill>
                          <a:effectLst/>
                          <a:latin typeface="Calibri" panose="020F0502020204030204" pitchFamily="34" charset="0"/>
                        </a:rPr>
                        <a:t>Location website/social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969202580"/>
                  </a:ext>
                </a:extLst>
              </a:tr>
              <a:tr h="190500">
                <a:tc>
                  <a:txBody>
                    <a:bodyPr/>
                    <a:lstStyle/>
                    <a:p>
                      <a:pPr algn="l" fontAlgn="b"/>
                      <a:r>
                        <a:rPr lang="en-GB" sz="1100" b="0" i="0" u="none" strike="noStrike">
                          <a:solidFill>
                            <a:srgbClr val="000000"/>
                          </a:solidFill>
                          <a:effectLst/>
                          <a:latin typeface="Calibri" panose="020F0502020204030204" pitchFamily="34" charset="0"/>
                        </a:rPr>
                        <a:t>Travel guide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789140321"/>
                  </a:ext>
                </a:extLst>
              </a:tr>
              <a:tr h="190500">
                <a:tc>
                  <a:txBody>
                    <a:bodyPr/>
                    <a:lstStyle/>
                    <a:p>
                      <a:pPr algn="l" fontAlgn="b"/>
                      <a:r>
                        <a:rPr lang="en-GB" sz="1100" b="0" i="0" u="none" strike="noStrike">
                          <a:solidFill>
                            <a:srgbClr val="000000"/>
                          </a:solidFill>
                          <a:effectLst/>
                          <a:latin typeface="Calibri" panose="020F0502020204030204" pitchFamily="34" charset="0"/>
                        </a:rPr>
                        <a:t>Travel blogs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528440572"/>
                  </a:ext>
                </a:extLst>
              </a:tr>
              <a:tr h="190500">
                <a:tc>
                  <a:txBody>
                    <a:bodyPr/>
                    <a:lstStyle/>
                    <a:p>
                      <a:pPr algn="l" fontAlgn="b"/>
                      <a:r>
                        <a:rPr lang="en-GB" sz="1100" b="0" i="0" u="none" strike="noStrike">
                          <a:solidFill>
                            <a:srgbClr val="000000"/>
                          </a:solidFill>
                          <a:effectLst/>
                          <a:latin typeface="Calibri" panose="020F0502020204030204" pitchFamily="34" charset="0"/>
                        </a:rPr>
                        <a:t>Apps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715990418"/>
                  </a:ext>
                </a:extLst>
              </a:tr>
              <a:tr h="190500">
                <a:tc>
                  <a:txBody>
                    <a:bodyPr/>
                    <a:lstStyle/>
                    <a:p>
                      <a:pPr algn="l" fontAlgn="b"/>
                      <a:r>
                        <a:rPr lang="en-GB" sz="1100" b="0" i="0" u="none" strike="noStrike">
                          <a:solidFill>
                            <a:srgbClr val="000000"/>
                          </a:solidFill>
                          <a:effectLst/>
                          <a:latin typeface="Calibri" panose="020F0502020204030204" pitchFamily="34" charset="0"/>
                        </a:rPr>
                        <a:t>Other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2322947356"/>
                  </a:ext>
                </a:extLst>
              </a:tr>
              <a:tr h="190500">
                <a:tc>
                  <a:txBody>
                    <a:bodyPr/>
                    <a:lstStyle/>
                    <a:p>
                      <a:pPr algn="l" fontAlgn="b"/>
                      <a:r>
                        <a:rPr lang="en-GB" sz="1100" b="0" i="0" u="none" strike="noStrike">
                          <a:solidFill>
                            <a:srgbClr val="000000"/>
                          </a:solidFill>
                          <a:effectLst/>
                          <a:latin typeface="Calibri" panose="020F0502020204030204" pitchFamily="34" charset="0"/>
                        </a:rPr>
                        <a:t>Visitors Map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358359434"/>
                  </a:ext>
                </a:extLst>
              </a:tr>
              <a:tr h="190500">
                <a:tc>
                  <a:txBody>
                    <a:bodyPr/>
                    <a:lstStyle/>
                    <a:p>
                      <a:pPr algn="l" fontAlgn="b"/>
                      <a:r>
                        <a:rPr lang="en-GB" sz="1100" b="0" i="0" u="none" strike="noStrike">
                          <a:solidFill>
                            <a:srgbClr val="000000"/>
                          </a:solidFill>
                          <a:effectLst/>
                          <a:latin typeface="Calibri" panose="020F0502020204030204" pitchFamily="34" charset="0"/>
                        </a:rPr>
                        <a:t>Printed material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612306777"/>
                  </a:ext>
                </a:extLst>
              </a:tr>
              <a:tr h="190500">
                <a:tc>
                  <a:txBody>
                    <a:bodyPr/>
                    <a:lstStyle/>
                    <a:p>
                      <a:pPr algn="l" fontAlgn="b"/>
                      <a:r>
                        <a:rPr lang="en-GB" sz="1100" b="0" i="0" u="none" strike="noStrike">
                          <a:solidFill>
                            <a:srgbClr val="000000"/>
                          </a:solidFill>
                          <a:effectLst/>
                          <a:latin typeface="Calibri" panose="020F0502020204030204" pitchFamily="34" charset="0"/>
                        </a:rPr>
                        <a:t>TIC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735991218"/>
                  </a:ext>
                </a:extLst>
              </a:tr>
              <a:tr h="190500">
                <a:tc>
                  <a:txBody>
                    <a:bodyPr/>
                    <a:lstStyle/>
                    <a:p>
                      <a:pPr algn="l" fontAlgn="b"/>
                      <a:r>
                        <a:rPr lang="en-GB" sz="1100" b="0" i="0" u="none" strike="noStrike" dirty="0">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804557171"/>
                  </a:ext>
                </a:extLst>
              </a:tr>
              <a:tr h="190500">
                <a:tc>
                  <a:txBody>
                    <a:bodyPr/>
                    <a:lstStyle/>
                    <a:p>
                      <a:pPr algn="l" fontAlgn="b"/>
                      <a:r>
                        <a:rPr lang="en-GB" sz="1100" b="0" i="0" u="none" strike="noStrike">
                          <a:solidFill>
                            <a:srgbClr val="000000"/>
                          </a:solidFill>
                          <a:effectLst/>
                          <a:latin typeface="Calibri" panose="020F0502020204030204" pitchFamily="34" charset="0"/>
                        </a:rPr>
                        <a:t>None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3621965204"/>
                  </a:ext>
                </a:extLst>
              </a:tr>
            </a:tbl>
          </a:graphicData>
        </a:graphic>
      </p:graphicFrame>
      <p:sp>
        <p:nvSpPr>
          <p:cNvPr id="24" name="TextBox 23">
            <a:extLst>
              <a:ext uri="{FF2B5EF4-FFF2-40B4-BE49-F238E27FC236}">
                <a16:creationId xmlns:a16="http://schemas.microsoft.com/office/drawing/2014/main" id="{253C0C29-4287-4984-967F-49AB75FE85E0}"/>
              </a:ext>
            </a:extLst>
          </p:cNvPr>
          <p:cNvSpPr txBox="1"/>
          <p:nvPr/>
        </p:nvSpPr>
        <p:spPr>
          <a:xfrm>
            <a:off x="695868" y="2153421"/>
            <a:ext cx="3311431" cy="276999"/>
          </a:xfrm>
          <a:prstGeom prst="rect">
            <a:avLst/>
          </a:prstGeom>
          <a:noFill/>
        </p:spPr>
        <p:txBody>
          <a:bodyPr wrap="square" rtlCol="0">
            <a:spAutoFit/>
          </a:bodyPr>
          <a:lstStyle/>
          <a:p>
            <a:r>
              <a:rPr lang="en-GB" sz="1200" b="1" dirty="0"/>
              <a:t>Information used when planning trip</a:t>
            </a:r>
          </a:p>
        </p:txBody>
      </p:sp>
      <p:sp>
        <p:nvSpPr>
          <p:cNvPr id="25" name="TextBox 24">
            <a:extLst>
              <a:ext uri="{FF2B5EF4-FFF2-40B4-BE49-F238E27FC236}">
                <a16:creationId xmlns:a16="http://schemas.microsoft.com/office/drawing/2014/main" id="{8EA179FC-85DA-4E1D-BC14-6D33DCDA2EA4}"/>
              </a:ext>
            </a:extLst>
          </p:cNvPr>
          <p:cNvSpPr txBox="1"/>
          <p:nvPr/>
        </p:nvSpPr>
        <p:spPr>
          <a:xfrm>
            <a:off x="6715432" y="2153422"/>
            <a:ext cx="4163367" cy="276999"/>
          </a:xfrm>
          <a:prstGeom prst="rect">
            <a:avLst/>
          </a:prstGeom>
          <a:noFill/>
        </p:spPr>
        <p:txBody>
          <a:bodyPr wrap="square" rtlCol="0">
            <a:spAutoFit/>
          </a:bodyPr>
          <a:lstStyle/>
          <a:p>
            <a:r>
              <a:rPr lang="en-GB" sz="1200" b="1" dirty="0"/>
              <a:t>Information used when planning trip - Seasonality</a:t>
            </a:r>
          </a:p>
        </p:txBody>
      </p:sp>
      <p:graphicFrame>
        <p:nvGraphicFramePr>
          <p:cNvPr id="22" name="Table 21">
            <a:extLst>
              <a:ext uri="{FF2B5EF4-FFF2-40B4-BE49-F238E27FC236}">
                <a16:creationId xmlns:a16="http://schemas.microsoft.com/office/drawing/2014/main" id="{F2185FA5-3E62-4349-9181-2E5D54CB12E6}"/>
              </a:ext>
            </a:extLst>
          </p:cNvPr>
          <p:cNvGraphicFramePr>
            <a:graphicFrameLocks noGrp="1"/>
          </p:cNvGraphicFramePr>
          <p:nvPr>
            <p:extLst>
              <p:ext uri="{D42A27DB-BD31-4B8C-83A1-F6EECF244321}">
                <p14:modId xmlns:p14="http://schemas.microsoft.com/office/powerpoint/2010/main" val="2978421614"/>
              </p:ext>
            </p:extLst>
          </p:nvPr>
        </p:nvGraphicFramePr>
        <p:xfrm>
          <a:off x="804022" y="2535255"/>
          <a:ext cx="4820676" cy="2286000"/>
        </p:xfrm>
        <a:graphic>
          <a:graphicData uri="http://schemas.openxmlformats.org/drawingml/2006/table">
            <a:tbl>
              <a:tblPr/>
              <a:tblGrid>
                <a:gridCol w="1789712">
                  <a:extLst>
                    <a:ext uri="{9D8B030D-6E8A-4147-A177-3AD203B41FA5}">
                      <a16:colId xmlns:a16="http://schemas.microsoft.com/office/drawing/2014/main" val="1916099032"/>
                    </a:ext>
                  </a:extLst>
                </a:gridCol>
                <a:gridCol w="757741">
                  <a:extLst>
                    <a:ext uri="{9D8B030D-6E8A-4147-A177-3AD203B41FA5}">
                      <a16:colId xmlns:a16="http://schemas.microsoft.com/office/drawing/2014/main" val="1280978951"/>
                    </a:ext>
                  </a:extLst>
                </a:gridCol>
                <a:gridCol w="757741">
                  <a:extLst>
                    <a:ext uri="{9D8B030D-6E8A-4147-A177-3AD203B41FA5}">
                      <a16:colId xmlns:a16="http://schemas.microsoft.com/office/drawing/2014/main" val="2774083129"/>
                    </a:ext>
                  </a:extLst>
                </a:gridCol>
                <a:gridCol w="757741">
                  <a:extLst>
                    <a:ext uri="{9D8B030D-6E8A-4147-A177-3AD203B41FA5}">
                      <a16:colId xmlns:a16="http://schemas.microsoft.com/office/drawing/2014/main" val="2454123792"/>
                    </a:ext>
                  </a:extLst>
                </a:gridCol>
                <a:gridCol w="757741">
                  <a:extLst>
                    <a:ext uri="{9D8B030D-6E8A-4147-A177-3AD203B41FA5}">
                      <a16:colId xmlns:a16="http://schemas.microsoft.com/office/drawing/2014/main" val="25935568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90250791"/>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816054751"/>
                  </a:ext>
                </a:extLst>
              </a:tr>
              <a:tr h="190500">
                <a:tc>
                  <a:txBody>
                    <a:bodyPr/>
                    <a:lstStyle/>
                    <a:p>
                      <a:pPr algn="l" fontAlgn="b"/>
                      <a:r>
                        <a:rPr lang="en-GB" sz="1100" b="0" i="0" u="none" strike="noStrike">
                          <a:solidFill>
                            <a:srgbClr val="000000"/>
                          </a:solidFill>
                          <a:effectLst/>
                          <a:latin typeface="Calibri" panose="020F0502020204030204" pitchFamily="34" charset="0"/>
                        </a:rPr>
                        <a:t>Location website/social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000242"/>
                  </a:ext>
                </a:extLst>
              </a:tr>
              <a:tr h="190500">
                <a:tc>
                  <a:txBody>
                    <a:bodyPr/>
                    <a:lstStyle/>
                    <a:p>
                      <a:pPr algn="l" fontAlgn="b"/>
                      <a:r>
                        <a:rPr lang="en-GB" sz="1100" b="0" i="0" u="none" strike="noStrike">
                          <a:solidFill>
                            <a:srgbClr val="000000"/>
                          </a:solidFill>
                          <a:effectLst/>
                          <a:latin typeface="Calibri" panose="020F0502020204030204" pitchFamily="34" charset="0"/>
                        </a:rPr>
                        <a:t>Travel guide website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361053"/>
                  </a:ext>
                </a:extLst>
              </a:tr>
              <a:tr h="190500">
                <a:tc>
                  <a:txBody>
                    <a:bodyPr/>
                    <a:lstStyle/>
                    <a:p>
                      <a:pPr algn="l" fontAlgn="b"/>
                      <a:r>
                        <a:rPr lang="en-GB" sz="1100" b="0" i="0" u="none" strike="noStrike">
                          <a:solidFill>
                            <a:srgbClr val="000000"/>
                          </a:solidFill>
                          <a:effectLst/>
                          <a:latin typeface="Calibri" panose="020F0502020204030204" pitchFamily="34" charset="0"/>
                        </a:rPr>
                        <a:t>Travel blogs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205558"/>
                  </a:ext>
                </a:extLst>
              </a:tr>
              <a:tr h="190500">
                <a:tc>
                  <a:txBody>
                    <a:bodyPr/>
                    <a:lstStyle/>
                    <a:p>
                      <a:pPr algn="l" fontAlgn="b"/>
                      <a:r>
                        <a:rPr lang="en-GB" sz="1100" b="0" i="0" u="none" strike="noStrike">
                          <a:solidFill>
                            <a:srgbClr val="000000"/>
                          </a:solidFill>
                          <a:effectLst/>
                          <a:latin typeface="Calibri" panose="020F0502020204030204" pitchFamily="34" charset="0"/>
                        </a:rPr>
                        <a:t>Apps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372419"/>
                  </a:ext>
                </a:extLst>
              </a:tr>
              <a:tr h="190500">
                <a:tc>
                  <a:txBody>
                    <a:bodyPr/>
                    <a:lstStyle/>
                    <a:p>
                      <a:pPr algn="l" fontAlgn="b"/>
                      <a:r>
                        <a:rPr lang="en-GB" sz="1100" b="0" i="0" u="none" strike="noStrike">
                          <a:solidFill>
                            <a:srgbClr val="000000"/>
                          </a:solidFill>
                          <a:effectLst/>
                          <a:latin typeface="Calibri" panose="020F0502020204030204" pitchFamily="34" charset="0"/>
                        </a:rPr>
                        <a:t>Other social media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223608"/>
                  </a:ext>
                </a:extLst>
              </a:tr>
              <a:tr h="190500">
                <a:tc>
                  <a:txBody>
                    <a:bodyPr/>
                    <a:lstStyle/>
                    <a:p>
                      <a:pPr algn="l" fontAlgn="b"/>
                      <a:r>
                        <a:rPr lang="en-GB" sz="1100" b="0" i="0" u="none" strike="noStrike">
                          <a:solidFill>
                            <a:srgbClr val="000000"/>
                          </a:solidFill>
                          <a:effectLst/>
                          <a:latin typeface="Calibri" panose="020F0502020204030204" pitchFamily="34" charset="0"/>
                        </a:rPr>
                        <a:t>Visitors Map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3926542"/>
                  </a:ext>
                </a:extLst>
              </a:tr>
              <a:tr h="190500">
                <a:tc>
                  <a:txBody>
                    <a:bodyPr/>
                    <a:lstStyle/>
                    <a:p>
                      <a:pPr algn="l" fontAlgn="b"/>
                      <a:r>
                        <a:rPr lang="en-GB" sz="1100" b="0" i="0" u="none" strike="noStrike">
                          <a:solidFill>
                            <a:srgbClr val="000000"/>
                          </a:solidFill>
                          <a:effectLst/>
                          <a:latin typeface="Calibri" panose="020F0502020204030204" pitchFamily="34" charset="0"/>
                        </a:rPr>
                        <a:t>Printed material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80356"/>
                  </a:ext>
                </a:extLst>
              </a:tr>
              <a:tr h="190500">
                <a:tc>
                  <a:txBody>
                    <a:bodyPr/>
                    <a:lstStyle/>
                    <a:p>
                      <a:pPr algn="l" fontAlgn="b"/>
                      <a:r>
                        <a:rPr lang="en-GB" sz="1100" b="0" i="0" u="none" strike="noStrike">
                          <a:solidFill>
                            <a:srgbClr val="000000"/>
                          </a:solidFill>
                          <a:effectLst/>
                          <a:latin typeface="Calibri" panose="020F0502020204030204" pitchFamily="34" charset="0"/>
                        </a:rPr>
                        <a:t>TIC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647687"/>
                  </a:ext>
                </a:extLst>
              </a:tr>
              <a:tr h="190500">
                <a:tc>
                  <a:txBody>
                    <a:bodyPr/>
                    <a:lstStyle/>
                    <a:p>
                      <a:pPr algn="l" fontAlgn="b"/>
                      <a:r>
                        <a:rPr lang="en-GB" sz="1100" b="0" i="0" u="none" strike="noStrike">
                          <a:solidFill>
                            <a:srgbClr val="000000"/>
                          </a:solidFill>
                          <a:effectLst/>
                          <a:latin typeface="Calibri" panose="020F0502020204030204" pitchFamily="34" charset="0"/>
                        </a:rPr>
                        <a:t>Other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433085"/>
                  </a:ext>
                </a:extLst>
              </a:tr>
              <a:tr h="190500">
                <a:tc>
                  <a:txBody>
                    <a:bodyPr/>
                    <a:lstStyle/>
                    <a:p>
                      <a:pPr algn="l" fontAlgn="b"/>
                      <a:r>
                        <a:rPr lang="en-GB" sz="1100" b="0" i="0" u="none" strike="noStrike">
                          <a:solidFill>
                            <a:srgbClr val="000000"/>
                          </a:solidFill>
                          <a:effectLst/>
                          <a:latin typeface="Calibri" panose="020F0502020204030204" pitchFamily="34" charset="0"/>
                        </a:rPr>
                        <a:t>None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714961"/>
                  </a:ext>
                </a:extLst>
              </a:tr>
            </a:tbl>
          </a:graphicData>
        </a:graphic>
      </p:graphicFrame>
      <p:sp>
        <p:nvSpPr>
          <p:cNvPr id="12" name="TextBox 11">
            <a:extLst>
              <a:ext uri="{FF2B5EF4-FFF2-40B4-BE49-F238E27FC236}">
                <a16:creationId xmlns:a16="http://schemas.microsoft.com/office/drawing/2014/main" id="{D6E1CDC5-3ED0-4D85-AD8C-324BAC962E48}"/>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49</a:t>
            </a:r>
          </a:p>
        </p:txBody>
      </p:sp>
    </p:spTree>
    <p:extLst>
      <p:ext uri="{BB962C8B-B14F-4D97-AF65-F5344CB8AC3E}">
        <p14:creationId xmlns:p14="http://schemas.microsoft.com/office/powerpoint/2010/main" val="2378209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43612" y="849804"/>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Executive Summary</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Executive Summary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77158E-7962-4E5B-9AC5-C5942AA612B7}"/>
              </a:ext>
            </a:extLst>
          </p:cNvPr>
          <p:cNvSpPr/>
          <p:nvPr/>
        </p:nvSpPr>
        <p:spPr>
          <a:xfrm>
            <a:off x="543612" y="1582977"/>
            <a:ext cx="11104775" cy="4417235"/>
          </a:xfrm>
          <a:prstGeom prst="rect">
            <a:avLst/>
          </a:prstGeom>
        </p:spPr>
        <p:txBody>
          <a:bodyPr wrap="square">
            <a:spAutoFit/>
          </a:bodyPr>
          <a:lstStyle/>
          <a:p>
            <a:pPr>
              <a:lnSpc>
                <a:spcPct val="110000"/>
              </a:lnSpc>
            </a:pPr>
            <a:r>
              <a:rPr lang="en-GB" sz="1200" b="1" dirty="0">
                <a:latin typeface="Calibri" panose="020F0502020204030204" pitchFamily="34" charset="0"/>
                <a:ea typeface="Calibri" panose="020F0502020204030204" pitchFamily="34" charset="0"/>
                <a:cs typeface="Times New Roman" panose="02020603050405020304" pitchFamily="18" charset="0"/>
              </a:rPr>
              <a:t>Visitor Profile</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1200" dirty="0"/>
              <a:t>Of the total 1351 visitors interviewed in Thanet, 93% were from the UK and 7% were from overseas. Over half of UK visitors (56%) travelled from within the South East region. Of these, 43% were from Kent. Greater London accounted for 19% of UK visitors. The main overseas markets included Germany (24%), France (14%) and the Netherlands (11%). </a:t>
            </a:r>
          </a:p>
          <a:p>
            <a:pPr algn="just"/>
            <a:r>
              <a:rPr lang="en-GB" sz="1200" dirty="0"/>
              <a:t> </a:t>
            </a:r>
          </a:p>
          <a:p>
            <a:pPr algn="just"/>
            <a:r>
              <a:rPr lang="en-GB" sz="1200" dirty="0"/>
              <a:t>A higher proportion of women (55%) than men (45%) took part in the survey. There was a more marked split between male (42%) and female respondents (58%) during the summer interviews. </a:t>
            </a:r>
          </a:p>
          <a:p>
            <a:pPr algn="just"/>
            <a:r>
              <a:rPr lang="en-GB" sz="1200" dirty="0"/>
              <a:t> </a:t>
            </a:r>
          </a:p>
          <a:p>
            <a:pPr algn="just"/>
            <a:r>
              <a:rPr lang="en-GB" sz="1200" dirty="0"/>
              <a:t>Couples and families accounted for almost two thirds (63%) of all visiting groups  to Thanet (36% and 27% respectively). Family groups increased to 37% when intergenerational families (with grandparents) and extended families (with relatives) were included.</a:t>
            </a:r>
          </a:p>
          <a:p>
            <a:pPr algn="just"/>
            <a:endParaRPr lang="en-GB" sz="1200" dirty="0"/>
          </a:p>
          <a:p>
            <a:pPr algn="just"/>
            <a:r>
              <a:rPr lang="en-GB" sz="1200" dirty="0"/>
              <a:t>Ramsgate attracted the highest proportion of couples (40%). Broadstairs attracted a higher proportion of families (39%). Margate was particularly popular with groups of friends (19%) and visitors travelling alone (12%).</a:t>
            </a:r>
          </a:p>
          <a:p>
            <a:pPr algn="just"/>
            <a:r>
              <a:rPr lang="en-GB" sz="1200" dirty="0"/>
              <a:t> </a:t>
            </a:r>
          </a:p>
          <a:p>
            <a:pPr algn="just"/>
            <a:r>
              <a:rPr lang="en-GB" sz="1200" dirty="0"/>
              <a:t>Couples are more likely to visit after the end of the school holiday period (42% compared to 31% in summer). Groups of friends are twice as likely to travel in the summer (24%) than during the autumn (12%). Conversely, those visiting alone are twice as likely to visit in the autumn (12%) than in the summer (6%).</a:t>
            </a:r>
          </a:p>
          <a:p>
            <a:pPr algn="just"/>
            <a:endParaRPr lang="en-GB" sz="1200" b="1" dirty="0">
              <a:solidFill>
                <a:srgbClr val="C00000"/>
              </a:solidFill>
              <a:ea typeface="Calibri" panose="020F0502020204030204" pitchFamily="34" charset="0"/>
              <a:cs typeface="Times New Roman" panose="02020603050405020304" pitchFamily="18" charset="0"/>
            </a:endParaRPr>
          </a:p>
          <a:p>
            <a:pPr algn="just"/>
            <a:r>
              <a:rPr lang="en-GB" sz="1200" dirty="0"/>
              <a:t>Almost two thirds of respondents (63%) were in employment (employed full-time, part-time, or self-employed). Margate had the highest proportion of respondents in employment (73% in total) and lowest proportion of retired (21%). The results for Broadstairs and Ramsgate are similar and the level of visitor unemployment was very similar across the three towns.</a:t>
            </a:r>
          </a:p>
          <a:p>
            <a:pPr>
              <a:lnSpc>
                <a:spcPct val="120000"/>
              </a:lnSpc>
            </a:pPr>
            <a:endParaRPr lang="en-GB" sz="1200" b="1" dirty="0">
              <a:solidFill>
                <a:srgbClr val="C00000"/>
              </a:solidFill>
              <a:ea typeface="Calibri" panose="020F0502020204030204" pitchFamily="34" charset="0"/>
              <a:cs typeface="Times New Roman" panose="02020603050405020304" pitchFamily="18" charset="0"/>
            </a:endParaRPr>
          </a:p>
          <a:p>
            <a:pPr>
              <a:lnSpc>
                <a:spcPct val="120000"/>
              </a:lnSpc>
            </a:pPr>
            <a:endParaRPr lang="en-GB" sz="1200"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endParaRPr lang="en-GB" sz="12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0591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769502" y="2856275"/>
            <a:ext cx="5043792" cy="400110"/>
          </a:xfrm>
          <a:prstGeom prst="rect">
            <a:avLst/>
          </a:prstGeom>
          <a:noFill/>
        </p:spPr>
        <p:txBody>
          <a:bodyPr wrap="square" rtlCol="0">
            <a:spAutoFit/>
          </a:bodyPr>
          <a:lstStyle/>
          <a:p>
            <a:pPr algn="ctr"/>
            <a:r>
              <a:rPr lang="en-GB" sz="2000" b="1" dirty="0">
                <a:solidFill>
                  <a:schemeClr val="accent5"/>
                </a:solidFill>
                <a:latin typeface="Calibri" pitchFamily="34" charset="0"/>
              </a:rPr>
              <a:t>Survey Findings – Satisfaction scores</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sp>
        <p:nvSpPr>
          <p:cNvPr id="14" name="TextBox 13">
            <a:extLst>
              <a:ext uri="{FF2B5EF4-FFF2-40B4-BE49-F238E27FC236}">
                <a16:creationId xmlns:a16="http://schemas.microsoft.com/office/drawing/2014/main" id="{251FEC59-35DF-4EF8-9041-DA6B8BB3054A}"/>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19" name="Straight Connector 18">
            <a:extLst>
              <a:ext uri="{FF2B5EF4-FFF2-40B4-BE49-F238E27FC236}">
                <a16:creationId xmlns:a16="http://schemas.microsoft.com/office/drawing/2014/main" id="{EA055392-7D8C-4F1E-AD06-777DC2FFFC8E}"/>
              </a:ext>
            </a:extLst>
          </p:cNvPr>
          <p:cNvCxnSpPr>
            <a:cxnSpLocks/>
          </p:cNvCxnSpPr>
          <p:nvPr/>
        </p:nvCxnSpPr>
        <p:spPr>
          <a:xfrm>
            <a:off x="0" y="5861389"/>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0B888F-6A22-4BDA-B65F-BEABF1B6A51C}"/>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50</a:t>
            </a:r>
          </a:p>
        </p:txBody>
      </p:sp>
      <p:pic>
        <p:nvPicPr>
          <p:cNvPr id="11" name="Picture 10">
            <a:extLst>
              <a:ext uri="{FF2B5EF4-FFF2-40B4-BE49-F238E27FC236}">
                <a16:creationId xmlns:a16="http://schemas.microsoft.com/office/drawing/2014/main" id="{BD3690F6-7A68-40C4-A52C-03381C1E48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46"/>
          <a:stretch/>
        </p:blipFill>
        <p:spPr>
          <a:xfrm>
            <a:off x="5922786" y="1264815"/>
            <a:ext cx="5391798" cy="3583029"/>
          </a:xfrm>
          <a:prstGeom prst="rect">
            <a:avLst/>
          </a:prstGeom>
        </p:spPr>
      </p:pic>
      <p:sp>
        <p:nvSpPr>
          <p:cNvPr id="16" name="TextBox 15">
            <a:extLst>
              <a:ext uri="{FF2B5EF4-FFF2-40B4-BE49-F238E27FC236}">
                <a16:creationId xmlns:a16="http://schemas.microsoft.com/office/drawing/2014/main" id="{496A8597-9807-48BB-BCE3-030762FD64D8}"/>
              </a:ext>
            </a:extLst>
          </p:cNvPr>
          <p:cNvSpPr txBox="1"/>
          <p:nvPr/>
        </p:nvSpPr>
        <p:spPr>
          <a:xfrm>
            <a:off x="5922786" y="4647789"/>
            <a:ext cx="1505540" cy="200055"/>
          </a:xfrm>
          <a:prstGeom prst="rect">
            <a:avLst/>
          </a:prstGeom>
          <a:noFill/>
        </p:spPr>
        <p:txBody>
          <a:bodyPr wrap="none" rtlCol="0">
            <a:spAutoFit/>
          </a:bodyPr>
          <a:lstStyle/>
          <a:p>
            <a:r>
              <a:rPr lang="en-GB" sz="700" b="1" dirty="0">
                <a:solidFill>
                  <a:schemeClr val="bg1"/>
                </a:solidFill>
              </a:rPr>
              <a:t>Image Credit: Dreamland, Margate</a:t>
            </a:r>
          </a:p>
        </p:txBody>
      </p:sp>
      <p:sp>
        <p:nvSpPr>
          <p:cNvPr id="17" name="Rectangle 16">
            <a:extLst>
              <a:ext uri="{FF2B5EF4-FFF2-40B4-BE49-F238E27FC236}">
                <a16:creationId xmlns:a16="http://schemas.microsoft.com/office/drawing/2014/main" id="{AF9FB59A-5042-458A-A7B7-7199A24CA447}"/>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6952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51</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821485"/>
            <a:ext cx="5742892" cy="3673954"/>
          </a:xfrm>
          <a:prstGeom prst="rect">
            <a:avLst/>
          </a:prstGeom>
          <a:noFill/>
        </p:spPr>
        <p:txBody>
          <a:bodyPr wrap="square" rtlCol="0">
            <a:spAutoFit/>
          </a:bodyPr>
          <a:lstStyle/>
          <a:p>
            <a:pPr algn="just">
              <a:lnSpc>
                <a:spcPct val="130000"/>
              </a:lnSpc>
            </a:pPr>
            <a:r>
              <a:rPr lang="en-GB" sz="1200" dirty="0">
                <a:solidFill>
                  <a:srgbClr val="000000"/>
                </a:solidFill>
                <a:latin typeface="Calibri" panose="020F0502020204030204" pitchFamily="34" charset="0"/>
              </a:rPr>
              <a:t>The survey obtained the opinions of visitors to Thanet on a range of indicators which together comprise the ‘visitor experience’. Each indicator was rated on a scale of one to five, where 1 = ‘very poor’ and 5=‘very good’, allowing satisfaction scores to be calculated. </a:t>
            </a:r>
          </a:p>
          <a:p>
            <a:pPr algn="just">
              <a:lnSpc>
                <a:spcPct val="130000"/>
              </a:lnSpc>
            </a:pPr>
            <a:endParaRPr lang="en-GB" sz="1200" dirty="0">
              <a:solidFill>
                <a:srgbClr val="000000"/>
              </a:solidFill>
              <a:latin typeface="Calibri" panose="020F0502020204030204" pitchFamily="34" charset="0"/>
            </a:endParaRPr>
          </a:p>
          <a:p>
            <a:pPr algn="just" fontAlgn="b">
              <a:lnSpc>
                <a:spcPct val="130000"/>
              </a:lnSpc>
            </a:pPr>
            <a:r>
              <a:rPr lang="en-US" sz="1200" dirty="0">
                <a:solidFill>
                  <a:srgbClr val="000000"/>
                </a:solidFill>
                <a:latin typeface="Calibri" panose="020F0502020204030204" pitchFamily="34" charset="0"/>
              </a:rPr>
              <a:t>The ease of finding your way around the towns achieved </a:t>
            </a:r>
            <a:r>
              <a:rPr lang="en-GB" sz="1200" dirty="0"/>
              <a:t>the highest score (4.68 out of 5), followed by beach related activities, including the quality of beach experiences (4.56) and beach / coastline cleanliness (4.52). It is significant that beach related activities achieved such high scores taking into account that the coastline and beaches were the main influencer when deciding to visit Thanet. </a:t>
            </a:r>
            <a:endParaRPr lang="en-GB" sz="1200" dirty="0">
              <a:solidFill>
                <a:srgbClr val="000000"/>
              </a:solidFill>
              <a:latin typeface="Calibri" panose="020F0502020204030204" pitchFamily="34" charset="0"/>
            </a:endParaRPr>
          </a:p>
          <a:p>
            <a:pPr algn="just">
              <a:lnSpc>
                <a:spcPct val="130000"/>
              </a:lnSpc>
            </a:pPr>
            <a:endParaRPr lang="en-GB" sz="1200" dirty="0"/>
          </a:p>
          <a:p>
            <a:pPr algn="just">
              <a:lnSpc>
                <a:spcPct val="130000"/>
              </a:lnSpc>
            </a:pPr>
            <a:r>
              <a:rPr lang="en-GB" sz="1200" dirty="0"/>
              <a:t>The scores for shopping, and toilets (for both availability and cleanliness), achieved lower scores and were the only indicators to score below four out or five. </a:t>
            </a:r>
            <a:endParaRPr lang="en-GB" sz="2800" dirty="0">
              <a:cs typeface="Calibri" panose="020F0502020204030204" pitchFamily="34" charset="0"/>
            </a:endParaRPr>
          </a:p>
          <a:p>
            <a:pPr algn="just">
              <a:lnSpc>
                <a:spcPct val="130000"/>
              </a:lnSpc>
            </a:pPr>
            <a:endParaRPr lang="en-GB" sz="1200" dirty="0">
              <a:solidFill>
                <a:srgbClr val="000000"/>
              </a:solidFill>
              <a:latin typeface="Calibri" panose="020F0502020204030204" pitchFamily="34" charset="0"/>
            </a:endParaRPr>
          </a:p>
          <a:p>
            <a:pPr algn="just">
              <a:lnSpc>
                <a:spcPct val="130000"/>
              </a:lnSpc>
            </a:pPr>
            <a:endParaRPr lang="en-GB" sz="1200" dirty="0">
              <a:solidFill>
                <a:srgbClr val="000000"/>
              </a:solidFill>
              <a:latin typeface="Calibri" panose="020F0502020204030204" pitchFamily="34" charset="0"/>
            </a:endParaRPr>
          </a:p>
        </p:txBody>
      </p:sp>
      <p:sp>
        <p:nvSpPr>
          <p:cNvPr id="19" name="Rectangle 18">
            <a:extLst>
              <a:ext uri="{FF2B5EF4-FFF2-40B4-BE49-F238E27FC236}">
                <a16:creationId xmlns:a16="http://schemas.microsoft.com/office/drawing/2014/main" id="{EDF0B59F-7A62-4D47-8E29-94181D7AFA25}"/>
              </a:ext>
            </a:extLst>
          </p:cNvPr>
          <p:cNvSpPr/>
          <p:nvPr/>
        </p:nvSpPr>
        <p:spPr>
          <a:xfrm>
            <a:off x="6796726" y="6135995"/>
            <a:ext cx="3871274"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Please rate your satisfaction level on the following aspects of your visit. </a:t>
            </a:r>
            <a:endParaRPr lang="en-GB" sz="1100" dirty="0"/>
          </a:p>
        </p:txBody>
      </p:sp>
      <p:graphicFrame>
        <p:nvGraphicFramePr>
          <p:cNvPr id="13" name="Chart 12">
            <a:extLst>
              <a:ext uri="{FF2B5EF4-FFF2-40B4-BE49-F238E27FC236}">
                <a16:creationId xmlns:a16="http://schemas.microsoft.com/office/drawing/2014/main" id="{1CBBDB41-E4DE-4933-9743-6503AC9F58AD}"/>
              </a:ext>
            </a:extLst>
          </p:cNvPr>
          <p:cNvGraphicFramePr>
            <a:graphicFrameLocks/>
          </p:cNvGraphicFramePr>
          <p:nvPr>
            <p:extLst>
              <p:ext uri="{D42A27DB-BD31-4B8C-83A1-F6EECF244321}">
                <p14:modId xmlns:p14="http://schemas.microsoft.com/office/powerpoint/2010/main" val="524967169"/>
              </p:ext>
            </p:extLst>
          </p:nvPr>
        </p:nvGraphicFramePr>
        <p:xfrm>
          <a:off x="6936505" y="945352"/>
          <a:ext cx="4572000" cy="45291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DBA3AF9-902A-4AE3-AD45-8D93596E4B73}"/>
              </a:ext>
            </a:extLst>
          </p:cNvPr>
          <p:cNvSpPr txBox="1"/>
          <p:nvPr/>
        </p:nvSpPr>
        <p:spPr>
          <a:xfrm>
            <a:off x="537328" y="69530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Satisfaction – Satisfaction scores</a:t>
            </a:r>
            <a:endParaRPr lang="en-GB" sz="1400" b="1" dirty="0">
              <a:solidFill>
                <a:schemeClr val="tx2">
                  <a:lumMod val="75000"/>
                </a:schemeClr>
              </a:solidFill>
              <a:latin typeface="Calibri" pitchFamily="34" charset="0"/>
            </a:endParaRPr>
          </a:p>
        </p:txBody>
      </p:sp>
      <p:sp>
        <p:nvSpPr>
          <p:cNvPr id="12" name="object 8">
            <a:extLst>
              <a:ext uri="{FF2B5EF4-FFF2-40B4-BE49-F238E27FC236}">
                <a16:creationId xmlns:a16="http://schemas.microsoft.com/office/drawing/2014/main" id="{007256B4-A0F6-4F2C-9654-57C81FE349F1}"/>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4" name="object 9">
            <a:extLst>
              <a:ext uri="{FF2B5EF4-FFF2-40B4-BE49-F238E27FC236}">
                <a16:creationId xmlns:a16="http://schemas.microsoft.com/office/drawing/2014/main" id="{583F8420-0D5D-46E4-B99B-65D751594AA4}"/>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These high satisfaction scores would support the findings from </a:t>
            </a:r>
            <a:r>
              <a:rPr lang="en-US" sz="1100" spc="-5" dirty="0">
                <a:cs typeface="Calibri"/>
              </a:rPr>
              <a:t>VisitEngland’s </a:t>
            </a:r>
            <a:r>
              <a:rPr lang="en-US" sz="1100" spc="-15" dirty="0">
                <a:cs typeface="Calibri"/>
              </a:rPr>
              <a:t>Kent </a:t>
            </a:r>
            <a:r>
              <a:rPr lang="en-US" sz="1100" spc="-5" dirty="0">
                <a:cs typeface="Calibri"/>
              </a:rPr>
              <a:t>Destination </a:t>
            </a:r>
            <a:r>
              <a:rPr lang="en-US" sz="1100" spc="-10" dirty="0">
                <a:cs typeface="Calibri"/>
              </a:rPr>
              <a:t>report</a:t>
            </a:r>
            <a:r>
              <a:rPr lang="en-US" sz="1100" dirty="0">
                <a:cs typeface="Calibri"/>
              </a:rPr>
              <a:t> </a:t>
            </a:r>
            <a:r>
              <a:rPr lang="en-US" sz="1100" spc="-5" dirty="0">
                <a:cs typeface="Calibri"/>
              </a:rPr>
              <a:t>(24), which shows that when </a:t>
            </a:r>
            <a:r>
              <a:rPr lang="en-US" sz="1100" dirty="0">
                <a:cs typeface="Calibri"/>
              </a:rPr>
              <a:t>looking </a:t>
            </a:r>
            <a:r>
              <a:rPr lang="en-US" sz="1100" spc="-10" dirty="0">
                <a:cs typeface="Calibri"/>
              </a:rPr>
              <a:t>at </a:t>
            </a:r>
            <a:r>
              <a:rPr lang="en-US" sz="1100" spc="-5" dirty="0">
                <a:cs typeface="Calibri"/>
              </a:rPr>
              <a:t>visitor satisfaction, the </a:t>
            </a:r>
            <a:r>
              <a:rPr lang="en-US" sz="1100" spc="-10" dirty="0">
                <a:cs typeface="Calibri"/>
              </a:rPr>
              <a:t>Kent coast was </a:t>
            </a:r>
            <a:r>
              <a:rPr lang="en-US" sz="1100" spc="-15" dirty="0">
                <a:cs typeface="Calibri"/>
              </a:rPr>
              <a:t>rated </a:t>
            </a:r>
            <a:r>
              <a:rPr lang="en-US" sz="1100" spc="-10" dirty="0">
                <a:cs typeface="Calibri"/>
              </a:rPr>
              <a:t>higher </a:t>
            </a:r>
            <a:r>
              <a:rPr lang="en-US" sz="1100" dirty="0">
                <a:cs typeface="Calibri"/>
              </a:rPr>
              <a:t>than </a:t>
            </a:r>
            <a:r>
              <a:rPr lang="en-US" sz="1100" spc="-5" dirty="0">
                <a:cs typeface="Calibri"/>
              </a:rPr>
              <a:t>that </a:t>
            </a:r>
            <a:r>
              <a:rPr lang="en-US" sz="1100" dirty="0">
                <a:cs typeface="Calibri"/>
              </a:rPr>
              <a:t>of the </a:t>
            </a:r>
            <a:r>
              <a:rPr lang="en-US" sz="1100" spc="-5" dirty="0">
                <a:cs typeface="Calibri"/>
              </a:rPr>
              <a:t>country</a:t>
            </a:r>
            <a:r>
              <a:rPr lang="en-US" sz="1100" spc="-65" dirty="0">
                <a:cs typeface="Calibri"/>
              </a:rPr>
              <a:t> </a:t>
            </a:r>
            <a:r>
              <a:rPr lang="en-US" sz="1100" spc="-10" dirty="0">
                <a:cs typeface="Calibri"/>
              </a:rPr>
              <a:t>average</a:t>
            </a:r>
            <a:r>
              <a:rPr lang="en-GB" sz="1100" spc="-5" dirty="0">
                <a:latin typeface="Calibri"/>
                <a:cs typeface="Calibri"/>
              </a:rPr>
              <a:t> . – See Secondary Research Report, Page 17. </a:t>
            </a:r>
            <a:endParaRPr sz="1100" dirty="0">
              <a:latin typeface="Calibri"/>
              <a:cs typeface="Calibri"/>
            </a:endParaRPr>
          </a:p>
        </p:txBody>
      </p:sp>
      <p:sp>
        <p:nvSpPr>
          <p:cNvPr id="15" name="object 10">
            <a:extLst>
              <a:ext uri="{FF2B5EF4-FFF2-40B4-BE49-F238E27FC236}">
                <a16:creationId xmlns:a16="http://schemas.microsoft.com/office/drawing/2014/main" id="{82114555-7247-413E-838B-43B2CB9CF5D6}"/>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6" name="object 11">
            <a:extLst>
              <a:ext uri="{FF2B5EF4-FFF2-40B4-BE49-F238E27FC236}">
                <a16:creationId xmlns:a16="http://schemas.microsoft.com/office/drawing/2014/main" id="{8BD03150-F6AB-4193-A61C-12D8DC9080B0}"/>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1720255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52</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410583"/>
            <a:ext cx="5742892" cy="4394152"/>
          </a:xfrm>
          <a:prstGeom prst="rect">
            <a:avLst/>
          </a:prstGeom>
          <a:noFill/>
        </p:spPr>
        <p:txBody>
          <a:bodyPr wrap="square" rtlCol="0">
            <a:spAutoFit/>
          </a:bodyPr>
          <a:lstStyle/>
          <a:p>
            <a:pPr algn="just">
              <a:lnSpc>
                <a:spcPct val="130000"/>
              </a:lnSpc>
            </a:pPr>
            <a:r>
              <a:rPr lang="en-GB" sz="1200" dirty="0"/>
              <a:t>The seasonality analysis highlights some significant differences, especially in relation to accessibility. Scores for ‘</a:t>
            </a:r>
            <a:r>
              <a:rPr lang="en-US" sz="1200" dirty="0">
                <a:solidFill>
                  <a:srgbClr val="000000"/>
                </a:solidFill>
                <a:latin typeface="Calibri" panose="020F0502020204030204" pitchFamily="34" charset="0"/>
              </a:rPr>
              <a:t>Ease of finding your way around’ were higher in summer (4.78) than in autumn (4.59), making the summer score the overall highest score for all indicators and seasons. This, combined with the higher summer score for ‘</a:t>
            </a:r>
            <a:r>
              <a:rPr lang="en-GB" sz="1200" dirty="0">
                <a:solidFill>
                  <a:srgbClr val="000000"/>
                </a:solidFill>
                <a:latin typeface="Calibri" panose="020F0502020204030204" pitchFamily="34" charset="0"/>
              </a:rPr>
              <a:t>Maps and information boards’ (4.49 in summer and 4.43 in autumn) could be </a:t>
            </a:r>
            <a:r>
              <a:rPr lang="en-US" sz="1200" dirty="0">
                <a:solidFill>
                  <a:srgbClr val="000000"/>
                </a:solidFill>
                <a:latin typeface="Calibri" panose="020F0502020204030204" pitchFamily="34" charset="0"/>
              </a:rPr>
              <a:t>interpreted as suggesting that information provision might be more readily available during the main tourism season. </a:t>
            </a:r>
          </a:p>
          <a:p>
            <a:pPr algn="just">
              <a:lnSpc>
                <a:spcPct val="130000"/>
              </a:lnSpc>
            </a:pPr>
            <a:endParaRPr lang="en-US" sz="1200" dirty="0">
              <a:solidFill>
                <a:srgbClr val="000000"/>
              </a:solidFill>
              <a:latin typeface="Calibri" panose="020F0502020204030204" pitchFamily="34" charset="0"/>
            </a:endParaRPr>
          </a:p>
          <a:p>
            <a:pPr algn="just">
              <a:lnSpc>
                <a:spcPct val="130000"/>
              </a:lnSpc>
            </a:pPr>
            <a:r>
              <a:rPr lang="en-US" sz="1200" dirty="0">
                <a:solidFill>
                  <a:srgbClr val="000000"/>
                </a:solidFill>
                <a:latin typeface="Calibri" panose="020F0502020204030204" pitchFamily="34" charset="0"/>
              </a:rPr>
              <a:t>There were three indicators that stood out within the set of score for autumn visits. For example, whilst it is unlikely that the actual pedestrian signposting would have changed physically between summer and autumn, it is possible that the reduction in the volume of visitors following the end of the school summer period made the pedestrian signposting more visible to the visitors. This likely reduction in the volume of visitors may also explain the difference in score for ‘</a:t>
            </a:r>
            <a:r>
              <a:rPr lang="en-GB" sz="1200" dirty="0">
                <a:solidFill>
                  <a:srgbClr val="000000"/>
                </a:solidFill>
                <a:latin typeface="Calibri" panose="020F0502020204030204" pitchFamily="34" charset="0"/>
              </a:rPr>
              <a:t>traffic levels / congestion’ (4.36 in autumn and 3.89 in summer) and the cleanliness of public toilets (3.37 in autumn against a lower 2.88 in summer), linked to a reduced usage of the facilities. </a:t>
            </a:r>
          </a:p>
          <a:p>
            <a:pPr algn="just">
              <a:lnSpc>
                <a:spcPct val="130000"/>
              </a:lnSpc>
            </a:pPr>
            <a:endParaRPr lang="en-US" sz="1200" dirty="0">
              <a:solidFill>
                <a:srgbClr val="000000"/>
              </a:solidFill>
              <a:latin typeface="Calibri" panose="020F0502020204030204" pitchFamily="34" charset="0"/>
            </a:endParaRPr>
          </a:p>
          <a:p>
            <a:pPr>
              <a:lnSpc>
                <a:spcPct val="130000"/>
              </a:lnSpc>
            </a:pPr>
            <a:endParaRPr lang="en-US" sz="1200" dirty="0">
              <a:solidFill>
                <a:srgbClr val="000000"/>
              </a:solidFill>
              <a:latin typeface="Calibri" panose="020F0502020204030204" pitchFamily="34" charset="0"/>
            </a:endParaRPr>
          </a:p>
        </p:txBody>
      </p:sp>
      <p:graphicFrame>
        <p:nvGraphicFramePr>
          <p:cNvPr id="3" name="Table 2">
            <a:extLst>
              <a:ext uri="{FF2B5EF4-FFF2-40B4-BE49-F238E27FC236}">
                <a16:creationId xmlns:a16="http://schemas.microsoft.com/office/drawing/2014/main" id="{4C626C46-8DAC-466D-850D-14423E6479CC}"/>
              </a:ext>
            </a:extLst>
          </p:cNvPr>
          <p:cNvGraphicFramePr>
            <a:graphicFrameLocks noGrp="1"/>
          </p:cNvGraphicFramePr>
          <p:nvPr>
            <p:extLst>
              <p:ext uri="{D42A27DB-BD31-4B8C-83A1-F6EECF244321}">
                <p14:modId xmlns:p14="http://schemas.microsoft.com/office/powerpoint/2010/main" val="2951713970"/>
              </p:ext>
            </p:extLst>
          </p:nvPr>
        </p:nvGraphicFramePr>
        <p:xfrm>
          <a:off x="6750707" y="1198180"/>
          <a:ext cx="4635048" cy="3924412"/>
        </p:xfrm>
        <a:graphic>
          <a:graphicData uri="http://schemas.openxmlformats.org/drawingml/2006/table">
            <a:tbl>
              <a:tblPr/>
              <a:tblGrid>
                <a:gridCol w="2087052">
                  <a:extLst>
                    <a:ext uri="{9D8B030D-6E8A-4147-A177-3AD203B41FA5}">
                      <a16:colId xmlns:a16="http://schemas.microsoft.com/office/drawing/2014/main" val="3178911239"/>
                    </a:ext>
                  </a:extLst>
                </a:gridCol>
                <a:gridCol w="614592">
                  <a:extLst>
                    <a:ext uri="{9D8B030D-6E8A-4147-A177-3AD203B41FA5}">
                      <a16:colId xmlns:a16="http://schemas.microsoft.com/office/drawing/2014/main" val="1774394924"/>
                    </a:ext>
                  </a:extLst>
                </a:gridCol>
                <a:gridCol w="614592">
                  <a:extLst>
                    <a:ext uri="{9D8B030D-6E8A-4147-A177-3AD203B41FA5}">
                      <a16:colId xmlns:a16="http://schemas.microsoft.com/office/drawing/2014/main" val="203141692"/>
                    </a:ext>
                  </a:extLst>
                </a:gridCol>
                <a:gridCol w="614592">
                  <a:extLst>
                    <a:ext uri="{9D8B030D-6E8A-4147-A177-3AD203B41FA5}">
                      <a16:colId xmlns:a16="http://schemas.microsoft.com/office/drawing/2014/main" val="3275746380"/>
                    </a:ext>
                  </a:extLst>
                </a:gridCol>
                <a:gridCol w="704220">
                  <a:extLst>
                    <a:ext uri="{9D8B030D-6E8A-4147-A177-3AD203B41FA5}">
                      <a16:colId xmlns:a16="http://schemas.microsoft.com/office/drawing/2014/main" val="1859134596"/>
                    </a:ext>
                  </a:extLst>
                </a:gridCol>
              </a:tblGrid>
              <a:tr h="206548">
                <a:tc>
                  <a:txBody>
                    <a:bodyPr/>
                    <a:lstStyle/>
                    <a:p>
                      <a:pPr algn="l" fontAlgn="b"/>
                      <a:r>
                        <a:rPr lang="en-GB" sz="1100" b="1"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All visits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Summer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1" i="0" u="none" strike="noStrike" dirty="0">
                          <a:solidFill>
                            <a:schemeClr val="bg1"/>
                          </a:solidFill>
                          <a:effectLst/>
                          <a:latin typeface="Calibri" panose="020F0502020204030204" pitchFamily="34" charset="0"/>
                        </a:rPr>
                        <a:t>Difference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604402"/>
                  </a:ext>
                </a:extLst>
              </a:tr>
              <a:tr h="206548">
                <a:tc>
                  <a:txBody>
                    <a:bodyPr/>
                    <a:lstStyle/>
                    <a:p>
                      <a:pPr algn="l" fontAlgn="b"/>
                      <a:r>
                        <a:rPr lang="en-US" sz="1100" b="0" i="0" u="none" strike="noStrike" dirty="0">
                          <a:solidFill>
                            <a:srgbClr val="000000"/>
                          </a:solidFill>
                          <a:effectLst/>
                          <a:latin typeface="Calibri" panose="020F0502020204030204" pitchFamily="34" charset="0"/>
                        </a:rPr>
                        <a:t>Ease of finding your way around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1" i="0" u="none" strike="noStrike">
                          <a:solidFill>
                            <a:srgbClr val="000000"/>
                          </a:solidFill>
                          <a:effectLst/>
                          <a:latin typeface="Calibri" panose="020F0502020204030204" pitchFamily="34" charset="0"/>
                        </a:rPr>
                        <a:t>4.78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10468600"/>
                  </a:ext>
                </a:extLst>
              </a:tr>
              <a:tr h="206548">
                <a:tc>
                  <a:txBody>
                    <a:bodyPr/>
                    <a:lstStyle/>
                    <a:p>
                      <a:pPr algn="l" fontAlgn="b"/>
                      <a:r>
                        <a:rPr lang="en-GB" sz="1100" b="0" i="0" u="none" strike="noStrike" dirty="0">
                          <a:solidFill>
                            <a:srgbClr val="000000"/>
                          </a:solidFill>
                          <a:effectLst/>
                          <a:latin typeface="Calibri" panose="020F0502020204030204" pitchFamily="34" charset="0"/>
                        </a:rPr>
                        <a:t>Quality of beach experiences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210629"/>
                  </a:ext>
                </a:extLst>
              </a:tr>
              <a:tr h="206548">
                <a:tc>
                  <a:txBody>
                    <a:bodyPr/>
                    <a:lstStyle/>
                    <a:p>
                      <a:pPr algn="l" fontAlgn="b"/>
                      <a:r>
                        <a:rPr lang="en-GB" sz="1100" b="0" i="0" u="none" strike="noStrike">
                          <a:solidFill>
                            <a:srgbClr val="000000"/>
                          </a:solidFill>
                          <a:effectLst/>
                          <a:latin typeface="Calibri" panose="020F0502020204030204" pitchFamily="34" charset="0"/>
                        </a:rPr>
                        <a:t>Beach / coastline cleanliness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800467"/>
                  </a:ext>
                </a:extLst>
              </a:tr>
              <a:tr h="206548">
                <a:tc>
                  <a:txBody>
                    <a:bodyPr/>
                    <a:lstStyle/>
                    <a:p>
                      <a:pPr algn="l" fontAlgn="b"/>
                      <a:r>
                        <a:rPr lang="en-US" sz="1100" b="0" i="0" u="none" strike="noStrike">
                          <a:solidFill>
                            <a:srgbClr val="000000"/>
                          </a:solidFill>
                          <a:effectLst/>
                          <a:latin typeface="Calibri" panose="020F0502020204030204" pitchFamily="34" charset="0"/>
                        </a:rPr>
                        <a:t>Places to eat and drink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166802"/>
                  </a:ext>
                </a:extLst>
              </a:tr>
              <a:tr h="206548">
                <a:tc>
                  <a:txBody>
                    <a:bodyPr/>
                    <a:lstStyle/>
                    <a:p>
                      <a:pPr algn="l" fontAlgn="b"/>
                      <a:r>
                        <a:rPr lang="en-GB" sz="1100" b="0" i="0" u="none" strike="noStrike" dirty="0">
                          <a:solidFill>
                            <a:srgbClr val="000000"/>
                          </a:solidFill>
                          <a:effectLst/>
                          <a:latin typeface="Calibri" panose="020F0502020204030204" pitchFamily="34" charset="0"/>
                        </a:rPr>
                        <a:t>Feeling of welcome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495217"/>
                  </a:ext>
                </a:extLst>
              </a:tr>
              <a:tr h="206548">
                <a:tc>
                  <a:txBody>
                    <a:bodyPr/>
                    <a:lstStyle/>
                    <a:p>
                      <a:pPr algn="l" fontAlgn="b"/>
                      <a:r>
                        <a:rPr lang="en-GB" sz="1100" b="0" i="0" u="none" strike="noStrike" dirty="0">
                          <a:solidFill>
                            <a:srgbClr val="000000"/>
                          </a:solidFill>
                          <a:effectLst/>
                          <a:latin typeface="Calibri" panose="020F0502020204030204" pitchFamily="34" charset="0"/>
                        </a:rPr>
                        <a:t>Maps and information boards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962021290"/>
                  </a:ext>
                </a:extLst>
              </a:tr>
              <a:tr h="206548">
                <a:tc>
                  <a:txBody>
                    <a:bodyPr/>
                    <a:lstStyle/>
                    <a:p>
                      <a:pPr algn="l" fontAlgn="b"/>
                      <a:r>
                        <a:rPr lang="en-GB" sz="1100" b="0" i="0" u="none" strike="noStrike">
                          <a:solidFill>
                            <a:srgbClr val="000000"/>
                          </a:solidFill>
                          <a:effectLst/>
                          <a:latin typeface="Calibri" panose="020F0502020204030204" pitchFamily="34" charset="0"/>
                        </a:rPr>
                        <a:t>History &amp; Heritage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026033"/>
                  </a:ext>
                </a:extLst>
              </a:tr>
              <a:tr h="206548">
                <a:tc>
                  <a:txBody>
                    <a:bodyPr/>
                    <a:lstStyle/>
                    <a:p>
                      <a:pPr algn="l" fontAlgn="b"/>
                      <a:r>
                        <a:rPr lang="en-GB" sz="1100" b="0" i="0" u="none" strike="noStrike">
                          <a:solidFill>
                            <a:srgbClr val="000000"/>
                          </a:solidFill>
                          <a:effectLst/>
                          <a:latin typeface="Calibri" panose="020F0502020204030204" pitchFamily="34" charset="0"/>
                        </a:rPr>
                        <a:t>Watersports / outdoor recreation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646891"/>
                  </a:ext>
                </a:extLst>
              </a:tr>
              <a:tr h="206548">
                <a:tc>
                  <a:txBody>
                    <a:bodyPr/>
                    <a:lstStyle/>
                    <a:p>
                      <a:pPr algn="l" fontAlgn="b"/>
                      <a:r>
                        <a:rPr lang="en-GB" sz="1100" b="0" i="0" u="none" strike="noStrike">
                          <a:solidFill>
                            <a:srgbClr val="000000"/>
                          </a:solidFill>
                          <a:effectLst/>
                          <a:latin typeface="Calibri" panose="020F0502020204030204" pitchFamily="34" charset="0"/>
                        </a:rPr>
                        <a:t>General atmosphere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933735"/>
                  </a:ext>
                </a:extLst>
              </a:tr>
              <a:tr h="206548">
                <a:tc>
                  <a:txBody>
                    <a:bodyPr/>
                    <a:lstStyle/>
                    <a:p>
                      <a:pPr algn="l" fontAlgn="b"/>
                      <a:r>
                        <a:rPr lang="en-GB" sz="1100" b="0" i="0" u="none" strike="noStrike">
                          <a:solidFill>
                            <a:srgbClr val="000000"/>
                          </a:solidFill>
                          <a:effectLst/>
                          <a:latin typeface="Calibri" panose="020F0502020204030204" pitchFamily="34" charset="0"/>
                        </a:rPr>
                        <a:t>Pedestrian signposting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1" i="0" u="none" strike="noStrike">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437317639"/>
                  </a:ext>
                </a:extLst>
              </a:tr>
              <a:tr h="206548">
                <a:tc>
                  <a:txBody>
                    <a:bodyPr/>
                    <a:lstStyle/>
                    <a:p>
                      <a:pPr algn="l" fontAlgn="b"/>
                      <a:r>
                        <a:rPr lang="en-GB" sz="1100" b="0" i="0" u="none" strike="noStrike">
                          <a:solidFill>
                            <a:srgbClr val="000000"/>
                          </a:solidFill>
                          <a:effectLst/>
                          <a:latin typeface="Calibri" panose="020F0502020204030204" pitchFamily="34" charset="0"/>
                        </a:rPr>
                        <a:t>Prams / buggies access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101043"/>
                  </a:ext>
                </a:extLst>
              </a:tr>
              <a:tr h="206548">
                <a:tc>
                  <a:txBody>
                    <a:bodyPr/>
                    <a:lstStyle/>
                    <a:p>
                      <a:pPr algn="l" fontAlgn="b"/>
                      <a:r>
                        <a:rPr lang="en-GB" sz="1100" b="0" i="0" u="none" strike="noStrike">
                          <a:solidFill>
                            <a:srgbClr val="000000"/>
                          </a:solidFill>
                          <a:effectLst/>
                          <a:latin typeface="Calibri" panose="020F0502020204030204" pitchFamily="34" charset="0"/>
                        </a:rPr>
                        <a:t>Arts and 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69635"/>
                  </a:ext>
                </a:extLst>
              </a:tr>
              <a:tr h="206548">
                <a:tc>
                  <a:txBody>
                    <a:bodyPr/>
                    <a:lstStyle/>
                    <a:p>
                      <a:pPr algn="l" fontAlgn="b"/>
                      <a:r>
                        <a:rPr lang="en-GB" sz="1100" b="0" i="0" u="none" strike="noStrike">
                          <a:solidFill>
                            <a:srgbClr val="000000"/>
                          </a:solidFill>
                          <a:effectLst/>
                          <a:latin typeface="Calibri" panose="020F0502020204030204" pitchFamily="34" charset="0"/>
                        </a:rPr>
                        <a:t>Disabled accessibility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266969"/>
                  </a:ext>
                </a:extLst>
              </a:tr>
              <a:tr h="206548">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9485333"/>
                  </a:ext>
                </a:extLst>
              </a:tr>
              <a:tr h="206548">
                <a:tc>
                  <a:txBody>
                    <a:bodyPr/>
                    <a:lstStyle/>
                    <a:p>
                      <a:pPr algn="l" fontAlgn="b"/>
                      <a:r>
                        <a:rPr lang="en-GB" sz="1100" b="0" i="0" u="none" strike="noStrike" dirty="0">
                          <a:solidFill>
                            <a:srgbClr val="000000"/>
                          </a:solidFill>
                          <a:effectLst/>
                          <a:latin typeface="Calibri" panose="020F0502020204030204" pitchFamily="34" charset="0"/>
                        </a:rPr>
                        <a:t>Traffic levels / congestion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3.89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1" i="0" u="none" strike="noStrike">
                          <a:solidFill>
                            <a:srgbClr val="000000"/>
                          </a:solidFill>
                          <a:effectLst/>
                          <a:latin typeface="Calibri" panose="020F0502020204030204" pitchFamily="34" charset="0"/>
                        </a:rPr>
                        <a:t>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-0.47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95154226"/>
                  </a:ext>
                </a:extLst>
              </a:tr>
              <a:tr h="206548">
                <a:tc>
                  <a:txBody>
                    <a:bodyPr/>
                    <a:lstStyle/>
                    <a:p>
                      <a:pPr algn="l" fontAlgn="b"/>
                      <a:r>
                        <a:rPr lang="en-GB" sz="1100" b="0" i="0" u="none" strike="noStrike">
                          <a:solidFill>
                            <a:srgbClr val="000000"/>
                          </a:solidFill>
                          <a:effectLst/>
                          <a:latin typeface="Calibri" panose="020F0502020204030204" pitchFamily="34" charset="0"/>
                        </a:rPr>
                        <a:t>Shops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964901"/>
                  </a:ext>
                </a:extLst>
              </a:tr>
              <a:tr h="206548">
                <a:tc>
                  <a:txBody>
                    <a:bodyPr/>
                    <a:lstStyle/>
                    <a:p>
                      <a:pPr algn="l" fontAlgn="b"/>
                      <a:r>
                        <a:rPr lang="en-GB" sz="1100" b="0" i="0" u="none" strike="noStrike">
                          <a:solidFill>
                            <a:srgbClr val="000000"/>
                          </a:solidFill>
                          <a:effectLst/>
                          <a:latin typeface="Calibri" panose="020F0502020204030204" pitchFamily="34" charset="0"/>
                        </a:rPr>
                        <a:t>Public toilets - availability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8514"/>
                  </a:ext>
                </a:extLst>
              </a:tr>
              <a:tr h="206548">
                <a:tc>
                  <a:txBody>
                    <a:bodyPr/>
                    <a:lstStyle/>
                    <a:p>
                      <a:pPr algn="l" fontAlgn="b"/>
                      <a:r>
                        <a:rPr lang="en-GB" sz="1100" b="0" i="0" u="none" strike="noStrike" dirty="0">
                          <a:solidFill>
                            <a:srgbClr val="000000"/>
                          </a:solidFill>
                          <a:effectLst/>
                          <a:latin typeface="Calibri" panose="020F0502020204030204" pitchFamily="34" charset="0"/>
                        </a:rPr>
                        <a:t>Public toilets - cleanliness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latin typeface="Calibri" panose="020F0502020204030204" pitchFamily="34" charset="0"/>
                        </a:rPr>
                        <a:t>2.88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1" i="0" u="none" strike="noStrike">
                          <a:solidFill>
                            <a:srgbClr val="000000"/>
                          </a:solidFill>
                          <a:effectLst/>
                          <a:latin typeface="Calibri" panose="020F050202020403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dirty="0">
                          <a:solidFill>
                            <a:srgbClr val="000000"/>
                          </a:solidFill>
                          <a:effectLst/>
                          <a:latin typeface="Calibri" panose="020F0502020204030204" pitchFamily="34" charset="0"/>
                        </a:rPr>
                        <a:t>-0.49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60581168"/>
                  </a:ext>
                </a:extLst>
              </a:tr>
            </a:tbl>
          </a:graphicData>
        </a:graphic>
      </p:graphicFrame>
      <p:sp>
        <p:nvSpPr>
          <p:cNvPr id="16" name="Rectangle 15">
            <a:extLst>
              <a:ext uri="{FF2B5EF4-FFF2-40B4-BE49-F238E27FC236}">
                <a16:creationId xmlns:a16="http://schemas.microsoft.com/office/drawing/2014/main" id="{37318D70-11B0-432C-B162-297AD997CCC8}"/>
              </a:ext>
            </a:extLst>
          </p:cNvPr>
          <p:cNvSpPr/>
          <p:nvPr/>
        </p:nvSpPr>
        <p:spPr>
          <a:xfrm>
            <a:off x="6750707" y="6135995"/>
            <a:ext cx="3760180"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Please rate your satisfaction level on the following aspects of your visit. </a:t>
            </a:r>
            <a:endParaRPr lang="en-GB" sz="1100" dirty="0"/>
          </a:p>
        </p:txBody>
      </p:sp>
      <p:sp>
        <p:nvSpPr>
          <p:cNvPr id="10" name="TextBox 9">
            <a:extLst>
              <a:ext uri="{FF2B5EF4-FFF2-40B4-BE49-F238E27FC236}">
                <a16:creationId xmlns:a16="http://schemas.microsoft.com/office/drawing/2014/main" id="{9A277DD3-0212-4C33-8764-B7398F75BE20}"/>
              </a:ext>
            </a:extLst>
          </p:cNvPr>
          <p:cNvSpPr txBox="1"/>
          <p:nvPr/>
        </p:nvSpPr>
        <p:spPr>
          <a:xfrm>
            <a:off x="537328" y="69530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Satisfaction – Satisfaction scores </a:t>
            </a:r>
            <a:endParaRPr lang="en-GB" sz="1400" b="1" dirty="0">
              <a:solidFill>
                <a:schemeClr val="tx2">
                  <a:lumMod val="75000"/>
                </a:schemeClr>
              </a:solidFill>
              <a:latin typeface="Calibri" pitchFamily="34" charset="0"/>
            </a:endParaRPr>
          </a:p>
        </p:txBody>
      </p:sp>
      <p:sp>
        <p:nvSpPr>
          <p:cNvPr id="12" name="object 8">
            <a:extLst>
              <a:ext uri="{FF2B5EF4-FFF2-40B4-BE49-F238E27FC236}">
                <a16:creationId xmlns:a16="http://schemas.microsoft.com/office/drawing/2014/main" id="{4F4AFB9E-00D1-4422-A807-BD3D35C71028}"/>
              </a:ext>
            </a:extLst>
          </p:cNvPr>
          <p:cNvSpPr/>
          <p:nvPr/>
        </p:nvSpPr>
        <p:spPr>
          <a:xfrm>
            <a:off x="182548" y="6114682"/>
            <a:ext cx="6265386"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3" name="object 9">
            <a:extLst>
              <a:ext uri="{FF2B5EF4-FFF2-40B4-BE49-F238E27FC236}">
                <a16:creationId xmlns:a16="http://schemas.microsoft.com/office/drawing/2014/main" id="{557EF6C1-578C-4A0A-9D4C-0CA754A950AF}"/>
              </a:ext>
            </a:extLst>
          </p:cNvPr>
          <p:cNvSpPr txBox="1"/>
          <p:nvPr/>
        </p:nvSpPr>
        <p:spPr>
          <a:xfrm>
            <a:off x="182548" y="6189534"/>
            <a:ext cx="6097671" cy="604653"/>
          </a:xfrm>
          <a:prstGeom prst="rect">
            <a:avLst/>
          </a:prstGeom>
          <a:solidFill>
            <a:srgbClr val="C5DFB4">
              <a:alpha val="32156"/>
            </a:srgbClr>
          </a:solidFill>
        </p:spPr>
        <p:txBody>
          <a:bodyPr vert="horz" wrap="square" lIns="0" tIns="95885" rIns="0" bIns="0" rtlCol="0">
            <a:spAutoFit/>
          </a:bodyPr>
          <a:lstStyle/>
          <a:p>
            <a:pPr marL="262890" marR="80010" indent="-172085" algn="just">
              <a:spcBef>
                <a:spcPts val="755"/>
              </a:spcBef>
              <a:buFont typeface="Wingdings"/>
              <a:buChar char=""/>
              <a:tabLst>
                <a:tab pos="263525" algn="l"/>
              </a:tabLst>
            </a:pPr>
            <a:r>
              <a:rPr lang="en-GB" sz="1100" spc="-5" dirty="0">
                <a:latin typeface="Calibri"/>
                <a:cs typeface="Calibri"/>
              </a:rPr>
              <a:t>The high scores for ‘feeling of welcome’ buck a national of a steady </a:t>
            </a:r>
            <a:r>
              <a:rPr lang="en-GB" sz="1100" dirty="0">
                <a:cs typeface="Calibri"/>
              </a:rPr>
              <a:t>decline (25)</a:t>
            </a:r>
            <a:r>
              <a:rPr lang="en-GB" sz="1100" spc="-5" dirty="0">
                <a:latin typeface="Calibri"/>
                <a:cs typeface="Calibri"/>
              </a:rPr>
              <a:t>. </a:t>
            </a:r>
            <a:r>
              <a:rPr lang="en-US" sz="1100" spc="-5" dirty="0">
                <a:cs typeface="Calibri"/>
              </a:rPr>
              <a:t>High scores for ‘</a:t>
            </a:r>
            <a:r>
              <a:rPr lang="en-US" sz="1100" dirty="0">
                <a:solidFill>
                  <a:srgbClr val="000000"/>
                </a:solidFill>
                <a:latin typeface="Calibri" panose="020F0502020204030204" pitchFamily="34" charset="0"/>
              </a:rPr>
              <a:t>Ease of finding your way around’ and beach / coastline are in line with the top perceptions for Thanet (</a:t>
            </a:r>
            <a:r>
              <a:rPr lang="en-GB" sz="1100" dirty="0">
                <a:cs typeface="Calibri"/>
              </a:rPr>
              <a:t>Visit </a:t>
            </a:r>
            <a:r>
              <a:rPr lang="en-GB" sz="1100" spc="-15" dirty="0">
                <a:cs typeface="Calibri"/>
              </a:rPr>
              <a:t>Kent </a:t>
            </a:r>
            <a:r>
              <a:rPr lang="en-GB" sz="1100" spc="-10" dirty="0">
                <a:cs typeface="Calibri"/>
              </a:rPr>
              <a:t>Perception research report). </a:t>
            </a:r>
            <a:r>
              <a:rPr lang="en-GB" sz="1100" spc="-5" dirty="0">
                <a:latin typeface="Calibri"/>
                <a:cs typeface="Calibri"/>
              </a:rPr>
              <a:t>– See Secondary Research Report, Pages 18 and 20. </a:t>
            </a:r>
            <a:endParaRPr sz="1100" dirty="0">
              <a:latin typeface="Calibri"/>
              <a:cs typeface="Calibri"/>
            </a:endParaRPr>
          </a:p>
        </p:txBody>
      </p:sp>
      <p:sp>
        <p:nvSpPr>
          <p:cNvPr id="14" name="object 10">
            <a:extLst>
              <a:ext uri="{FF2B5EF4-FFF2-40B4-BE49-F238E27FC236}">
                <a16:creationId xmlns:a16="http://schemas.microsoft.com/office/drawing/2014/main" id="{7E9C0C92-DFF7-4799-B8E8-C6EA57423D2E}"/>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5" name="object 11">
            <a:extLst>
              <a:ext uri="{FF2B5EF4-FFF2-40B4-BE49-F238E27FC236}">
                <a16:creationId xmlns:a16="http://schemas.microsoft.com/office/drawing/2014/main" id="{4811EB51-9EBD-4047-9391-013DBDE8434E}"/>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3246635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186809"/>
            <a:ext cx="5742892" cy="4634217"/>
          </a:xfrm>
          <a:prstGeom prst="rect">
            <a:avLst/>
          </a:prstGeom>
          <a:noFill/>
        </p:spPr>
        <p:txBody>
          <a:bodyPr wrap="square" rtlCol="0">
            <a:spAutoFit/>
          </a:bodyPr>
          <a:lstStyle/>
          <a:p>
            <a:pPr algn="just">
              <a:lnSpc>
                <a:spcPct val="130000"/>
              </a:lnSpc>
            </a:pPr>
            <a:r>
              <a:rPr lang="en-GB" sz="1200" dirty="0"/>
              <a:t>At destination level, Broadstairs achieved the highest average score for all indicators combined (4.27 out of 5). Ramsgate came a close second (4.20) and Margate was last (4.16). </a:t>
            </a:r>
          </a:p>
          <a:p>
            <a:pPr algn="just">
              <a:lnSpc>
                <a:spcPct val="130000"/>
              </a:lnSpc>
            </a:pPr>
            <a:endParaRPr lang="en-GB" sz="1200" dirty="0"/>
          </a:p>
          <a:p>
            <a:pPr algn="just">
              <a:lnSpc>
                <a:spcPct val="130000"/>
              </a:lnSpc>
            </a:pPr>
            <a:r>
              <a:rPr lang="en-GB" sz="1200" dirty="0"/>
              <a:t>Broadstairs achieved the highest scores for 11 out of a total of 17 indicators, including a 4.59 score for ‘</a:t>
            </a:r>
            <a:r>
              <a:rPr lang="en-GB" sz="1200" dirty="0">
                <a:solidFill>
                  <a:srgbClr val="000000"/>
                </a:solidFill>
                <a:latin typeface="Calibri" panose="020F0502020204030204" pitchFamily="34" charset="0"/>
              </a:rPr>
              <a:t>General atmosphere’ and 4.67 for ‘Feeling of welcome’.</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Ramsgate achieved highest scores for public toilet facilities, both in terms of availability (3.63) and cleanliness (3.29) and for ‘Traffic levels / congestion’ (4.24) and ‘Pedestrian signposting’ (4.38).</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Margate achieved the lowest scores for 8 indicators, with ‘History &amp; Heritage’ and ‘</a:t>
            </a:r>
            <a:r>
              <a:rPr lang="en-US" sz="1200" dirty="0">
                <a:solidFill>
                  <a:srgbClr val="000000"/>
                </a:solidFill>
                <a:latin typeface="Calibri" panose="020F0502020204030204" pitchFamily="34" charset="0"/>
              </a:rPr>
              <a:t>Places to eat and drink’ being particularly low (4.25 and 4.37 respectively) when compared to Broadstairs (4.55 and 4.61 respectively) and Ramsgate (4.45 and 4.53 respectively)</a:t>
            </a:r>
            <a:r>
              <a:rPr lang="en-GB" sz="1200" dirty="0">
                <a:solidFill>
                  <a:srgbClr val="000000"/>
                </a:solidFill>
                <a:latin typeface="Calibri" panose="020F0502020204030204" pitchFamily="34" charset="0"/>
              </a:rPr>
              <a:t>. </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However, Margate also achieved the highest score for ‘arts and culture’ (4.33) which is likely to be influenced by the presence of </a:t>
            </a:r>
            <a:r>
              <a:rPr lang="en-GB" sz="1200" dirty="0"/>
              <a:t>Turner Contemporary</a:t>
            </a:r>
            <a:r>
              <a:rPr lang="en-GB" sz="1200" dirty="0">
                <a:solidFill>
                  <a:srgbClr val="000000"/>
                </a:solidFill>
                <a:latin typeface="Calibri" panose="020F0502020204030204" pitchFamily="34" charset="0"/>
              </a:rPr>
              <a:t>. Margate also achieved the highest scores for indicators linked to accessibility, with a 4.34 score for both ‘Disabled accessibility’ and for ‘Prams / buggies access’. </a:t>
            </a:r>
            <a:endParaRPr lang="en-US"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9530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Visitor Satisfaction – Satisfaction scores</a:t>
            </a:r>
            <a:endParaRPr lang="en-GB" sz="1400" b="1" dirty="0">
              <a:solidFill>
                <a:schemeClr val="tx2">
                  <a:lumMod val="75000"/>
                </a:schemeClr>
              </a:solidFill>
              <a:latin typeface="Calibri" pitchFamily="34" charset="0"/>
            </a:endParaRPr>
          </a:p>
        </p:txBody>
      </p:sp>
      <p:sp>
        <p:nvSpPr>
          <p:cNvPr id="13" name="Rectangle 12">
            <a:extLst>
              <a:ext uri="{FF2B5EF4-FFF2-40B4-BE49-F238E27FC236}">
                <a16:creationId xmlns:a16="http://schemas.microsoft.com/office/drawing/2014/main" id="{6988F49D-8410-417E-8452-B5D8D31EA9A1}"/>
              </a:ext>
            </a:extLst>
          </p:cNvPr>
          <p:cNvSpPr/>
          <p:nvPr/>
        </p:nvSpPr>
        <p:spPr>
          <a:xfrm>
            <a:off x="6777871" y="6135995"/>
            <a:ext cx="3789575"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Please rate your satisfaction level on the following aspects of your visit. </a:t>
            </a:r>
            <a:endParaRPr lang="en-GB" sz="1100" dirty="0"/>
          </a:p>
        </p:txBody>
      </p:sp>
      <p:graphicFrame>
        <p:nvGraphicFramePr>
          <p:cNvPr id="2" name="Table 1">
            <a:extLst>
              <a:ext uri="{FF2B5EF4-FFF2-40B4-BE49-F238E27FC236}">
                <a16:creationId xmlns:a16="http://schemas.microsoft.com/office/drawing/2014/main" id="{CF49F3D9-B6A3-4864-A0E8-7CDA179A4871}"/>
              </a:ext>
            </a:extLst>
          </p:cNvPr>
          <p:cNvGraphicFramePr>
            <a:graphicFrameLocks noGrp="1"/>
          </p:cNvGraphicFramePr>
          <p:nvPr>
            <p:extLst>
              <p:ext uri="{D42A27DB-BD31-4B8C-83A1-F6EECF244321}">
                <p14:modId xmlns:p14="http://schemas.microsoft.com/office/powerpoint/2010/main" val="653134840"/>
              </p:ext>
            </p:extLst>
          </p:nvPr>
        </p:nvGraphicFramePr>
        <p:xfrm>
          <a:off x="6862917" y="1277187"/>
          <a:ext cx="4791755" cy="4218240"/>
        </p:xfrm>
        <a:graphic>
          <a:graphicData uri="http://schemas.openxmlformats.org/drawingml/2006/table">
            <a:tbl>
              <a:tblPr/>
              <a:tblGrid>
                <a:gridCol w="2046003">
                  <a:extLst>
                    <a:ext uri="{9D8B030D-6E8A-4147-A177-3AD203B41FA5}">
                      <a16:colId xmlns:a16="http://schemas.microsoft.com/office/drawing/2014/main" val="4086009725"/>
                    </a:ext>
                  </a:extLst>
                </a:gridCol>
                <a:gridCol w="686438">
                  <a:extLst>
                    <a:ext uri="{9D8B030D-6E8A-4147-A177-3AD203B41FA5}">
                      <a16:colId xmlns:a16="http://schemas.microsoft.com/office/drawing/2014/main" val="4011277170"/>
                    </a:ext>
                  </a:extLst>
                </a:gridCol>
                <a:gridCol w="686438">
                  <a:extLst>
                    <a:ext uri="{9D8B030D-6E8A-4147-A177-3AD203B41FA5}">
                      <a16:colId xmlns:a16="http://schemas.microsoft.com/office/drawing/2014/main" val="1166733532"/>
                    </a:ext>
                  </a:extLst>
                </a:gridCol>
                <a:gridCol w="686438">
                  <a:extLst>
                    <a:ext uri="{9D8B030D-6E8A-4147-A177-3AD203B41FA5}">
                      <a16:colId xmlns:a16="http://schemas.microsoft.com/office/drawing/2014/main" val="212013108"/>
                    </a:ext>
                  </a:extLst>
                </a:gridCol>
                <a:gridCol w="686438">
                  <a:extLst>
                    <a:ext uri="{9D8B030D-6E8A-4147-A177-3AD203B41FA5}">
                      <a16:colId xmlns:a16="http://schemas.microsoft.com/office/drawing/2014/main" val="3365027877"/>
                    </a:ext>
                  </a:extLst>
                </a:gridCol>
              </a:tblGrid>
              <a:tr h="210912">
                <a:tc>
                  <a:txBody>
                    <a:bodyPr/>
                    <a:lstStyle/>
                    <a:p>
                      <a:pPr algn="ctr" fontAlgn="b"/>
                      <a:r>
                        <a:rPr lang="en-GB" sz="1100" b="0" i="0" u="none" strike="noStrike" dirty="0">
                          <a:solidFill>
                            <a:schemeClr val="bg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67077553"/>
                  </a:ext>
                </a:extLst>
              </a:tr>
              <a:tr h="210912">
                <a:tc>
                  <a:txBody>
                    <a:bodyPr/>
                    <a:lstStyle/>
                    <a:p>
                      <a:pPr algn="l" fontAlgn="b"/>
                      <a:r>
                        <a:rPr lang="en-GB" sz="1100" b="1" i="0" u="none" strike="noStrike" dirty="0">
                          <a:solidFill>
                            <a:srgbClr val="000000"/>
                          </a:solidFill>
                          <a:effectLst/>
                          <a:latin typeface="Calibri" panose="020F0502020204030204" pitchFamily="34" charset="0"/>
                        </a:rPr>
                        <a:t>Overall 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5356482"/>
                  </a:ext>
                </a:extLst>
              </a:tr>
              <a:tr h="210912">
                <a:tc>
                  <a:txBody>
                    <a:bodyPr/>
                    <a:lstStyle/>
                    <a:p>
                      <a:pPr algn="l" fontAlgn="b"/>
                      <a:r>
                        <a:rPr lang="en-US" sz="1100" b="0" i="0" u="none" strike="noStrike">
                          <a:solidFill>
                            <a:srgbClr val="000000"/>
                          </a:solidFill>
                          <a:effectLst/>
                          <a:latin typeface="Calibri" panose="020F0502020204030204" pitchFamily="34" charset="0"/>
                        </a:rPr>
                        <a:t>Ease of finding your way around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705792"/>
                  </a:ext>
                </a:extLst>
              </a:tr>
              <a:tr h="210912">
                <a:tc>
                  <a:txBody>
                    <a:bodyPr/>
                    <a:lstStyle/>
                    <a:p>
                      <a:pPr algn="l" fontAlgn="b"/>
                      <a:r>
                        <a:rPr lang="en-GB" sz="1100" b="0" i="0" u="none" strike="noStrike" dirty="0">
                          <a:solidFill>
                            <a:srgbClr val="000000"/>
                          </a:solidFill>
                          <a:effectLst/>
                          <a:latin typeface="Calibri" panose="020F0502020204030204" pitchFamily="34" charset="0"/>
                        </a:rPr>
                        <a:t>Quality of beach experiences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667298"/>
                  </a:ext>
                </a:extLst>
              </a:tr>
              <a:tr h="210912">
                <a:tc>
                  <a:txBody>
                    <a:bodyPr/>
                    <a:lstStyle/>
                    <a:p>
                      <a:pPr algn="l" fontAlgn="b"/>
                      <a:r>
                        <a:rPr lang="en-GB" sz="1100" b="0" i="0" u="none" strike="noStrike">
                          <a:solidFill>
                            <a:srgbClr val="000000"/>
                          </a:solidFill>
                          <a:effectLst/>
                          <a:latin typeface="Calibri" panose="020F0502020204030204" pitchFamily="34" charset="0"/>
                        </a:rPr>
                        <a:t>Beach / coastline cleanliness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264901"/>
                  </a:ext>
                </a:extLst>
              </a:tr>
              <a:tr h="210912">
                <a:tc>
                  <a:txBody>
                    <a:bodyPr/>
                    <a:lstStyle/>
                    <a:p>
                      <a:pPr algn="l" fontAlgn="b"/>
                      <a:r>
                        <a:rPr lang="en-GB" sz="1100" b="0" i="0" u="none" strike="noStrike">
                          <a:solidFill>
                            <a:srgbClr val="000000"/>
                          </a:solidFill>
                          <a:effectLst/>
                          <a:latin typeface="Calibri" panose="020F0502020204030204" pitchFamily="34" charset="0"/>
                        </a:rPr>
                        <a:t>Maps and information boards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4.42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1244594"/>
                  </a:ext>
                </a:extLst>
              </a:tr>
              <a:tr h="210912">
                <a:tc>
                  <a:txBody>
                    <a:bodyPr/>
                    <a:lstStyle/>
                    <a:p>
                      <a:pPr algn="l" fontAlgn="b"/>
                      <a:r>
                        <a:rPr lang="en-GB" sz="1100" b="0" i="0" u="none" strike="noStrike">
                          <a:solidFill>
                            <a:srgbClr val="000000"/>
                          </a:solidFill>
                          <a:effectLst/>
                          <a:latin typeface="Calibri" panose="020F0502020204030204" pitchFamily="34" charset="0"/>
                        </a:rPr>
                        <a:t>Feeling of welcome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4.46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410482"/>
                  </a:ext>
                </a:extLst>
              </a:tr>
              <a:tr h="210912">
                <a:tc>
                  <a:txBody>
                    <a:bodyPr/>
                    <a:lstStyle/>
                    <a:p>
                      <a:pPr algn="l" fontAlgn="b"/>
                      <a:r>
                        <a:rPr lang="en-US" sz="1100" b="0" i="0" u="none" strike="noStrike">
                          <a:solidFill>
                            <a:srgbClr val="000000"/>
                          </a:solidFill>
                          <a:effectLst/>
                          <a:latin typeface="Calibri" panose="020F0502020204030204" pitchFamily="34" charset="0"/>
                        </a:rPr>
                        <a:t>Places to eat and drink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4.37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666417"/>
                  </a:ext>
                </a:extLst>
              </a:tr>
              <a:tr h="210912">
                <a:tc>
                  <a:txBody>
                    <a:bodyPr/>
                    <a:lstStyle/>
                    <a:p>
                      <a:pPr algn="l" fontAlgn="b"/>
                      <a:r>
                        <a:rPr lang="en-GB" sz="1100" b="0" i="0" u="none" strike="noStrike">
                          <a:solidFill>
                            <a:srgbClr val="000000"/>
                          </a:solidFill>
                          <a:effectLst/>
                          <a:latin typeface="Calibri" panose="020F0502020204030204" pitchFamily="34" charset="0"/>
                        </a:rPr>
                        <a:t>Pedestrian signposting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4.38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653562849"/>
                  </a:ext>
                </a:extLst>
              </a:tr>
              <a:tr h="210912">
                <a:tc>
                  <a:txBody>
                    <a:bodyPr/>
                    <a:lstStyle/>
                    <a:p>
                      <a:pPr algn="l" fontAlgn="b"/>
                      <a:r>
                        <a:rPr lang="en-GB" sz="1100" b="0" i="0" u="none" strike="noStrike" dirty="0">
                          <a:solidFill>
                            <a:srgbClr val="000000"/>
                          </a:solidFill>
                          <a:effectLst/>
                          <a:latin typeface="Calibri" panose="020F0502020204030204" pitchFamily="34" charset="0"/>
                        </a:rPr>
                        <a:t>Disabled accessibility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7183126"/>
                  </a:ext>
                </a:extLst>
              </a:tr>
              <a:tr h="210912">
                <a:tc>
                  <a:txBody>
                    <a:bodyPr/>
                    <a:lstStyle/>
                    <a:p>
                      <a:pPr algn="l" fontAlgn="b"/>
                      <a:r>
                        <a:rPr lang="en-GB" sz="1100" b="0" i="0" u="none" strike="noStrike">
                          <a:solidFill>
                            <a:srgbClr val="000000"/>
                          </a:solidFill>
                          <a:effectLst/>
                          <a:latin typeface="Calibri" panose="020F0502020204030204" pitchFamily="34" charset="0"/>
                        </a:rPr>
                        <a:t>Prams / buggies access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4.19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4.30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771362"/>
                  </a:ext>
                </a:extLst>
              </a:tr>
              <a:tr h="210912">
                <a:tc>
                  <a:txBody>
                    <a:bodyPr/>
                    <a:lstStyle/>
                    <a:p>
                      <a:pPr algn="l" fontAlgn="b"/>
                      <a:r>
                        <a:rPr lang="en-GB" sz="1100" b="0" i="0" u="none" strike="noStrike" dirty="0" err="1">
                          <a:solidFill>
                            <a:srgbClr val="000000"/>
                          </a:solidFill>
                          <a:effectLst/>
                          <a:latin typeface="Calibri" panose="020F0502020204030204" pitchFamily="34" charset="0"/>
                        </a:rPr>
                        <a:t>Watersports</a:t>
                      </a:r>
                      <a:r>
                        <a:rPr lang="en-GB" sz="1100" b="0" i="0" u="none" strike="noStrike" dirty="0">
                          <a:solidFill>
                            <a:srgbClr val="000000"/>
                          </a:solidFill>
                          <a:effectLst/>
                          <a:latin typeface="Calibri" panose="020F0502020204030204" pitchFamily="34" charset="0"/>
                        </a:rPr>
                        <a:t> / outdoor recreation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4.50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4.35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0121288"/>
                  </a:ext>
                </a:extLst>
              </a:tr>
              <a:tr h="210912">
                <a:tc>
                  <a:txBody>
                    <a:bodyPr/>
                    <a:lstStyle/>
                    <a:p>
                      <a:pPr algn="l" fontAlgn="b"/>
                      <a:r>
                        <a:rPr lang="en-GB" sz="1100" b="0" i="0" u="none" strike="noStrike">
                          <a:solidFill>
                            <a:srgbClr val="000000"/>
                          </a:solidFill>
                          <a:effectLst/>
                          <a:latin typeface="Calibri" panose="020F0502020204030204" pitchFamily="34" charset="0"/>
                        </a:rPr>
                        <a:t>Arts and culture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a:solidFill>
                            <a:srgbClr val="000000"/>
                          </a:solidFill>
                          <a:effectLst/>
                          <a:latin typeface="Calibri" panose="020F0502020204030204" pitchFamily="34" charset="0"/>
                        </a:rPr>
                        <a:t>4.31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531269"/>
                  </a:ext>
                </a:extLst>
              </a:tr>
              <a:tr h="210912">
                <a:tc>
                  <a:txBody>
                    <a:bodyPr/>
                    <a:lstStyle/>
                    <a:p>
                      <a:pPr algn="l" fontAlgn="b"/>
                      <a:r>
                        <a:rPr lang="en-GB" sz="1100" b="0" i="0" u="none" strike="noStrike">
                          <a:solidFill>
                            <a:srgbClr val="000000"/>
                          </a:solidFill>
                          <a:effectLst/>
                          <a:latin typeface="Calibri" panose="020F0502020204030204" pitchFamily="34" charset="0"/>
                        </a:rPr>
                        <a:t>General atmosphere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4.59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4.29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828507"/>
                  </a:ext>
                </a:extLst>
              </a:tr>
              <a:tr h="210912">
                <a:tc>
                  <a:txBody>
                    <a:bodyPr/>
                    <a:lstStyle/>
                    <a:p>
                      <a:pPr algn="l" fontAlgn="b"/>
                      <a:r>
                        <a:rPr lang="en-GB" sz="1100" b="0" i="0" u="none" strike="noStrike">
                          <a:solidFill>
                            <a:srgbClr val="000000"/>
                          </a:solidFill>
                          <a:effectLst/>
                          <a:latin typeface="Calibri" panose="020F0502020204030204" pitchFamily="34" charset="0"/>
                        </a:rPr>
                        <a:t>History &amp; Heritage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4.45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363855"/>
                  </a:ext>
                </a:extLst>
              </a:tr>
              <a:tr h="210912">
                <a:tc>
                  <a:txBody>
                    <a:bodyPr/>
                    <a:lstStyle/>
                    <a:p>
                      <a:pPr algn="l" fontAlgn="b"/>
                      <a:r>
                        <a:rPr lang="en-GB" sz="1100" b="0" i="0" u="none" strike="noStrike">
                          <a:solidFill>
                            <a:srgbClr val="000000"/>
                          </a:solidFill>
                          <a:effectLst/>
                          <a:latin typeface="Calibri" panose="020F0502020204030204" pitchFamily="34" charset="0"/>
                        </a:rPr>
                        <a:t>Traffic levels / congestion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3426485929"/>
                  </a:ext>
                </a:extLst>
              </a:tr>
              <a:tr h="210912">
                <a:tc>
                  <a:txBody>
                    <a:bodyPr/>
                    <a:lstStyle/>
                    <a:p>
                      <a:pPr algn="l" fontAlgn="b"/>
                      <a:r>
                        <a:rPr lang="en-GB" sz="1100" b="0" i="0" u="none" strike="noStrike">
                          <a:solidFill>
                            <a:srgbClr val="000000"/>
                          </a:solidFill>
                          <a:effectLst/>
                          <a:latin typeface="Calibri" panose="020F0502020204030204" pitchFamily="34" charset="0"/>
                        </a:rPr>
                        <a:t>Attractions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4.07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4.27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4.05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550233"/>
                  </a:ext>
                </a:extLst>
              </a:tr>
              <a:tr h="210912">
                <a:tc>
                  <a:txBody>
                    <a:bodyPr/>
                    <a:lstStyle/>
                    <a:p>
                      <a:pPr algn="l" fontAlgn="b"/>
                      <a:r>
                        <a:rPr lang="en-GB" sz="1100" b="0" i="0" u="none" strike="noStrike">
                          <a:solidFill>
                            <a:srgbClr val="000000"/>
                          </a:solidFill>
                          <a:effectLst/>
                          <a:latin typeface="Calibri" panose="020F0502020204030204" pitchFamily="34" charset="0"/>
                        </a:rPr>
                        <a:t>Shops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3.33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3.28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510254"/>
                  </a:ext>
                </a:extLst>
              </a:tr>
              <a:tr h="210912">
                <a:tc>
                  <a:txBody>
                    <a:bodyPr/>
                    <a:lstStyle/>
                    <a:p>
                      <a:pPr algn="l" fontAlgn="b"/>
                      <a:r>
                        <a:rPr lang="en-GB" sz="1100" b="0" i="0" u="none" strike="noStrike">
                          <a:solidFill>
                            <a:srgbClr val="000000"/>
                          </a:solidFill>
                          <a:effectLst/>
                          <a:latin typeface="Calibri" panose="020F0502020204030204" pitchFamily="34" charset="0"/>
                        </a:rPr>
                        <a:t>Public toilets - availability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3.28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3.63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extLst>
                  <a:ext uri="{0D108BD9-81ED-4DB2-BD59-A6C34878D82A}">
                    <a16:rowId xmlns:a16="http://schemas.microsoft.com/office/drawing/2014/main" val="1454579957"/>
                  </a:ext>
                </a:extLst>
              </a:tr>
              <a:tr h="210912">
                <a:tc>
                  <a:txBody>
                    <a:bodyPr/>
                    <a:lstStyle/>
                    <a:p>
                      <a:pPr algn="l" fontAlgn="b"/>
                      <a:r>
                        <a:rPr lang="en-GB" sz="1100" b="0" i="0" u="none" strike="noStrike">
                          <a:solidFill>
                            <a:srgbClr val="000000"/>
                          </a:solidFill>
                          <a:effectLst/>
                          <a:latin typeface="Calibri" panose="020F0502020204030204" pitchFamily="34" charset="0"/>
                        </a:rPr>
                        <a:t>Public toilets - cleanliness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rPr>
                        <a:t>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2.96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CBE7"/>
                    </a:solidFill>
                  </a:tcPr>
                </a:tc>
                <a:tc>
                  <a:txBody>
                    <a:bodyPr/>
                    <a:lstStyle/>
                    <a:p>
                      <a:pPr algn="ctr" fontAlgn="ctr"/>
                      <a:r>
                        <a:rPr lang="en-GB" sz="1100" b="0" i="0" u="none" strike="noStrike" dirty="0">
                          <a:solidFill>
                            <a:srgbClr val="000000"/>
                          </a:solidFill>
                          <a:effectLst/>
                          <a:latin typeface="Calibri" panose="020F0502020204030204" pitchFamily="34" charset="0"/>
                        </a:rPr>
                        <a:t>3.29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8238964"/>
                  </a:ext>
                </a:extLst>
              </a:tr>
            </a:tbl>
          </a:graphicData>
        </a:graphic>
      </p:graphicFrame>
    </p:spTree>
    <p:extLst>
      <p:ext uri="{BB962C8B-B14F-4D97-AF65-F5344CB8AC3E}">
        <p14:creationId xmlns:p14="http://schemas.microsoft.com/office/powerpoint/2010/main" val="3915573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092256"/>
            <a:ext cx="6579909" cy="1753429"/>
          </a:xfrm>
          <a:prstGeom prst="rect">
            <a:avLst/>
          </a:prstGeom>
          <a:noFill/>
        </p:spPr>
        <p:txBody>
          <a:bodyPr wrap="square" rtlCol="0">
            <a:spAutoFit/>
          </a:bodyPr>
          <a:lstStyle/>
          <a:p>
            <a:pPr algn="just">
              <a:lnSpc>
                <a:spcPct val="130000"/>
              </a:lnSpc>
            </a:pPr>
            <a:r>
              <a:rPr lang="en-GB" sz="1200" dirty="0"/>
              <a:t>The satisfaction scores were very positive with visitors to both individual destinations, as well as at the district level scoring highly the enjoyment and likelihood to recommend (over 4 out of 5). </a:t>
            </a:r>
          </a:p>
          <a:p>
            <a:pPr algn="just">
              <a:lnSpc>
                <a:spcPct val="130000"/>
              </a:lnSpc>
            </a:pPr>
            <a:endParaRPr lang="en-GB" sz="1200" dirty="0">
              <a:solidFill>
                <a:srgbClr val="000000"/>
              </a:solidFill>
              <a:latin typeface="Calibri" panose="020F0502020204030204" pitchFamily="34" charset="0"/>
            </a:endParaRPr>
          </a:p>
          <a:p>
            <a:pPr algn="just">
              <a:lnSpc>
                <a:spcPct val="130000"/>
              </a:lnSpc>
            </a:pPr>
            <a:r>
              <a:rPr lang="en-GB" sz="1200" dirty="0">
                <a:solidFill>
                  <a:srgbClr val="000000"/>
                </a:solidFill>
                <a:latin typeface="Calibri" panose="020F0502020204030204" pitchFamily="34" charset="0"/>
              </a:rPr>
              <a:t>Autumn visitors enjoyed their visit more than those visiting in the summer. As a result, autumn visitors are more likely to recommend the area to others. The same pattern applies at destination level.  This is a very interesting aspect, which can be interpreted from various angles – i.e. the type of visitors, the differences in numbers of visitors between the two seasons.</a:t>
            </a: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Overall enjoyment and likelihood of recommending </a:t>
            </a:r>
            <a:endParaRPr lang="en-GB" sz="1400" b="1" dirty="0">
              <a:solidFill>
                <a:schemeClr val="tx2">
                  <a:lumMod val="75000"/>
                </a:schemeClr>
              </a:solidFill>
              <a:latin typeface="Calibri" pitchFamily="34" charset="0"/>
            </a:endParaRPr>
          </a:p>
        </p:txBody>
      </p:sp>
      <p:sp>
        <p:nvSpPr>
          <p:cNvPr id="13" name="Rectangle 12">
            <a:extLst>
              <a:ext uri="{FF2B5EF4-FFF2-40B4-BE49-F238E27FC236}">
                <a16:creationId xmlns:a16="http://schemas.microsoft.com/office/drawing/2014/main" id="{6988F49D-8410-417E-8452-B5D8D31EA9A1}"/>
              </a:ext>
            </a:extLst>
          </p:cNvPr>
          <p:cNvSpPr/>
          <p:nvPr/>
        </p:nvSpPr>
        <p:spPr>
          <a:xfrm>
            <a:off x="6866600" y="6135995"/>
            <a:ext cx="3945944"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prompted  – Please rate your satisfaction level on the following aspects of your visit. </a:t>
            </a:r>
            <a:endParaRPr lang="en-GB" sz="1100" dirty="0"/>
          </a:p>
        </p:txBody>
      </p:sp>
      <p:graphicFrame>
        <p:nvGraphicFramePr>
          <p:cNvPr id="10" name="Chart 9">
            <a:extLst>
              <a:ext uri="{FF2B5EF4-FFF2-40B4-BE49-F238E27FC236}">
                <a16:creationId xmlns:a16="http://schemas.microsoft.com/office/drawing/2014/main" id="{FE176B87-5956-41CC-8E80-F07709192A46}"/>
              </a:ext>
            </a:extLst>
          </p:cNvPr>
          <p:cNvGraphicFramePr>
            <a:graphicFrameLocks/>
          </p:cNvGraphicFramePr>
          <p:nvPr>
            <p:extLst>
              <p:ext uri="{D42A27DB-BD31-4B8C-83A1-F6EECF244321}">
                <p14:modId xmlns:p14="http://schemas.microsoft.com/office/powerpoint/2010/main" val="3785908039"/>
              </p:ext>
            </p:extLst>
          </p:nvPr>
        </p:nvGraphicFramePr>
        <p:xfrm>
          <a:off x="386600" y="3047911"/>
          <a:ext cx="3240000" cy="27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060857CD-A621-4C23-B3E3-9909590B8785}"/>
              </a:ext>
            </a:extLst>
          </p:cNvPr>
          <p:cNvGraphicFramePr>
            <a:graphicFrameLocks/>
          </p:cNvGraphicFramePr>
          <p:nvPr>
            <p:extLst>
              <p:ext uri="{D42A27DB-BD31-4B8C-83A1-F6EECF244321}">
                <p14:modId xmlns:p14="http://schemas.microsoft.com/office/powerpoint/2010/main" val="2046286335"/>
              </p:ext>
            </p:extLst>
          </p:nvPr>
        </p:nvGraphicFramePr>
        <p:xfrm>
          <a:off x="3626600" y="3047911"/>
          <a:ext cx="3240000" cy="270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8A2C8590-7E3D-4D06-B2C2-D4B8DA9B50A2}"/>
              </a:ext>
            </a:extLst>
          </p:cNvPr>
          <p:cNvCxnSpPr>
            <a:cxnSpLocks/>
          </p:cNvCxnSpPr>
          <p:nvPr/>
        </p:nvCxnSpPr>
        <p:spPr>
          <a:xfrm>
            <a:off x="7325248" y="2944167"/>
            <a:ext cx="0" cy="280374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82F38D69-E8FD-441E-B695-8EA48CEA16B3}"/>
              </a:ext>
            </a:extLst>
          </p:cNvPr>
          <p:cNvGraphicFramePr>
            <a:graphicFrameLocks/>
          </p:cNvGraphicFramePr>
          <p:nvPr>
            <p:extLst>
              <p:ext uri="{D42A27DB-BD31-4B8C-83A1-F6EECF244321}">
                <p14:modId xmlns:p14="http://schemas.microsoft.com/office/powerpoint/2010/main" val="1560470982"/>
              </p:ext>
            </p:extLst>
          </p:nvPr>
        </p:nvGraphicFramePr>
        <p:xfrm>
          <a:off x="7508603" y="2354219"/>
          <a:ext cx="4500000" cy="18004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2ABA5DDE-A9BC-4327-9E3A-7A23DD0CD7F9}"/>
              </a:ext>
            </a:extLst>
          </p:cNvPr>
          <p:cNvGraphicFramePr>
            <a:graphicFrameLocks/>
          </p:cNvGraphicFramePr>
          <p:nvPr>
            <p:extLst>
              <p:ext uri="{D42A27DB-BD31-4B8C-83A1-F6EECF244321}">
                <p14:modId xmlns:p14="http://schemas.microsoft.com/office/powerpoint/2010/main" val="2278659973"/>
              </p:ext>
            </p:extLst>
          </p:nvPr>
        </p:nvGraphicFramePr>
        <p:xfrm>
          <a:off x="7522227" y="3998301"/>
          <a:ext cx="4500000" cy="1800000"/>
        </p:xfrm>
        <a:graphic>
          <a:graphicData uri="http://schemas.openxmlformats.org/drawingml/2006/chart">
            <c:chart xmlns:c="http://schemas.openxmlformats.org/drawingml/2006/chart" xmlns:r="http://schemas.openxmlformats.org/officeDocument/2006/relationships" r:id="rId6"/>
          </a:graphicData>
        </a:graphic>
      </p:graphicFrame>
      <p:sp>
        <p:nvSpPr>
          <p:cNvPr id="15" name="object 8">
            <a:extLst>
              <a:ext uri="{FF2B5EF4-FFF2-40B4-BE49-F238E27FC236}">
                <a16:creationId xmlns:a16="http://schemas.microsoft.com/office/drawing/2014/main" id="{5BBB0A48-B8CA-486C-9737-1799B96DD23F}"/>
              </a:ext>
            </a:extLst>
          </p:cNvPr>
          <p:cNvSpPr/>
          <p:nvPr/>
        </p:nvSpPr>
        <p:spPr>
          <a:xfrm>
            <a:off x="7901441" y="941247"/>
            <a:ext cx="3948547" cy="111025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chemeClr val="accent2">
              <a:lumMod val="60000"/>
              <a:lumOff val="40000"/>
              <a:alpha val="32156"/>
            </a:schemeClr>
          </a:solidFill>
        </p:spPr>
        <p:txBody>
          <a:bodyPr wrap="square" lIns="0" tIns="0" rIns="0" bIns="0" rtlCol="0"/>
          <a:lstStyle/>
          <a:p>
            <a:endParaRPr sz="1100" dirty="0"/>
          </a:p>
        </p:txBody>
      </p:sp>
      <p:sp>
        <p:nvSpPr>
          <p:cNvPr id="18" name="object 9">
            <a:extLst>
              <a:ext uri="{FF2B5EF4-FFF2-40B4-BE49-F238E27FC236}">
                <a16:creationId xmlns:a16="http://schemas.microsoft.com/office/drawing/2014/main" id="{042872CD-E0D8-487C-B5BA-D723D51C11F4}"/>
              </a:ext>
            </a:extLst>
          </p:cNvPr>
          <p:cNvSpPr txBox="1"/>
          <p:nvPr/>
        </p:nvSpPr>
        <p:spPr>
          <a:xfrm>
            <a:off x="7901442" y="1032948"/>
            <a:ext cx="3836493" cy="1018549"/>
          </a:xfrm>
          <a:prstGeom prst="rect">
            <a:avLst/>
          </a:prstGeom>
          <a:solidFill>
            <a:schemeClr val="accent2">
              <a:lumMod val="60000"/>
              <a:lumOff val="40000"/>
              <a:alpha val="32156"/>
            </a:schemeClr>
          </a:solidFill>
        </p:spPr>
        <p:txBody>
          <a:bodyPr vert="horz" wrap="square" lIns="0" tIns="95885" rIns="0" bIns="0" rtlCol="0">
            <a:spAutoFit/>
          </a:bodyPr>
          <a:lstStyle/>
          <a:p>
            <a:pPr marL="285750" indent="-285750" algn="just">
              <a:lnSpc>
                <a:spcPct val="110000"/>
              </a:lnSpc>
              <a:buFont typeface="Arial" panose="020B0604020202020204" pitchFamily="34" charset="0"/>
              <a:buChar char="•"/>
            </a:pPr>
            <a:r>
              <a:rPr lang="en-GB" sz="1100" dirty="0">
                <a:solidFill>
                  <a:srgbClr val="000000"/>
                </a:solidFill>
              </a:rPr>
              <a:t>Score for the overall enjoyment with visits was up from 3.77 in 2010 to 4.36 in 2018.</a:t>
            </a:r>
          </a:p>
          <a:p>
            <a:pPr marL="285750" indent="-285750" algn="just">
              <a:lnSpc>
                <a:spcPct val="110000"/>
              </a:lnSpc>
              <a:buFont typeface="Arial" panose="020B0604020202020204" pitchFamily="34" charset="0"/>
              <a:buChar char="•"/>
            </a:pPr>
            <a:endParaRPr lang="en-GB" sz="1100" dirty="0">
              <a:solidFill>
                <a:srgbClr val="000000"/>
              </a:solidFill>
            </a:endParaRPr>
          </a:p>
          <a:p>
            <a:pPr marL="285750" indent="-285750" algn="just">
              <a:lnSpc>
                <a:spcPct val="110000"/>
              </a:lnSpc>
              <a:buFont typeface="Arial" panose="020B0604020202020204" pitchFamily="34" charset="0"/>
              <a:buChar char="•"/>
            </a:pPr>
            <a:r>
              <a:rPr lang="en-GB" sz="1100" dirty="0">
                <a:solidFill>
                  <a:srgbClr val="000000"/>
                </a:solidFill>
              </a:rPr>
              <a:t>Likelihood of recommending also up but less pronounced (4.04 in 2010 to 4.32 in 2018)</a:t>
            </a:r>
            <a:endParaRPr lang="en-GB" sz="1100" dirty="0"/>
          </a:p>
        </p:txBody>
      </p:sp>
      <p:sp>
        <p:nvSpPr>
          <p:cNvPr id="19" name="object 10">
            <a:extLst>
              <a:ext uri="{FF2B5EF4-FFF2-40B4-BE49-F238E27FC236}">
                <a16:creationId xmlns:a16="http://schemas.microsoft.com/office/drawing/2014/main" id="{C1937A6C-1C37-4E9B-A863-C60D860A821B}"/>
              </a:ext>
            </a:extLst>
          </p:cNvPr>
          <p:cNvSpPr/>
          <p:nvPr/>
        </p:nvSpPr>
        <p:spPr>
          <a:xfrm>
            <a:off x="7901442" y="709268"/>
            <a:ext cx="1866578" cy="32368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chemeClr val="accent2"/>
          </a:solidFill>
        </p:spPr>
        <p:txBody>
          <a:bodyPr wrap="square" lIns="0" tIns="0" rIns="0" bIns="0" rtlCol="0"/>
          <a:lstStyle/>
          <a:p>
            <a:endParaRPr sz="1100"/>
          </a:p>
        </p:txBody>
      </p:sp>
      <p:sp>
        <p:nvSpPr>
          <p:cNvPr id="20" name="object 11">
            <a:extLst>
              <a:ext uri="{FF2B5EF4-FFF2-40B4-BE49-F238E27FC236}">
                <a16:creationId xmlns:a16="http://schemas.microsoft.com/office/drawing/2014/main" id="{8FBCB9AE-F459-4F5E-AEE1-76516AE96AC9}"/>
              </a:ext>
            </a:extLst>
          </p:cNvPr>
          <p:cNvSpPr txBox="1"/>
          <p:nvPr/>
        </p:nvSpPr>
        <p:spPr>
          <a:xfrm>
            <a:off x="8004421" y="885862"/>
            <a:ext cx="1676904" cy="94962"/>
          </a:xfrm>
          <a:prstGeom prst="rect">
            <a:avLst/>
          </a:prstGeom>
          <a:solidFill>
            <a:schemeClr val="accent2"/>
          </a:solidFill>
        </p:spPr>
        <p:txBody>
          <a:bodyPr vert="horz" wrap="square" lIns="0" tIns="0" rIns="0" bIns="0" rtlCol="0">
            <a:spAutoFit/>
          </a:bodyPr>
          <a:lstStyle/>
          <a:p>
            <a:pPr marL="15240">
              <a:lnSpc>
                <a:spcPts val="615"/>
              </a:lnSpc>
            </a:pPr>
            <a:r>
              <a:rPr lang="en-GB" sz="1100" b="1" i="1" spc="-5" dirty="0">
                <a:solidFill>
                  <a:srgbClr val="FFFFFF"/>
                </a:solidFill>
                <a:latin typeface="Calibri Light"/>
                <a:cs typeface="Calibri Light"/>
              </a:rPr>
              <a:t>2010 Research </a:t>
            </a:r>
            <a:r>
              <a:rPr sz="1100" b="1" i="1" spc="-45" dirty="0">
                <a:solidFill>
                  <a:srgbClr val="FFFFFF"/>
                </a:solidFill>
                <a:latin typeface="Calibri Light"/>
                <a:cs typeface="Calibri Light"/>
              </a:rPr>
              <a:t> </a:t>
            </a:r>
            <a:r>
              <a:rPr sz="1100" b="1" i="1" dirty="0">
                <a:solidFill>
                  <a:srgbClr val="FFFFFF"/>
                </a:solidFill>
                <a:latin typeface="Calibri Light"/>
                <a:cs typeface="Calibri Light"/>
              </a:rPr>
              <a:t>  </a:t>
            </a:r>
            <a:endParaRPr sz="1100" b="1" dirty="0">
              <a:latin typeface="Calibri Light"/>
              <a:cs typeface="Calibri Light"/>
            </a:endParaRPr>
          </a:p>
        </p:txBody>
      </p:sp>
    </p:spTree>
    <p:extLst>
      <p:ext uri="{BB962C8B-B14F-4D97-AF65-F5344CB8AC3E}">
        <p14:creationId xmlns:p14="http://schemas.microsoft.com/office/powerpoint/2010/main" val="1828066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3954242" y="977357"/>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Satisfaction scores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4750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53C0C29-4287-4984-967F-49AB75FE85E0}"/>
              </a:ext>
            </a:extLst>
          </p:cNvPr>
          <p:cNvSpPr txBox="1"/>
          <p:nvPr/>
        </p:nvSpPr>
        <p:spPr>
          <a:xfrm>
            <a:off x="1140274" y="2621445"/>
            <a:ext cx="3311431" cy="276999"/>
          </a:xfrm>
          <a:prstGeom prst="rect">
            <a:avLst/>
          </a:prstGeom>
          <a:noFill/>
        </p:spPr>
        <p:txBody>
          <a:bodyPr wrap="square" rtlCol="0">
            <a:spAutoFit/>
          </a:bodyPr>
          <a:lstStyle/>
          <a:p>
            <a:r>
              <a:rPr lang="en-GB" sz="1200" b="1" dirty="0"/>
              <a:t>Overall enjoyment / likelihood of recommending </a:t>
            </a:r>
          </a:p>
        </p:txBody>
      </p:sp>
      <p:graphicFrame>
        <p:nvGraphicFramePr>
          <p:cNvPr id="3" name="Table 2">
            <a:extLst>
              <a:ext uri="{FF2B5EF4-FFF2-40B4-BE49-F238E27FC236}">
                <a16:creationId xmlns:a16="http://schemas.microsoft.com/office/drawing/2014/main" id="{209883D1-36AD-4374-B6FF-2448C9662C55}"/>
              </a:ext>
            </a:extLst>
          </p:cNvPr>
          <p:cNvGraphicFramePr>
            <a:graphicFrameLocks noGrp="1"/>
          </p:cNvGraphicFramePr>
          <p:nvPr>
            <p:extLst>
              <p:ext uri="{D42A27DB-BD31-4B8C-83A1-F6EECF244321}">
                <p14:modId xmlns:p14="http://schemas.microsoft.com/office/powerpoint/2010/main" val="1269344875"/>
              </p:ext>
            </p:extLst>
          </p:nvPr>
        </p:nvGraphicFramePr>
        <p:xfrm>
          <a:off x="1209100" y="2950723"/>
          <a:ext cx="3937001" cy="1143000"/>
        </p:xfrm>
        <a:graphic>
          <a:graphicData uri="http://schemas.openxmlformats.org/drawingml/2006/table">
            <a:tbl>
              <a:tblPr/>
              <a:tblGrid>
                <a:gridCol w="852865">
                  <a:extLst>
                    <a:ext uri="{9D8B030D-6E8A-4147-A177-3AD203B41FA5}">
                      <a16:colId xmlns:a16="http://schemas.microsoft.com/office/drawing/2014/main" val="1635054522"/>
                    </a:ext>
                  </a:extLst>
                </a:gridCol>
                <a:gridCol w="1256044">
                  <a:extLst>
                    <a:ext uri="{9D8B030D-6E8A-4147-A177-3AD203B41FA5}">
                      <a16:colId xmlns:a16="http://schemas.microsoft.com/office/drawing/2014/main" val="2398068793"/>
                    </a:ext>
                  </a:extLst>
                </a:gridCol>
                <a:gridCol w="1828092">
                  <a:extLst>
                    <a:ext uri="{9D8B030D-6E8A-4147-A177-3AD203B41FA5}">
                      <a16:colId xmlns:a16="http://schemas.microsoft.com/office/drawing/2014/main" val="533555250"/>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 Overall enjoyment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 Likelihood of recommending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17762956"/>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74810728"/>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1493874"/>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012473"/>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545677"/>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200607"/>
                  </a:ext>
                </a:extLst>
              </a:tr>
            </a:tbl>
          </a:graphicData>
        </a:graphic>
      </p:graphicFrame>
      <p:graphicFrame>
        <p:nvGraphicFramePr>
          <p:cNvPr id="4" name="Table 3">
            <a:extLst>
              <a:ext uri="{FF2B5EF4-FFF2-40B4-BE49-F238E27FC236}">
                <a16:creationId xmlns:a16="http://schemas.microsoft.com/office/drawing/2014/main" id="{859F99A7-1083-47FD-A99B-AF7DC339CAAF}"/>
              </a:ext>
            </a:extLst>
          </p:cNvPr>
          <p:cNvGraphicFramePr>
            <a:graphicFrameLocks noGrp="1"/>
          </p:cNvGraphicFramePr>
          <p:nvPr>
            <p:extLst>
              <p:ext uri="{D42A27DB-BD31-4B8C-83A1-F6EECF244321}">
                <p14:modId xmlns:p14="http://schemas.microsoft.com/office/powerpoint/2010/main" val="4028808256"/>
              </p:ext>
            </p:extLst>
          </p:nvPr>
        </p:nvGraphicFramePr>
        <p:xfrm>
          <a:off x="6631014" y="2038572"/>
          <a:ext cx="3936999" cy="1143000"/>
        </p:xfrm>
        <a:graphic>
          <a:graphicData uri="http://schemas.openxmlformats.org/drawingml/2006/table">
            <a:tbl>
              <a:tblPr/>
              <a:tblGrid>
                <a:gridCol w="879585">
                  <a:extLst>
                    <a:ext uri="{9D8B030D-6E8A-4147-A177-3AD203B41FA5}">
                      <a16:colId xmlns:a16="http://schemas.microsoft.com/office/drawing/2014/main" val="3066596717"/>
                    </a:ext>
                  </a:extLst>
                </a:gridCol>
                <a:gridCol w="1019138">
                  <a:extLst>
                    <a:ext uri="{9D8B030D-6E8A-4147-A177-3AD203B41FA5}">
                      <a16:colId xmlns:a16="http://schemas.microsoft.com/office/drawing/2014/main" val="1605001131"/>
                    </a:ext>
                  </a:extLst>
                </a:gridCol>
                <a:gridCol w="1019138">
                  <a:extLst>
                    <a:ext uri="{9D8B030D-6E8A-4147-A177-3AD203B41FA5}">
                      <a16:colId xmlns:a16="http://schemas.microsoft.com/office/drawing/2014/main" val="3378159504"/>
                    </a:ext>
                  </a:extLst>
                </a:gridCol>
                <a:gridCol w="1019138">
                  <a:extLst>
                    <a:ext uri="{9D8B030D-6E8A-4147-A177-3AD203B41FA5}">
                      <a16:colId xmlns:a16="http://schemas.microsoft.com/office/drawing/2014/main" val="2208137111"/>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 All visits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936541183"/>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965154614"/>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71160821"/>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375908159"/>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52836608"/>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54722540"/>
                  </a:ext>
                </a:extLst>
              </a:tr>
            </a:tbl>
          </a:graphicData>
        </a:graphic>
      </p:graphicFrame>
      <p:graphicFrame>
        <p:nvGraphicFramePr>
          <p:cNvPr id="5" name="Table 4">
            <a:extLst>
              <a:ext uri="{FF2B5EF4-FFF2-40B4-BE49-F238E27FC236}">
                <a16:creationId xmlns:a16="http://schemas.microsoft.com/office/drawing/2014/main" id="{37A41B68-9D25-4BCF-9E5B-12919E915473}"/>
              </a:ext>
            </a:extLst>
          </p:cNvPr>
          <p:cNvGraphicFramePr>
            <a:graphicFrameLocks noGrp="1"/>
          </p:cNvGraphicFramePr>
          <p:nvPr>
            <p:extLst>
              <p:ext uri="{D42A27DB-BD31-4B8C-83A1-F6EECF244321}">
                <p14:modId xmlns:p14="http://schemas.microsoft.com/office/powerpoint/2010/main" val="2901172008"/>
              </p:ext>
            </p:extLst>
          </p:nvPr>
        </p:nvGraphicFramePr>
        <p:xfrm>
          <a:off x="6685568" y="3995423"/>
          <a:ext cx="3937000" cy="1143000"/>
        </p:xfrm>
        <a:graphic>
          <a:graphicData uri="http://schemas.openxmlformats.org/drawingml/2006/table">
            <a:tbl>
              <a:tblPr/>
              <a:tblGrid>
                <a:gridCol w="872962">
                  <a:extLst>
                    <a:ext uri="{9D8B030D-6E8A-4147-A177-3AD203B41FA5}">
                      <a16:colId xmlns:a16="http://schemas.microsoft.com/office/drawing/2014/main" val="514879819"/>
                    </a:ext>
                  </a:extLst>
                </a:gridCol>
                <a:gridCol w="1021346">
                  <a:extLst>
                    <a:ext uri="{9D8B030D-6E8A-4147-A177-3AD203B41FA5}">
                      <a16:colId xmlns:a16="http://schemas.microsoft.com/office/drawing/2014/main" val="3293736685"/>
                    </a:ext>
                  </a:extLst>
                </a:gridCol>
                <a:gridCol w="1021346">
                  <a:extLst>
                    <a:ext uri="{9D8B030D-6E8A-4147-A177-3AD203B41FA5}">
                      <a16:colId xmlns:a16="http://schemas.microsoft.com/office/drawing/2014/main" val="1263567055"/>
                    </a:ext>
                  </a:extLst>
                </a:gridCol>
                <a:gridCol w="1021346">
                  <a:extLst>
                    <a:ext uri="{9D8B030D-6E8A-4147-A177-3AD203B41FA5}">
                      <a16:colId xmlns:a16="http://schemas.microsoft.com/office/drawing/2014/main" val="1502739517"/>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0" i="0" u="none" strike="noStrike" dirty="0">
                          <a:solidFill>
                            <a:schemeClr val="bg1"/>
                          </a:solidFill>
                          <a:effectLst/>
                          <a:latin typeface="Calibri" panose="020F0502020204030204" pitchFamily="34" charset="0"/>
                        </a:rPr>
                        <a:t> All visits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Summer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Autumn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90265983"/>
                  </a:ext>
                </a:extLst>
              </a:tr>
              <a:tr h="190500">
                <a:tc>
                  <a:txBody>
                    <a:bodyPr/>
                    <a:lstStyle/>
                    <a:p>
                      <a:pPr algn="l" fontAlgn="b"/>
                      <a:r>
                        <a:rPr lang="en-GB" sz="1100" b="0" i="0" u="none" strike="noStrike" dirty="0">
                          <a:solidFill>
                            <a:srgbClr val="000000"/>
                          </a:solidFill>
                          <a:effectLst/>
                          <a:latin typeface="Calibri" panose="020F0502020204030204" pitchFamily="34" charset="0"/>
                        </a:rPr>
                        <a:t>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ctr"/>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803338909"/>
                  </a:ext>
                </a:extLst>
              </a:tr>
              <a:tr h="190500">
                <a:tc>
                  <a:txBody>
                    <a:bodyPr/>
                    <a:lstStyle/>
                    <a:p>
                      <a:pPr algn="l" fontAlgn="b"/>
                      <a:r>
                        <a:rPr lang="en-GB" sz="1100" b="0" i="0" u="none" strike="noStrike" dirty="0">
                          <a:solidFill>
                            <a:srgbClr val="000000"/>
                          </a:solidFill>
                          <a:effectLst/>
                          <a:latin typeface="Calibri" panose="020F0502020204030204" pitchFamily="34" charset="0"/>
                        </a:rPr>
                        <a:t>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605471"/>
                  </a:ext>
                </a:extLst>
              </a:tr>
              <a:tr h="190500">
                <a:tc>
                  <a:txBody>
                    <a:bodyPr/>
                    <a:lstStyle/>
                    <a:p>
                      <a:pPr algn="l" fontAlgn="b"/>
                      <a:r>
                        <a:rPr lang="en-GB" sz="1100" b="0" i="0" u="none" strike="noStrike">
                          <a:solidFill>
                            <a:srgbClr val="000000"/>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37416103"/>
                  </a:ext>
                </a:extLst>
              </a:tr>
              <a:tr h="190500">
                <a:tc>
                  <a:txBody>
                    <a:bodyPr/>
                    <a:lstStyle/>
                    <a:p>
                      <a:pPr algn="l" fontAlgn="b"/>
                      <a:r>
                        <a:rPr lang="en-GB" sz="1100" b="0" i="0" u="none" strike="noStrike">
                          <a:solidFill>
                            <a:srgbClr val="000000"/>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30981004"/>
                  </a:ext>
                </a:extLst>
              </a:tr>
              <a:tr h="190500">
                <a:tc>
                  <a:txBody>
                    <a:bodyPr/>
                    <a:lstStyle/>
                    <a:p>
                      <a:pPr algn="l" fontAlgn="b"/>
                      <a:r>
                        <a:rPr lang="en-GB" sz="1100" b="0" i="0" u="none" strike="noStrike">
                          <a:solidFill>
                            <a:srgbClr val="000000"/>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181854327"/>
                  </a:ext>
                </a:extLst>
              </a:tr>
            </a:tbl>
          </a:graphicData>
        </a:graphic>
      </p:graphicFrame>
      <p:sp>
        <p:nvSpPr>
          <p:cNvPr id="16" name="TextBox 15">
            <a:extLst>
              <a:ext uri="{FF2B5EF4-FFF2-40B4-BE49-F238E27FC236}">
                <a16:creationId xmlns:a16="http://schemas.microsoft.com/office/drawing/2014/main" id="{AE541E57-4D71-4726-ADE2-E6751521D7C6}"/>
              </a:ext>
            </a:extLst>
          </p:cNvPr>
          <p:cNvSpPr txBox="1"/>
          <p:nvPr/>
        </p:nvSpPr>
        <p:spPr>
          <a:xfrm>
            <a:off x="6547915" y="1756642"/>
            <a:ext cx="3311431" cy="276999"/>
          </a:xfrm>
          <a:prstGeom prst="rect">
            <a:avLst/>
          </a:prstGeom>
          <a:noFill/>
        </p:spPr>
        <p:txBody>
          <a:bodyPr wrap="square" rtlCol="0">
            <a:spAutoFit/>
          </a:bodyPr>
          <a:lstStyle/>
          <a:p>
            <a:r>
              <a:rPr lang="en-GB" sz="1200" b="1" dirty="0"/>
              <a:t>Seasonality - Overall enjoyment</a:t>
            </a:r>
          </a:p>
        </p:txBody>
      </p:sp>
      <p:sp>
        <p:nvSpPr>
          <p:cNvPr id="17" name="TextBox 16">
            <a:extLst>
              <a:ext uri="{FF2B5EF4-FFF2-40B4-BE49-F238E27FC236}">
                <a16:creationId xmlns:a16="http://schemas.microsoft.com/office/drawing/2014/main" id="{EBC45DDC-FB84-4E10-8EBD-8A1DEC2AF170}"/>
              </a:ext>
            </a:extLst>
          </p:cNvPr>
          <p:cNvSpPr txBox="1"/>
          <p:nvPr/>
        </p:nvSpPr>
        <p:spPr>
          <a:xfrm>
            <a:off x="6631014" y="3638741"/>
            <a:ext cx="3311431" cy="276999"/>
          </a:xfrm>
          <a:prstGeom prst="rect">
            <a:avLst/>
          </a:prstGeom>
          <a:noFill/>
        </p:spPr>
        <p:txBody>
          <a:bodyPr wrap="square" rtlCol="0">
            <a:spAutoFit/>
          </a:bodyPr>
          <a:lstStyle/>
          <a:p>
            <a:r>
              <a:rPr lang="en-GB" sz="1200" b="1" dirty="0"/>
              <a:t>Seasonality  - Likelihood of recommending </a:t>
            </a:r>
          </a:p>
        </p:txBody>
      </p:sp>
      <p:sp>
        <p:nvSpPr>
          <p:cNvPr id="13" name="TextBox 12">
            <a:extLst>
              <a:ext uri="{FF2B5EF4-FFF2-40B4-BE49-F238E27FC236}">
                <a16:creationId xmlns:a16="http://schemas.microsoft.com/office/drawing/2014/main" id="{7DA494C5-6466-411C-9856-ED8044DF3A88}"/>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55</a:t>
            </a:r>
          </a:p>
        </p:txBody>
      </p:sp>
    </p:spTree>
    <p:extLst>
      <p:ext uri="{BB962C8B-B14F-4D97-AF65-F5344CB8AC3E}">
        <p14:creationId xmlns:p14="http://schemas.microsoft.com/office/powerpoint/2010/main" val="899940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4308585" y="790451"/>
            <a:ext cx="7739977"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Satisfaction scores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53C0C29-4287-4984-967F-49AB75FE85E0}"/>
              </a:ext>
            </a:extLst>
          </p:cNvPr>
          <p:cNvSpPr txBox="1"/>
          <p:nvPr/>
        </p:nvSpPr>
        <p:spPr>
          <a:xfrm>
            <a:off x="1021401" y="2508173"/>
            <a:ext cx="3311431" cy="276999"/>
          </a:xfrm>
          <a:prstGeom prst="rect">
            <a:avLst/>
          </a:prstGeom>
          <a:noFill/>
        </p:spPr>
        <p:txBody>
          <a:bodyPr wrap="square" rtlCol="0">
            <a:spAutoFit/>
          </a:bodyPr>
          <a:lstStyle/>
          <a:p>
            <a:r>
              <a:rPr lang="en-GB" sz="1200" b="1" dirty="0"/>
              <a:t>Overall enjoyment – All visitors</a:t>
            </a:r>
          </a:p>
        </p:txBody>
      </p:sp>
      <p:graphicFrame>
        <p:nvGraphicFramePr>
          <p:cNvPr id="6" name="Table 5">
            <a:extLst>
              <a:ext uri="{FF2B5EF4-FFF2-40B4-BE49-F238E27FC236}">
                <a16:creationId xmlns:a16="http://schemas.microsoft.com/office/drawing/2014/main" id="{26F786A5-526D-4FB0-AE3A-092CD5FC5A4B}"/>
              </a:ext>
            </a:extLst>
          </p:cNvPr>
          <p:cNvGraphicFramePr>
            <a:graphicFrameLocks noGrp="1"/>
          </p:cNvGraphicFramePr>
          <p:nvPr>
            <p:extLst>
              <p:ext uri="{D42A27DB-BD31-4B8C-83A1-F6EECF244321}">
                <p14:modId xmlns:p14="http://schemas.microsoft.com/office/powerpoint/2010/main" val="2765200760"/>
              </p:ext>
            </p:extLst>
          </p:nvPr>
        </p:nvGraphicFramePr>
        <p:xfrm>
          <a:off x="1117478" y="2811684"/>
          <a:ext cx="4241801" cy="1717300"/>
        </p:xfrm>
        <a:graphic>
          <a:graphicData uri="http://schemas.openxmlformats.org/drawingml/2006/table">
            <a:tbl>
              <a:tblPr/>
              <a:tblGrid>
                <a:gridCol w="1069173">
                  <a:extLst>
                    <a:ext uri="{9D8B030D-6E8A-4147-A177-3AD203B41FA5}">
                      <a16:colId xmlns:a16="http://schemas.microsoft.com/office/drawing/2014/main" val="1503543374"/>
                    </a:ext>
                  </a:extLst>
                </a:gridCol>
                <a:gridCol w="793157">
                  <a:extLst>
                    <a:ext uri="{9D8B030D-6E8A-4147-A177-3AD203B41FA5}">
                      <a16:colId xmlns:a16="http://schemas.microsoft.com/office/drawing/2014/main" val="763336705"/>
                    </a:ext>
                  </a:extLst>
                </a:gridCol>
                <a:gridCol w="793157">
                  <a:extLst>
                    <a:ext uri="{9D8B030D-6E8A-4147-A177-3AD203B41FA5}">
                      <a16:colId xmlns:a16="http://schemas.microsoft.com/office/drawing/2014/main" val="2085477617"/>
                    </a:ext>
                  </a:extLst>
                </a:gridCol>
                <a:gridCol w="793157">
                  <a:extLst>
                    <a:ext uri="{9D8B030D-6E8A-4147-A177-3AD203B41FA5}">
                      <a16:colId xmlns:a16="http://schemas.microsoft.com/office/drawing/2014/main" val="1846355613"/>
                    </a:ext>
                  </a:extLst>
                </a:gridCol>
                <a:gridCol w="793157">
                  <a:extLst>
                    <a:ext uri="{9D8B030D-6E8A-4147-A177-3AD203B41FA5}">
                      <a16:colId xmlns:a16="http://schemas.microsoft.com/office/drawing/2014/main" val="603097627"/>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3963432"/>
                  </a:ext>
                </a:extLst>
              </a:tr>
              <a:tr h="1933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097382369"/>
                  </a:ext>
                </a:extLst>
              </a:tr>
              <a:tr h="190500">
                <a:tc>
                  <a:txBody>
                    <a:bodyPr/>
                    <a:lstStyle/>
                    <a:p>
                      <a:pPr algn="l" fontAlgn="b"/>
                      <a:r>
                        <a:rPr lang="en-GB" sz="1100" b="0" i="0" u="none" strike="noStrike">
                          <a:solidFill>
                            <a:srgbClr val="000000"/>
                          </a:solidFill>
                          <a:effectLst/>
                          <a:latin typeface="Calibri" panose="020F0502020204030204" pitchFamily="34" charset="0"/>
                        </a:rPr>
                        <a:t>Very 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8498057"/>
                  </a:ext>
                </a:extLst>
              </a:tr>
              <a:tr h="190500">
                <a:tc>
                  <a:txBody>
                    <a:bodyPr/>
                    <a:lstStyle/>
                    <a:p>
                      <a:pPr algn="l" fontAlgn="b"/>
                      <a:r>
                        <a:rPr lang="en-GB" sz="1100" b="0" i="0" u="none" strike="noStrike">
                          <a:solidFill>
                            <a:srgbClr val="000000"/>
                          </a:solidFill>
                          <a:effectLst/>
                          <a:latin typeface="Calibri" panose="020F0502020204030204" pitchFamily="34" charset="0"/>
                        </a:rPr>
                        <a:t>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260371"/>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252006"/>
                  </a:ext>
                </a:extLst>
              </a:tr>
              <a:tr h="190500">
                <a:tc>
                  <a:txBody>
                    <a:bodyPr/>
                    <a:lstStyle/>
                    <a:p>
                      <a:pPr algn="l" fontAlgn="b"/>
                      <a:r>
                        <a:rPr lang="en-GB" sz="1100" b="0" i="0" u="none" strike="noStrike">
                          <a:solidFill>
                            <a:srgbClr val="000000"/>
                          </a:solidFill>
                          <a:effectLst/>
                          <a:latin typeface="Calibri" panose="020F0502020204030204" pitchFamily="34" charset="0"/>
                        </a:rPr>
                        <a:t>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303438"/>
                  </a:ext>
                </a:extLst>
              </a:tr>
              <a:tr h="190500">
                <a:tc>
                  <a:txBody>
                    <a:bodyPr/>
                    <a:lstStyle/>
                    <a:p>
                      <a:pPr algn="l" fontAlgn="b"/>
                      <a:r>
                        <a:rPr lang="en-GB" sz="1100" b="0" i="0" u="none" strike="noStrike">
                          <a:solidFill>
                            <a:srgbClr val="000000"/>
                          </a:solidFill>
                          <a:effectLst/>
                          <a:latin typeface="Calibri" panose="020F0502020204030204" pitchFamily="34" charset="0"/>
                        </a:rPr>
                        <a:t>Very 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631473"/>
                  </a:ext>
                </a:extLst>
              </a:tr>
              <a:tr h="190500">
                <a:tc>
                  <a:txBody>
                    <a:bodyPr/>
                    <a:lstStyle/>
                    <a:p>
                      <a:pPr algn="l" fontAlgn="b"/>
                      <a:r>
                        <a:rPr lang="en-GB" sz="1100" b="0" i="0" u="none" strike="noStrike">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102495"/>
                  </a:ext>
                </a:extLst>
              </a:tr>
              <a:tr h="190500">
                <a:tc>
                  <a:txBody>
                    <a:bodyPr/>
                    <a:lstStyle/>
                    <a:p>
                      <a:pPr algn="l" fontAlgn="b"/>
                      <a:r>
                        <a:rPr lang="en-GB" sz="1100" b="0" i="0" u="none" strike="noStrike" dirty="0">
                          <a:solidFill>
                            <a:srgbClr val="000000"/>
                          </a:solidFill>
                          <a:effectLst/>
                          <a:latin typeface="Calibri" panose="020F0502020204030204" pitchFamily="34" charset="0"/>
                        </a:rPr>
                        <a:t> Score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1" i="0" u="none" strike="noStrike" dirty="0">
                          <a:solidFill>
                            <a:srgbClr val="000000"/>
                          </a:solidFill>
                          <a:effectLst/>
                          <a:latin typeface="Calibri" panose="020F0502020204030204"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617482"/>
                  </a:ext>
                </a:extLst>
              </a:tr>
            </a:tbl>
          </a:graphicData>
        </a:graphic>
      </p:graphicFrame>
      <p:graphicFrame>
        <p:nvGraphicFramePr>
          <p:cNvPr id="10" name="Table 9">
            <a:extLst>
              <a:ext uri="{FF2B5EF4-FFF2-40B4-BE49-F238E27FC236}">
                <a16:creationId xmlns:a16="http://schemas.microsoft.com/office/drawing/2014/main" id="{BE029B7B-B3C1-4EDA-85A9-6B4ED8C6E810}"/>
              </a:ext>
            </a:extLst>
          </p:cNvPr>
          <p:cNvGraphicFramePr>
            <a:graphicFrameLocks noGrp="1"/>
          </p:cNvGraphicFramePr>
          <p:nvPr>
            <p:extLst>
              <p:ext uri="{D42A27DB-BD31-4B8C-83A1-F6EECF244321}">
                <p14:modId xmlns:p14="http://schemas.microsoft.com/office/powerpoint/2010/main" val="414992352"/>
              </p:ext>
            </p:extLst>
          </p:nvPr>
        </p:nvGraphicFramePr>
        <p:xfrm>
          <a:off x="6631012" y="1808422"/>
          <a:ext cx="4241802" cy="1714500"/>
        </p:xfrm>
        <a:graphic>
          <a:graphicData uri="http://schemas.openxmlformats.org/drawingml/2006/table">
            <a:tbl>
              <a:tblPr/>
              <a:tblGrid>
                <a:gridCol w="1089270">
                  <a:extLst>
                    <a:ext uri="{9D8B030D-6E8A-4147-A177-3AD203B41FA5}">
                      <a16:colId xmlns:a16="http://schemas.microsoft.com/office/drawing/2014/main" val="2897979676"/>
                    </a:ext>
                  </a:extLst>
                </a:gridCol>
                <a:gridCol w="788133">
                  <a:extLst>
                    <a:ext uri="{9D8B030D-6E8A-4147-A177-3AD203B41FA5}">
                      <a16:colId xmlns:a16="http://schemas.microsoft.com/office/drawing/2014/main" val="2474318098"/>
                    </a:ext>
                  </a:extLst>
                </a:gridCol>
                <a:gridCol w="788133">
                  <a:extLst>
                    <a:ext uri="{9D8B030D-6E8A-4147-A177-3AD203B41FA5}">
                      <a16:colId xmlns:a16="http://schemas.microsoft.com/office/drawing/2014/main" val="1628967930"/>
                    </a:ext>
                  </a:extLst>
                </a:gridCol>
                <a:gridCol w="788133">
                  <a:extLst>
                    <a:ext uri="{9D8B030D-6E8A-4147-A177-3AD203B41FA5}">
                      <a16:colId xmlns:a16="http://schemas.microsoft.com/office/drawing/2014/main" val="2195543488"/>
                    </a:ext>
                  </a:extLst>
                </a:gridCol>
                <a:gridCol w="788133">
                  <a:extLst>
                    <a:ext uri="{9D8B030D-6E8A-4147-A177-3AD203B41FA5}">
                      <a16:colId xmlns:a16="http://schemas.microsoft.com/office/drawing/2014/main" val="1462976601"/>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84042442"/>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1715164"/>
                  </a:ext>
                </a:extLst>
              </a:tr>
              <a:tr h="190500">
                <a:tc>
                  <a:txBody>
                    <a:bodyPr/>
                    <a:lstStyle/>
                    <a:p>
                      <a:pPr algn="l" fontAlgn="b"/>
                      <a:r>
                        <a:rPr lang="en-GB" sz="1100" b="0" i="0" u="none" strike="noStrike">
                          <a:solidFill>
                            <a:srgbClr val="000000"/>
                          </a:solidFill>
                          <a:effectLst/>
                          <a:latin typeface="Calibri" panose="020F0502020204030204" pitchFamily="34" charset="0"/>
                        </a:rPr>
                        <a:t>Very 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9089554"/>
                  </a:ext>
                </a:extLst>
              </a:tr>
              <a:tr h="190500">
                <a:tc>
                  <a:txBody>
                    <a:bodyPr/>
                    <a:lstStyle/>
                    <a:p>
                      <a:pPr algn="l" fontAlgn="b"/>
                      <a:r>
                        <a:rPr lang="en-GB" sz="1100" b="0" i="0" u="none" strike="noStrike">
                          <a:solidFill>
                            <a:srgbClr val="000000"/>
                          </a:solidFill>
                          <a:effectLst/>
                          <a:latin typeface="Calibri" panose="020F0502020204030204" pitchFamily="34" charset="0"/>
                        </a:rPr>
                        <a:t>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932677"/>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1805369"/>
                  </a:ext>
                </a:extLst>
              </a:tr>
              <a:tr h="190500">
                <a:tc>
                  <a:txBody>
                    <a:bodyPr/>
                    <a:lstStyle/>
                    <a:p>
                      <a:pPr algn="l" fontAlgn="b"/>
                      <a:r>
                        <a:rPr lang="en-GB" sz="1100" b="0" i="0" u="none" strike="noStrike">
                          <a:solidFill>
                            <a:srgbClr val="000000"/>
                          </a:solidFill>
                          <a:effectLst/>
                          <a:latin typeface="Calibri" panose="020F0502020204030204" pitchFamily="34" charset="0"/>
                        </a:rPr>
                        <a:t>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326309"/>
                  </a:ext>
                </a:extLst>
              </a:tr>
              <a:tr h="190500">
                <a:tc>
                  <a:txBody>
                    <a:bodyPr/>
                    <a:lstStyle/>
                    <a:p>
                      <a:pPr algn="l" fontAlgn="b"/>
                      <a:r>
                        <a:rPr lang="en-GB" sz="1100" b="0" i="0" u="none" strike="noStrike">
                          <a:solidFill>
                            <a:srgbClr val="000000"/>
                          </a:solidFill>
                          <a:effectLst/>
                          <a:latin typeface="Calibri" panose="020F0502020204030204" pitchFamily="34" charset="0"/>
                        </a:rPr>
                        <a:t>Very 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159433"/>
                  </a:ext>
                </a:extLst>
              </a:tr>
              <a:tr h="190500">
                <a:tc>
                  <a:txBody>
                    <a:bodyPr/>
                    <a:lstStyle/>
                    <a:p>
                      <a:pPr algn="l" fontAlgn="b"/>
                      <a:r>
                        <a:rPr lang="en-GB" sz="1100" b="0" i="0" u="none" strike="noStrike" dirty="0">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7616881"/>
                  </a:ext>
                </a:extLst>
              </a:tr>
              <a:tr h="190500">
                <a:tc>
                  <a:txBody>
                    <a:bodyPr/>
                    <a:lstStyle/>
                    <a:p>
                      <a:pPr algn="l" fontAlgn="b"/>
                      <a:r>
                        <a:rPr lang="en-GB" sz="1100" b="0" i="0" u="none" strike="noStrike" dirty="0">
                          <a:solidFill>
                            <a:srgbClr val="000000"/>
                          </a:solidFill>
                          <a:effectLst/>
                          <a:latin typeface="Calibri" panose="020F0502020204030204" pitchFamily="34" charset="0"/>
                        </a:rPr>
                        <a:t> Score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1"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334390"/>
                  </a:ext>
                </a:extLst>
              </a:tr>
            </a:tbl>
          </a:graphicData>
        </a:graphic>
      </p:graphicFrame>
      <p:graphicFrame>
        <p:nvGraphicFramePr>
          <p:cNvPr id="14" name="Table 13">
            <a:extLst>
              <a:ext uri="{FF2B5EF4-FFF2-40B4-BE49-F238E27FC236}">
                <a16:creationId xmlns:a16="http://schemas.microsoft.com/office/drawing/2014/main" id="{74F3FFF4-B2F7-4EF8-B380-3B24E7ABF33E}"/>
              </a:ext>
            </a:extLst>
          </p:cNvPr>
          <p:cNvGraphicFramePr>
            <a:graphicFrameLocks noGrp="1"/>
          </p:cNvGraphicFramePr>
          <p:nvPr>
            <p:extLst>
              <p:ext uri="{D42A27DB-BD31-4B8C-83A1-F6EECF244321}">
                <p14:modId xmlns:p14="http://schemas.microsoft.com/office/powerpoint/2010/main" val="3775817229"/>
              </p:ext>
            </p:extLst>
          </p:nvPr>
        </p:nvGraphicFramePr>
        <p:xfrm>
          <a:off x="6631014" y="4028467"/>
          <a:ext cx="4241800" cy="1714500"/>
        </p:xfrm>
        <a:graphic>
          <a:graphicData uri="http://schemas.openxmlformats.org/drawingml/2006/table">
            <a:tbl>
              <a:tblPr/>
              <a:tblGrid>
                <a:gridCol w="1079222">
                  <a:extLst>
                    <a:ext uri="{9D8B030D-6E8A-4147-A177-3AD203B41FA5}">
                      <a16:colId xmlns:a16="http://schemas.microsoft.com/office/drawing/2014/main" val="1448711393"/>
                    </a:ext>
                  </a:extLst>
                </a:gridCol>
                <a:gridCol w="617498">
                  <a:extLst>
                    <a:ext uri="{9D8B030D-6E8A-4147-A177-3AD203B41FA5}">
                      <a16:colId xmlns:a16="http://schemas.microsoft.com/office/drawing/2014/main" val="3892489477"/>
                    </a:ext>
                  </a:extLst>
                </a:gridCol>
                <a:gridCol w="848360">
                  <a:extLst>
                    <a:ext uri="{9D8B030D-6E8A-4147-A177-3AD203B41FA5}">
                      <a16:colId xmlns:a16="http://schemas.microsoft.com/office/drawing/2014/main" val="2977854326"/>
                    </a:ext>
                  </a:extLst>
                </a:gridCol>
                <a:gridCol w="848360">
                  <a:extLst>
                    <a:ext uri="{9D8B030D-6E8A-4147-A177-3AD203B41FA5}">
                      <a16:colId xmlns:a16="http://schemas.microsoft.com/office/drawing/2014/main" val="322934314"/>
                    </a:ext>
                  </a:extLst>
                </a:gridCol>
                <a:gridCol w="848360">
                  <a:extLst>
                    <a:ext uri="{9D8B030D-6E8A-4147-A177-3AD203B41FA5}">
                      <a16:colId xmlns:a16="http://schemas.microsoft.com/office/drawing/2014/main" val="351723275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63938166"/>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750883673"/>
                  </a:ext>
                </a:extLst>
              </a:tr>
              <a:tr h="190500">
                <a:tc>
                  <a:txBody>
                    <a:bodyPr/>
                    <a:lstStyle/>
                    <a:p>
                      <a:pPr algn="l" fontAlgn="b"/>
                      <a:r>
                        <a:rPr lang="en-GB" sz="1100" b="0" i="0" u="none" strike="noStrike">
                          <a:solidFill>
                            <a:srgbClr val="000000"/>
                          </a:solidFill>
                          <a:effectLst/>
                          <a:latin typeface="Calibri" panose="020F0502020204030204" pitchFamily="34" charset="0"/>
                        </a:rPr>
                        <a:t>Very 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019689"/>
                  </a:ext>
                </a:extLst>
              </a:tr>
              <a:tr h="190500">
                <a:tc>
                  <a:txBody>
                    <a:bodyPr/>
                    <a:lstStyle/>
                    <a:p>
                      <a:pPr algn="l" fontAlgn="b"/>
                      <a:r>
                        <a:rPr lang="en-GB" sz="1100" b="0" i="0" u="none" strike="noStrike">
                          <a:solidFill>
                            <a:srgbClr val="000000"/>
                          </a:solidFill>
                          <a:effectLst/>
                          <a:latin typeface="Calibri" panose="020F0502020204030204" pitchFamily="34" charset="0"/>
                        </a:rPr>
                        <a:t>High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0594057"/>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789302"/>
                  </a:ext>
                </a:extLst>
              </a:tr>
              <a:tr h="190500">
                <a:tc>
                  <a:txBody>
                    <a:bodyPr/>
                    <a:lstStyle/>
                    <a:p>
                      <a:pPr algn="l" fontAlgn="b"/>
                      <a:r>
                        <a:rPr lang="en-GB" sz="1100" b="0" i="0" u="none" strike="noStrike">
                          <a:solidFill>
                            <a:srgbClr val="000000"/>
                          </a:solidFill>
                          <a:effectLst/>
                          <a:latin typeface="Calibri" panose="020F0502020204030204" pitchFamily="34" charset="0"/>
                        </a:rPr>
                        <a:t>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128139"/>
                  </a:ext>
                </a:extLst>
              </a:tr>
              <a:tr h="190500">
                <a:tc>
                  <a:txBody>
                    <a:bodyPr/>
                    <a:lstStyle/>
                    <a:p>
                      <a:pPr algn="l" fontAlgn="b"/>
                      <a:r>
                        <a:rPr lang="en-GB" sz="1100" b="0" i="0" u="none" strike="noStrike">
                          <a:solidFill>
                            <a:srgbClr val="000000"/>
                          </a:solidFill>
                          <a:effectLst/>
                          <a:latin typeface="Calibri" panose="020F0502020204030204" pitchFamily="34" charset="0"/>
                        </a:rPr>
                        <a:t>Very 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2475754"/>
                  </a:ext>
                </a:extLst>
              </a:tr>
              <a:tr h="190500">
                <a:tc>
                  <a:txBody>
                    <a:bodyPr/>
                    <a:lstStyle/>
                    <a:p>
                      <a:pPr algn="l" fontAlgn="b"/>
                      <a:r>
                        <a:rPr lang="en-GB" sz="1100" b="0" i="0" u="none" strike="noStrike">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328679"/>
                  </a:ext>
                </a:extLst>
              </a:tr>
              <a:tr h="190500">
                <a:tc>
                  <a:txBody>
                    <a:bodyPr/>
                    <a:lstStyle/>
                    <a:p>
                      <a:pPr algn="l"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1" i="0" u="none" strike="noStrike" dirty="0">
                          <a:solidFill>
                            <a:srgbClr val="000000"/>
                          </a:solidFill>
                          <a:effectLst/>
                          <a:latin typeface="Calibri" panose="020F0502020204030204" pitchFamily="34" charset="0"/>
                        </a:rPr>
                        <a:t>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1" i="0" u="none" strike="noStrike" dirty="0">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1866397"/>
                  </a:ext>
                </a:extLst>
              </a:tr>
            </a:tbl>
          </a:graphicData>
        </a:graphic>
      </p:graphicFrame>
      <p:sp>
        <p:nvSpPr>
          <p:cNvPr id="21" name="TextBox 20">
            <a:extLst>
              <a:ext uri="{FF2B5EF4-FFF2-40B4-BE49-F238E27FC236}">
                <a16:creationId xmlns:a16="http://schemas.microsoft.com/office/drawing/2014/main" id="{4A9F814D-E2F3-4EC8-AFD4-950DB5ACC5DA}"/>
              </a:ext>
            </a:extLst>
          </p:cNvPr>
          <p:cNvSpPr txBox="1"/>
          <p:nvPr/>
        </p:nvSpPr>
        <p:spPr>
          <a:xfrm>
            <a:off x="6522859" y="1464270"/>
            <a:ext cx="3311431" cy="276999"/>
          </a:xfrm>
          <a:prstGeom prst="rect">
            <a:avLst/>
          </a:prstGeom>
          <a:noFill/>
        </p:spPr>
        <p:txBody>
          <a:bodyPr wrap="square" rtlCol="0">
            <a:spAutoFit/>
          </a:bodyPr>
          <a:lstStyle/>
          <a:p>
            <a:r>
              <a:rPr lang="en-GB" sz="1200" b="1" dirty="0"/>
              <a:t>Overall enjoyment – Summer</a:t>
            </a:r>
          </a:p>
        </p:txBody>
      </p:sp>
      <p:sp>
        <p:nvSpPr>
          <p:cNvPr id="22" name="TextBox 21">
            <a:extLst>
              <a:ext uri="{FF2B5EF4-FFF2-40B4-BE49-F238E27FC236}">
                <a16:creationId xmlns:a16="http://schemas.microsoft.com/office/drawing/2014/main" id="{1F3B661A-0FFA-42C7-920B-66D9E650DA97}"/>
              </a:ext>
            </a:extLst>
          </p:cNvPr>
          <p:cNvSpPr txBox="1"/>
          <p:nvPr/>
        </p:nvSpPr>
        <p:spPr>
          <a:xfrm>
            <a:off x="6522860" y="3720541"/>
            <a:ext cx="3311431" cy="276999"/>
          </a:xfrm>
          <a:prstGeom prst="rect">
            <a:avLst/>
          </a:prstGeom>
          <a:noFill/>
        </p:spPr>
        <p:txBody>
          <a:bodyPr wrap="square" rtlCol="0">
            <a:spAutoFit/>
          </a:bodyPr>
          <a:lstStyle/>
          <a:p>
            <a:r>
              <a:rPr lang="en-GB" sz="1200" b="1" dirty="0"/>
              <a:t>Overall enjoyment – Autumn</a:t>
            </a:r>
          </a:p>
        </p:txBody>
      </p:sp>
      <p:sp>
        <p:nvSpPr>
          <p:cNvPr id="13" name="TextBox 12">
            <a:extLst>
              <a:ext uri="{FF2B5EF4-FFF2-40B4-BE49-F238E27FC236}">
                <a16:creationId xmlns:a16="http://schemas.microsoft.com/office/drawing/2014/main" id="{9B8FC628-E15C-41B9-A6C6-D3CD0B43A5AF}"/>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56</a:t>
            </a:r>
          </a:p>
        </p:txBody>
      </p:sp>
    </p:spTree>
    <p:extLst>
      <p:ext uri="{BB962C8B-B14F-4D97-AF65-F5344CB8AC3E}">
        <p14:creationId xmlns:p14="http://schemas.microsoft.com/office/powerpoint/2010/main" val="2016507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3975099" y="855106"/>
            <a:ext cx="4241801" cy="400110"/>
          </a:xfrm>
          <a:prstGeom prst="rect">
            <a:avLst/>
          </a:prstGeom>
          <a:noFill/>
        </p:spPr>
        <p:txBody>
          <a:bodyPr wrap="square" rtlCol="0">
            <a:spAutoFit/>
          </a:bodyPr>
          <a:lstStyle/>
          <a:p>
            <a:r>
              <a:rPr lang="en-GB" sz="2000" b="1" dirty="0">
                <a:solidFill>
                  <a:schemeClr val="accent5"/>
                </a:solidFill>
                <a:latin typeface="Calibri" pitchFamily="34" charset="0"/>
              </a:rPr>
              <a:t>Additional Tables – Satisfaction scores </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9" name="TextBox 8">
            <a:extLst>
              <a:ext uri="{FF2B5EF4-FFF2-40B4-BE49-F238E27FC236}">
                <a16:creationId xmlns:a16="http://schemas.microsoft.com/office/drawing/2014/main" id="{7F432C5A-ED37-4F90-9987-CFF83E5705AD}"/>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Satisfaction</a:t>
            </a:r>
            <a:endParaRPr lang="en-GB" sz="2000" dirty="0">
              <a:solidFill>
                <a:srgbClr val="1F497D"/>
              </a:solidFill>
            </a:endParaRPr>
          </a:p>
        </p:txBody>
      </p:sp>
      <p:cxnSp>
        <p:nvCxnSpPr>
          <p:cNvPr id="18" name="Straight Connector 17">
            <a:extLst>
              <a:ext uri="{FF2B5EF4-FFF2-40B4-BE49-F238E27FC236}">
                <a16:creationId xmlns:a16="http://schemas.microsoft.com/office/drawing/2014/main" id="{11F1DEFC-8E2F-4B5C-8E02-DB32721B6C2E}"/>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E541E57-4D71-4726-ADE2-E6751521D7C6}"/>
              </a:ext>
            </a:extLst>
          </p:cNvPr>
          <p:cNvSpPr txBox="1"/>
          <p:nvPr/>
        </p:nvSpPr>
        <p:spPr>
          <a:xfrm>
            <a:off x="852008" y="2714940"/>
            <a:ext cx="3311431" cy="276999"/>
          </a:xfrm>
          <a:prstGeom prst="rect">
            <a:avLst/>
          </a:prstGeom>
          <a:noFill/>
        </p:spPr>
        <p:txBody>
          <a:bodyPr wrap="square" rtlCol="0">
            <a:spAutoFit/>
          </a:bodyPr>
          <a:lstStyle/>
          <a:p>
            <a:r>
              <a:rPr lang="en-GB" sz="1200" b="1" dirty="0"/>
              <a:t>Likelihood of recommending – All visitors</a:t>
            </a:r>
          </a:p>
        </p:txBody>
      </p:sp>
      <p:graphicFrame>
        <p:nvGraphicFramePr>
          <p:cNvPr id="7" name="Table 6">
            <a:extLst>
              <a:ext uri="{FF2B5EF4-FFF2-40B4-BE49-F238E27FC236}">
                <a16:creationId xmlns:a16="http://schemas.microsoft.com/office/drawing/2014/main" id="{EA1F452F-1386-4B03-9C0A-97838753F98D}"/>
              </a:ext>
            </a:extLst>
          </p:cNvPr>
          <p:cNvGraphicFramePr>
            <a:graphicFrameLocks noGrp="1"/>
          </p:cNvGraphicFramePr>
          <p:nvPr>
            <p:extLst>
              <p:ext uri="{D42A27DB-BD31-4B8C-83A1-F6EECF244321}">
                <p14:modId xmlns:p14="http://schemas.microsoft.com/office/powerpoint/2010/main" val="2869209908"/>
              </p:ext>
            </p:extLst>
          </p:nvPr>
        </p:nvGraphicFramePr>
        <p:xfrm>
          <a:off x="940498" y="3008377"/>
          <a:ext cx="4241800" cy="1714500"/>
        </p:xfrm>
        <a:graphic>
          <a:graphicData uri="http://schemas.openxmlformats.org/drawingml/2006/table">
            <a:tbl>
              <a:tblPr/>
              <a:tblGrid>
                <a:gridCol w="1049076">
                  <a:extLst>
                    <a:ext uri="{9D8B030D-6E8A-4147-A177-3AD203B41FA5}">
                      <a16:colId xmlns:a16="http://schemas.microsoft.com/office/drawing/2014/main" val="2457415565"/>
                    </a:ext>
                  </a:extLst>
                </a:gridCol>
                <a:gridCol w="798181">
                  <a:extLst>
                    <a:ext uri="{9D8B030D-6E8A-4147-A177-3AD203B41FA5}">
                      <a16:colId xmlns:a16="http://schemas.microsoft.com/office/drawing/2014/main" val="3185514986"/>
                    </a:ext>
                  </a:extLst>
                </a:gridCol>
                <a:gridCol w="798181">
                  <a:extLst>
                    <a:ext uri="{9D8B030D-6E8A-4147-A177-3AD203B41FA5}">
                      <a16:colId xmlns:a16="http://schemas.microsoft.com/office/drawing/2014/main" val="3418557971"/>
                    </a:ext>
                  </a:extLst>
                </a:gridCol>
                <a:gridCol w="798181">
                  <a:extLst>
                    <a:ext uri="{9D8B030D-6E8A-4147-A177-3AD203B41FA5}">
                      <a16:colId xmlns:a16="http://schemas.microsoft.com/office/drawing/2014/main" val="4041211173"/>
                    </a:ext>
                  </a:extLst>
                </a:gridCol>
                <a:gridCol w="798181">
                  <a:extLst>
                    <a:ext uri="{9D8B030D-6E8A-4147-A177-3AD203B41FA5}">
                      <a16:colId xmlns:a16="http://schemas.microsoft.com/office/drawing/2014/main" val="889093308"/>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50014260"/>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1351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699419801"/>
                  </a:ext>
                </a:extLst>
              </a:tr>
              <a:tr h="190500">
                <a:tc>
                  <a:txBody>
                    <a:bodyPr/>
                    <a:lstStyle/>
                    <a:p>
                      <a:pPr algn="l" fontAlgn="b"/>
                      <a:r>
                        <a:rPr lang="en-GB" sz="1100" b="0" i="0" u="none" strike="noStrike">
                          <a:solidFill>
                            <a:srgbClr val="000000"/>
                          </a:solidFill>
                          <a:effectLst/>
                          <a:latin typeface="Calibri" panose="020F0502020204030204" pitchFamily="34" charset="0"/>
                        </a:rPr>
                        <a:t>Very 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455029"/>
                  </a:ext>
                </a:extLst>
              </a:tr>
              <a:tr h="190500">
                <a:tc>
                  <a:txBody>
                    <a:bodyPr/>
                    <a:lstStyle/>
                    <a:p>
                      <a:pPr algn="l" fontAlgn="b"/>
                      <a:r>
                        <a:rPr lang="en-GB" sz="1100" b="0" i="0" u="none" strike="noStrike">
                          <a:solidFill>
                            <a:srgbClr val="000000"/>
                          </a:solidFill>
                          <a:effectLst/>
                          <a:latin typeface="Calibri" panose="020F0502020204030204" pitchFamily="34" charset="0"/>
                        </a:rPr>
                        <a:t>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9854"/>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460957"/>
                  </a:ext>
                </a:extLst>
              </a:tr>
              <a:tr h="190500">
                <a:tc>
                  <a:txBody>
                    <a:bodyPr/>
                    <a:lstStyle/>
                    <a:p>
                      <a:pPr algn="l" fontAlgn="b"/>
                      <a:r>
                        <a:rPr lang="en-GB" sz="1100" b="0" i="0" u="none" strike="noStrike">
                          <a:solidFill>
                            <a:srgbClr val="000000"/>
                          </a:solidFill>
                          <a:effectLst/>
                          <a:latin typeface="Calibri" panose="020F0502020204030204" pitchFamily="34" charset="0"/>
                        </a:rPr>
                        <a:t>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574532"/>
                  </a:ext>
                </a:extLst>
              </a:tr>
              <a:tr h="190500">
                <a:tc>
                  <a:txBody>
                    <a:bodyPr/>
                    <a:lstStyle/>
                    <a:p>
                      <a:pPr algn="l" fontAlgn="b"/>
                      <a:r>
                        <a:rPr lang="en-GB" sz="1100" b="0" i="0" u="none" strike="noStrike">
                          <a:solidFill>
                            <a:srgbClr val="000000"/>
                          </a:solidFill>
                          <a:effectLst/>
                          <a:latin typeface="Calibri" panose="020F0502020204030204" pitchFamily="34" charset="0"/>
                        </a:rPr>
                        <a:t>Very 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683834"/>
                  </a:ext>
                </a:extLst>
              </a:tr>
              <a:tr h="190500">
                <a:tc>
                  <a:txBody>
                    <a:bodyPr/>
                    <a:lstStyle/>
                    <a:p>
                      <a:pPr algn="l" fontAlgn="b"/>
                      <a:r>
                        <a:rPr lang="en-GB" sz="1100" b="0" i="0" u="none" strike="noStrike">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772040"/>
                  </a:ext>
                </a:extLst>
              </a:tr>
              <a:tr h="190500">
                <a:tc>
                  <a:txBody>
                    <a:bodyPr/>
                    <a:lstStyle/>
                    <a:p>
                      <a:pPr algn="l" fontAlgn="b"/>
                      <a:r>
                        <a:rPr lang="en-GB" sz="1100" b="0" i="0" u="none" strike="noStrike" dirty="0">
                          <a:solidFill>
                            <a:srgbClr val="000000"/>
                          </a:solidFill>
                          <a:effectLst/>
                          <a:latin typeface="Calibri" panose="020F0502020204030204" pitchFamily="34" charset="0"/>
                        </a:rPr>
                        <a:t> Score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2027244"/>
                  </a:ext>
                </a:extLst>
              </a:tr>
            </a:tbl>
          </a:graphicData>
        </a:graphic>
      </p:graphicFrame>
      <p:sp>
        <p:nvSpPr>
          <p:cNvPr id="12" name="TextBox 11">
            <a:extLst>
              <a:ext uri="{FF2B5EF4-FFF2-40B4-BE49-F238E27FC236}">
                <a16:creationId xmlns:a16="http://schemas.microsoft.com/office/drawing/2014/main" id="{D76F150F-0583-4C53-A9DC-40DEF4066DEF}"/>
              </a:ext>
            </a:extLst>
          </p:cNvPr>
          <p:cNvSpPr txBox="1"/>
          <p:nvPr/>
        </p:nvSpPr>
        <p:spPr>
          <a:xfrm>
            <a:off x="6691639" y="1569579"/>
            <a:ext cx="3311431" cy="276999"/>
          </a:xfrm>
          <a:prstGeom prst="rect">
            <a:avLst/>
          </a:prstGeom>
          <a:noFill/>
        </p:spPr>
        <p:txBody>
          <a:bodyPr wrap="square" rtlCol="0">
            <a:spAutoFit/>
          </a:bodyPr>
          <a:lstStyle/>
          <a:p>
            <a:r>
              <a:rPr lang="en-GB" sz="1200" b="1" dirty="0"/>
              <a:t>Likelihood of recommending – Summer</a:t>
            </a:r>
          </a:p>
        </p:txBody>
      </p:sp>
      <p:sp>
        <p:nvSpPr>
          <p:cNvPr id="13" name="TextBox 12">
            <a:extLst>
              <a:ext uri="{FF2B5EF4-FFF2-40B4-BE49-F238E27FC236}">
                <a16:creationId xmlns:a16="http://schemas.microsoft.com/office/drawing/2014/main" id="{9DCD1810-BCC8-4354-9313-175FA3B5638C}"/>
              </a:ext>
            </a:extLst>
          </p:cNvPr>
          <p:cNvSpPr txBox="1"/>
          <p:nvPr/>
        </p:nvSpPr>
        <p:spPr>
          <a:xfrm>
            <a:off x="6764297" y="3746216"/>
            <a:ext cx="3311431" cy="276999"/>
          </a:xfrm>
          <a:prstGeom prst="rect">
            <a:avLst/>
          </a:prstGeom>
          <a:noFill/>
        </p:spPr>
        <p:txBody>
          <a:bodyPr wrap="square" rtlCol="0">
            <a:spAutoFit/>
          </a:bodyPr>
          <a:lstStyle/>
          <a:p>
            <a:r>
              <a:rPr lang="en-GB" sz="1200" b="1" dirty="0"/>
              <a:t>Likelihood of recommending – Autumn</a:t>
            </a:r>
          </a:p>
        </p:txBody>
      </p:sp>
      <p:graphicFrame>
        <p:nvGraphicFramePr>
          <p:cNvPr id="2" name="Table 1">
            <a:extLst>
              <a:ext uri="{FF2B5EF4-FFF2-40B4-BE49-F238E27FC236}">
                <a16:creationId xmlns:a16="http://schemas.microsoft.com/office/drawing/2014/main" id="{07A582AB-ECBC-4919-8D7C-3353D2DA1C85}"/>
              </a:ext>
            </a:extLst>
          </p:cNvPr>
          <p:cNvGraphicFramePr>
            <a:graphicFrameLocks noGrp="1"/>
          </p:cNvGraphicFramePr>
          <p:nvPr>
            <p:extLst>
              <p:ext uri="{D42A27DB-BD31-4B8C-83A1-F6EECF244321}">
                <p14:modId xmlns:p14="http://schemas.microsoft.com/office/powerpoint/2010/main" val="4011974077"/>
              </p:ext>
            </p:extLst>
          </p:nvPr>
        </p:nvGraphicFramePr>
        <p:xfrm>
          <a:off x="6780130" y="4023215"/>
          <a:ext cx="4241800" cy="1714500"/>
        </p:xfrm>
        <a:graphic>
          <a:graphicData uri="http://schemas.openxmlformats.org/drawingml/2006/table">
            <a:tbl>
              <a:tblPr/>
              <a:tblGrid>
                <a:gridCol w="1028980">
                  <a:extLst>
                    <a:ext uri="{9D8B030D-6E8A-4147-A177-3AD203B41FA5}">
                      <a16:colId xmlns:a16="http://schemas.microsoft.com/office/drawing/2014/main" val="2916157365"/>
                    </a:ext>
                  </a:extLst>
                </a:gridCol>
                <a:gridCol w="803205">
                  <a:extLst>
                    <a:ext uri="{9D8B030D-6E8A-4147-A177-3AD203B41FA5}">
                      <a16:colId xmlns:a16="http://schemas.microsoft.com/office/drawing/2014/main" val="3651043143"/>
                    </a:ext>
                  </a:extLst>
                </a:gridCol>
                <a:gridCol w="803205">
                  <a:extLst>
                    <a:ext uri="{9D8B030D-6E8A-4147-A177-3AD203B41FA5}">
                      <a16:colId xmlns:a16="http://schemas.microsoft.com/office/drawing/2014/main" val="3202955071"/>
                    </a:ext>
                  </a:extLst>
                </a:gridCol>
                <a:gridCol w="803205">
                  <a:extLst>
                    <a:ext uri="{9D8B030D-6E8A-4147-A177-3AD203B41FA5}">
                      <a16:colId xmlns:a16="http://schemas.microsoft.com/office/drawing/2014/main" val="1971799887"/>
                    </a:ext>
                  </a:extLst>
                </a:gridCol>
                <a:gridCol w="803205">
                  <a:extLst>
                    <a:ext uri="{9D8B030D-6E8A-4147-A177-3AD203B41FA5}">
                      <a16:colId xmlns:a16="http://schemas.microsoft.com/office/drawing/2014/main" val="2282155201"/>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 Thanet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1753810"/>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17855279"/>
                  </a:ext>
                </a:extLst>
              </a:tr>
              <a:tr h="190500">
                <a:tc>
                  <a:txBody>
                    <a:bodyPr/>
                    <a:lstStyle/>
                    <a:p>
                      <a:pPr algn="l" fontAlgn="b"/>
                      <a:r>
                        <a:rPr lang="en-GB" sz="1100" b="0" i="0" u="none" strike="noStrike" dirty="0">
                          <a:solidFill>
                            <a:srgbClr val="000000"/>
                          </a:solidFill>
                          <a:effectLst/>
                          <a:latin typeface="Calibri" panose="020F0502020204030204" pitchFamily="34" charset="0"/>
                        </a:rPr>
                        <a:t>Very 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820933"/>
                  </a:ext>
                </a:extLst>
              </a:tr>
              <a:tr h="190500">
                <a:tc>
                  <a:txBody>
                    <a:bodyPr/>
                    <a:lstStyle/>
                    <a:p>
                      <a:pPr algn="l" fontAlgn="b"/>
                      <a:r>
                        <a:rPr lang="en-GB" sz="1100" b="0" i="0" u="none" strike="noStrike">
                          <a:solidFill>
                            <a:srgbClr val="000000"/>
                          </a:solidFill>
                          <a:effectLst/>
                          <a:latin typeface="Calibri" panose="020F0502020204030204" pitchFamily="34" charset="0"/>
                        </a:rPr>
                        <a:t>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703314"/>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602864"/>
                  </a:ext>
                </a:extLst>
              </a:tr>
              <a:tr h="190500">
                <a:tc>
                  <a:txBody>
                    <a:bodyPr/>
                    <a:lstStyle/>
                    <a:p>
                      <a:pPr algn="l" fontAlgn="b"/>
                      <a:r>
                        <a:rPr lang="en-GB" sz="1100" b="0" i="0" u="none" strike="noStrike">
                          <a:solidFill>
                            <a:srgbClr val="000000"/>
                          </a:solidFill>
                          <a:effectLst/>
                          <a:latin typeface="Calibri" panose="020F0502020204030204" pitchFamily="34" charset="0"/>
                        </a:rPr>
                        <a:t>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818585"/>
                  </a:ext>
                </a:extLst>
              </a:tr>
              <a:tr h="190500">
                <a:tc>
                  <a:txBody>
                    <a:bodyPr/>
                    <a:lstStyle/>
                    <a:p>
                      <a:pPr algn="l" fontAlgn="b"/>
                      <a:r>
                        <a:rPr lang="en-GB" sz="1100" b="0" i="0" u="none" strike="noStrike">
                          <a:solidFill>
                            <a:srgbClr val="000000"/>
                          </a:solidFill>
                          <a:effectLst/>
                          <a:latin typeface="Calibri" panose="020F0502020204030204" pitchFamily="34" charset="0"/>
                        </a:rPr>
                        <a:t>Very 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1256525"/>
                  </a:ext>
                </a:extLst>
              </a:tr>
              <a:tr h="190500">
                <a:tc>
                  <a:txBody>
                    <a:bodyPr/>
                    <a:lstStyle/>
                    <a:p>
                      <a:pPr algn="l" fontAlgn="b"/>
                      <a:r>
                        <a:rPr lang="en-GB" sz="1100" b="0" i="0" u="none" strike="noStrike">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717719"/>
                  </a:ext>
                </a:extLst>
              </a:tr>
              <a:tr h="190500">
                <a:tc>
                  <a:txBody>
                    <a:bodyPr/>
                    <a:lstStyle/>
                    <a:p>
                      <a:pPr algn="l" fontAlgn="b"/>
                      <a:r>
                        <a:rPr lang="en-GB" sz="1100" b="0" i="0" u="none" strike="noStrike" dirty="0">
                          <a:solidFill>
                            <a:srgbClr val="000000"/>
                          </a:solidFill>
                          <a:effectLst/>
                          <a:latin typeface="Calibri" panose="020F0502020204030204" pitchFamily="34" charset="0"/>
                        </a:rPr>
                        <a:t> Score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202166"/>
                  </a:ext>
                </a:extLst>
              </a:tr>
            </a:tbl>
          </a:graphicData>
        </a:graphic>
      </p:graphicFrame>
      <p:graphicFrame>
        <p:nvGraphicFramePr>
          <p:cNvPr id="4" name="Table 3">
            <a:extLst>
              <a:ext uri="{FF2B5EF4-FFF2-40B4-BE49-F238E27FC236}">
                <a16:creationId xmlns:a16="http://schemas.microsoft.com/office/drawing/2014/main" id="{A4F6D6F1-8278-4917-ACA3-8A6CA5114270}"/>
              </a:ext>
            </a:extLst>
          </p:cNvPr>
          <p:cNvGraphicFramePr>
            <a:graphicFrameLocks noGrp="1"/>
          </p:cNvGraphicFramePr>
          <p:nvPr>
            <p:extLst>
              <p:ext uri="{D42A27DB-BD31-4B8C-83A1-F6EECF244321}">
                <p14:modId xmlns:p14="http://schemas.microsoft.com/office/powerpoint/2010/main" val="1351858731"/>
              </p:ext>
            </p:extLst>
          </p:nvPr>
        </p:nvGraphicFramePr>
        <p:xfrm>
          <a:off x="6764297" y="1853982"/>
          <a:ext cx="4241799" cy="1714500"/>
        </p:xfrm>
        <a:graphic>
          <a:graphicData uri="http://schemas.openxmlformats.org/drawingml/2006/table">
            <a:tbl>
              <a:tblPr/>
              <a:tblGrid>
                <a:gridCol w="1028979">
                  <a:extLst>
                    <a:ext uri="{9D8B030D-6E8A-4147-A177-3AD203B41FA5}">
                      <a16:colId xmlns:a16="http://schemas.microsoft.com/office/drawing/2014/main" val="543743580"/>
                    </a:ext>
                  </a:extLst>
                </a:gridCol>
                <a:gridCol w="803205">
                  <a:extLst>
                    <a:ext uri="{9D8B030D-6E8A-4147-A177-3AD203B41FA5}">
                      <a16:colId xmlns:a16="http://schemas.microsoft.com/office/drawing/2014/main" val="320888290"/>
                    </a:ext>
                  </a:extLst>
                </a:gridCol>
                <a:gridCol w="803205">
                  <a:extLst>
                    <a:ext uri="{9D8B030D-6E8A-4147-A177-3AD203B41FA5}">
                      <a16:colId xmlns:a16="http://schemas.microsoft.com/office/drawing/2014/main" val="776876264"/>
                    </a:ext>
                  </a:extLst>
                </a:gridCol>
                <a:gridCol w="803205">
                  <a:extLst>
                    <a:ext uri="{9D8B030D-6E8A-4147-A177-3AD203B41FA5}">
                      <a16:colId xmlns:a16="http://schemas.microsoft.com/office/drawing/2014/main" val="3791701314"/>
                    </a:ext>
                  </a:extLst>
                </a:gridCol>
                <a:gridCol w="803205">
                  <a:extLst>
                    <a:ext uri="{9D8B030D-6E8A-4147-A177-3AD203B41FA5}">
                      <a16:colId xmlns:a16="http://schemas.microsoft.com/office/drawing/2014/main" val="3437233479"/>
                    </a:ext>
                  </a:extLst>
                </a:gridCol>
              </a:tblGrid>
              <a:tr h="190500">
                <a:tc>
                  <a:txBody>
                    <a:bodyPr/>
                    <a:lstStyle/>
                    <a:p>
                      <a:pPr algn="l" fontAlgn="b"/>
                      <a:r>
                        <a:rPr lang="en-GB" sz="1100" b="0" i="0" u="none" strike="noStrike" dirty="0">
                          <a:solidFill>
                            <a:schemeClr val="bg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Thanet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Margate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Broadstairs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en-GB" sz="1100" b="0" i="0" u="none" strike="noStrike" dirty="0">
                          <a:solidFill>
                            <a:schemeClr val="bg1"/>
                          </a:solidFill>
                          <a:effectLst/>
                          <a:latin typeface="Calibri" panose="020F0502020204030204" pitchFamily="34" charset="0"/>
                        </a:rPr>
                        <a:t>Ramsgate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933960196"/>
                  </a:ext>
                </a:extLst>
              </a:tr>
              <a:tr h="190500">
                <a:tc>
                  <a:txBody>
                    <a:bodyPr/>
                    <a:lstStyle/>
                    <a:p>
                      <a:pPr algn="l" fontAlgn="b"/>
                      <a:r>
                        <a:rPr lang="en-GB" sz="1100" b="0" i="0" u="none" strike="noStrike" dirty="0">
                          <a:solidFill>
                            <a:srgbClr val="000000"/>
                          </a:solidFill>
                          <a:effectLst/>
                          <a:latin typeface="Calibri" panose="020F0502020204030204" pitchFamily="34" charset="0"/>
                        </a:rPr>
                        <a:t> Base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en-GB" sz="1100" b="0" i="0" u="none" strike="noStrike" dirty="0">
                          <a:solidFill>
                            <a:srgbClr val="000000"/>
                          </a:solidFill>
                          <a:effectLst/>
                          <a:latin typeface="Calibri" panose="020F0502020204030204" pitchFamily="34" charset="0"/>
                        </a:rPr>
                        <a:t>218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944896270"/>
                  </a:ext>
                </a:extLst>
              </a:tr>
              <a:tr h="190500">
                <a:tc>
                  <a:txBody>
                    <a:bodyPr/>
                    <a:lstStyle/>
                    <a:p>
                      <a:pPr algn="l" fontAlgn="b"/>
                      <a:r>
                        <a:rPr lang="en-GB" sz="1100" b="0" i="0" u="none" strike="noStrike">
                          <a:solidFill>
                            <a:srgbClr val="000000"/>
                          </a:solidFill>
                          <a:effectLst/>
                          <a:latin typeface="Calibri" panose="020F0502020204030204" pitchFamily="34" charset="0"/>
                        </a:rPr>
                        <a:t>Very 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415915"/>
                  </a:ext>
                </a:extLst>
              </a:tr>
              <a:tr h="190500">
                <a:tc>
                  <a:txBody>
                    <a:bodyPr/>
                    <a:lstStyle/>
                    <a:p>
                      <a:pPr algn="l" fontAlgn="b"/>
                      <a:r>
                        <a:rPr lang="en-GB" sz="1100" b="0" i="0" u="none" strike="noStrike">
                          <a:solidFill>
                            <a:srgbClr val="000000"/>
                          </a:solidFill>
                          <a:effectLst/>
                          <a:latin typeface="Calibri" panose="020F0502020204030204" pitchFamily="34" charset="0"/>
                        </a:rPr>
                        <a:t>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710397"/>
                  </a:ext>
                </a:extLst>
              </a:tr>
              <a:tr h="190500">
                <a:tc>
                  <a:txBody>
                    <a:bodyPr/>
                    <a:lstStyle/>
                    <a:p>
                      <a:pPr algn="l" fontAlgn="b"/>
                      <a:r>
                        <a:rPr lang="en-GB" sz="1100" b="0" i="0" u="none" strike="noStrike">
                          <a:solidFill>
                            <a:srgbClr val="000000"/>
                          </a:solidFill>
                          <a:effectLst/>
                          <a:latin typeface="Calibri" panose="020F0502020204030204" pitchFamily="34" charset="0"/>
                        </a:rPr>
                        <a:t>Average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992335"/>
                  </a:ext>
                </a:extLst>
              </a:tr>
              <a:tr h="190500">
                <a:tc>
                  <a:txBody>
                    <a:bodyPr/>
                    <a:lstStyle/>
                    <a:p>
                      <a:pPr algn="l" fontAlgn="b"/>
                      <a:r>
                        <a:rPr lang="en-GB" sz="1100" b="0" i="0" u="none" strike="noStrike">
                          <a:solidFill>
                            <a:srgbClr val="000000"/>
                          </a:solidFill>
                          <a:effectLst/>
                          <a:latin typeface="Calibri" panose="020F0502020204030204" pitchFamily="34" charset="0"/>
                        </a:rPr>
                        <a:t>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21370"/>
                  </a:ext>
                </a:extLst>
              </a:tr>
              <a:tr h="190500">
                <a:tc>
                  <a:txBody>
                    <a:bodyPr/>
                    <a:lstStyle/>
                    <a:p>
                      <a:pPr algn="l" fontAlgn="b"/>
                      <a:r>
                        <a:rPr lang="en-GB" sz="1100" b="0" i="0" u="none" strike="noStrike">
                          <a:solidFill>
                            <a:srgbClr val="000000"/>
                          </a:solidFill>
                          <a:effectLst/>
                          <a:latin typeface="Calibri" panose="020F0502020204030204" pitchFamily="34" charset="0"/>
                        </a:rPr>
                        <a:t>Very unlikely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067190"/>
                  </a:ext>
                </a:extLst>
              </a:tr>
              <a:tr h="190500">
                <a:tc>
                  <a:txBody>
                    <a:bodyPr/>
                    <a:lstStyle/>
                    <a:p>
                      <a:pPr algn="l" fontAlgn="b"/>
                      <a:r>
                        <a:rPr lang="en-GB" sz="1100" b="0" i="0" u="none" strike="noStrike">
                          <a:solidFill>
                            <a:srgbClr val="000000"/>
                          </a:solidFill>
                          <a:effectLst/>
                          <a:latin typeface="Calibri" panose="020F0502020204030204" pitchFamily="34" charset="0"/>
                        </a:rPr>
                        <a:t>Don't know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963522"/>
                  </a:ext>
                </a:extLst>
              </a:tr>
              <a:tr h="190500">
                <a:tc>
                  <a:txBody>
                    <a:bodyPr/>
                    <a:lstStyle/>
                    <a:p>
                      <a:pPr algn="l" fontAlgn="b"/>
                      <a:r>
                        <a:rPr lang="en-GB" sz="1100" b="0" i="0" u="none" strike="noStrike" dirty="0">
                          <a:solidFill>
                            <a:srgbClr val="000000"/>
                          </a:solidFill>
                          <a:effectLst/>
                          <a:latin typeface="Calibri" panose="020F0502020204030204" pitchFamily="34" charset="0"/>
                        </a:rPr>
                        <a:t> Score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GB" sz="1100" b="0" i="0" u="none" strike="noStrike">
                          <a:solidFill>
                            <a:srgbClr val="000000"/>
                          </a:solidFill>
                          <a:effectLst/>
                          <a:latin typeface="Calibri" panose="020F0502020204030204" pitchFamily="34" charset="0"/>
                        </a:rPr>
                        <a:t>4.17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3.92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658"/>
                  </a:ext>
                </a:extLst>
              </a:tr>
            </a:tbl>
          </a:graphicData>
        </a:graphic>
      </p:graphicFrame>
      <p:sp>
        <p:nvSpPr>
          <p:cNvPr id="14" name="TextBox 13">
            <a:extLst>
              <a:ext uri="{FF2B5EF4-FFF2-40B4-BE49-F238E27FC236}">
                <a16:creationId xmlns:a16="http://schemas.microsoft.com/office/drawing/2014/main" id="{E556E10D-5597-4175-8B45-7B53A4CE1913}"/>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57</a:t>
            </a:r>
          </a:p>
        </p:txBody>
      </p:sp>
    </p:spTree>
    <p:extLst>
      <p:ext uri="{BB962C8B-B14F-4D97-AF65-F5344CB8AC3E}">
        <p14:creationId xmlns:p14="http://schemas.microsoft.com/office/powerpoint/2010/main" val="413177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56B78C8-6FD5-40FB-8DA6-C8BA60EE4CEB}"/>
              </a:ext>
            </a:extLst>
          </p:cNvPr>
          <p:cNvSpPr/>
          <p:nvPr/>
        </p:nvSpPr>
        <p:spPr>
          <a:xfrm>
            <a:off x="9772227" y="4456613"/>
            <a:ext cx="1820882" cy="135467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Toilets (22)</a:t>
            </a:r>
          </a:p>
        </p:txBody>
      </p:sp>
      <p:sp>
        <p:nvSpPr>
          <p:cNvPr id="31" name="Oval 30">
            <a:extLst>
              <a:ext uri="{FF2B5EF4-FFF2-40B4-BE49-F238E27FC236}">
                <a16:creationId xmlns:a16="http://schemas.microsoft.com/office/drawing/2014/main" id="{95252A52-BF71-4D95-BFCD-7C4AA737731F}"/>
              </a:ext>
            </a:extLst>
          </p:cNvPr>
          <p:cNvSpPr/>
          <p:nvPr/>
        </p:nvSpPr>
        <p:spPr>
          <a:xfrm>
            <a:off x="4165657" y="4441059"/>
            <a:ext cx="2062715" cy="135467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Town centre, friendly atmosphere (51)</a:t>
            </a: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58</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Challenges and Opportunities</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7" y="1062265"/>
            <a:ext cx="10709719" cy="2233560"/>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cs typeface="Calibri" panose="020F0502020204030204" pitchFamily="34" charset="0"/>
              </a:rPr>
              <a:t>The </a:t>
            </a:r>
            <a:r>
              <a:rPr lang="en-GB" sz="1200" b="1" dirty="0">
                <a:latin typeface="Calibri" panose="020F0502020204030204" pitchFamily="34" charset="0"/>
                <a:cs typeface="Calibri" panose="020F0502020204030204" pitchFamily="34" charset="0"/>
              </a:rPr>
              <a:t>best</a:t>
            </a:r>
            <a:r>
              <a:rPr lang="en-GB" sz="1200" dirty="0">
                <a:latin typeface="Calibri" panose="020F0502020204030204" pitchFamily="34" charset="0"/>
                <a:cs typeface="Calibri" panose="020F0502020204030204" pitchFamily="34" charset="0"/>
              </a:rPr>
              <a:t> things about Margate according to visitors have been grouped into key themes. Most respondents mentioned the beach as the best thing about Margate and generally being by the sea. Combined, the coastal theme was mentioned in 281 instances. Entertainment, the arts and culture were also mentioned (132 times). In particular, respondents made reference to the Turner Contemporary and Dreamland. Some also mentioned the Soul Festival. Finally, a third theme related to the friendly atmosphere of the place, including the old town. </a:t>
            </a:r>
          </a:p>
          <a:p>
            <a:pPr algn="just">
              <a:lnSpc>
                <a:spcPct val="130000"/>
              </a:lnSpc>
            </a:pPr>
            <a:endParaRPr lang="en-GB" sz="1200" dirty="0">
              <a:latin typeface="Calibri" panose="020F0502020204030204" pitchFamily="34" charset="0"/>
              <a:cs typeface="Calibri" panose="020F0502020204030204" pitchFamily="34" charset="0"/>
            </a:endParaRPr>
          </a:p>
          <a:p>
            <a:pPr algn="just">
              <a:lnSpc>
                <a:spcPct val="130000"/>
              </a:lnSpc>
            </a:pPr>
            <a:r>
              <a:rPr lang="en-GB" sz="1200" dirty="0">
                <a:latin typeface="Calibri" panose="020F0502020204030204" pitchFamily="34" charset="0"/>
                <a:cs typeface="Calibri" panose="020F0502020204030204" pitchFamily="34" charset="0"/>
              </a:rPr>
              <a:t>The </a:t>
            </a:r>
            <a:r>
              <a:rPr lang="en-GB" sz="1200" b="1" dirty="0">
                <a:latin typeface="Calibri" panose="020F0502020204030204" pitchFamily="34" charset="0"/>
                <a:cs typeface="Calibri" panose="020F0502020204030204" pitchFamily="34" charset="0"/>
              </a:rPr>
              <a:t>challenging</a:t>
            </a:r>
            <a:r>
              <a:rPr lang="en-GB" sz="1200" dirty="0">
                <a:latin typeface="Calibri" panose="020F0502020204030204" pitchFamily="34" charset="0"/>
                <a:cs typeface="Calibri" panose="020F0502020204030204" pitchFamily="34" charset="0"/>
              </a:rPr>
              <a:t> things about Margate have also been grouped into key themes. The main criticism relates to the area still being a bit run down, including some derelict and neglected buildings, as well as references to the lack of cleanliness and the presence of litter. Retail outlets were also highlighted as a problem, in particular the number of empty shops, the limited choice and opening times (some object to shops being closed on Mondays). Finally, the poor cleanliness and limited availability of public conveniences were also raised. </a:t>
            </a: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Opportunities and Challenges for Margate </a:t>
            </a:r>
            <a:endParaRPr lang="en-GB" sz="1400" b="1" dirty="0">
              <a:solidFill>
                <a:schemeClr val="tx2">
                  <a:lumMod val="75000"/>
                </a:schemeClr>
              </a:solidFill>
              <a:latin typeface="Calibri" pitchFamily="34" charset="0"/>
            </a:endParaRPr>
          </a:p>
        </p:txBody>
      </p:sp>
      <p:sp>
        <p:nvSpPr>
          <p:cNvPr id="13" name="Rectangle 12">
            <a:extLst>
              <a:ext uri="{FF2B5EF4-FFF2-40B4-BE49-F238E27FC236}">
                <a16:creationId xmlns:a16="http://schemas.microsoft.com/office/drawing/2014/main" id="{6988F49D-8410-417E-8452-B5D8D31EA9A1}"/>
              </a:ext>
            </a:extLst>
          </p:cNvPr>
          <p:cNvSpPr/>
          <p:nvPr/>
        </p:nvSpPr>
        <p:spPr>
          <a:xfrm>
            <a:off x="6796725" y="6135995"/>
            <a:ext cx="3770721"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open  – The best thing about Margate is…? – The worst thing about Margate is..? </a:t>
            </a:r>
            <a:endParaRPr lang="en-GB" sz="1100" dirty="0"/>
          </a:p>
        </p:txBody>
      </p:sp>
      <p:sp>
        <p:nvSpPr>
          <p:cNvPr id="15" name="Oval 14">
            <a:extLst>
              <a:ext uri="{FF2B5EF4-FFF2-40B4-BE49-F238E27FC236}">
                <a16:creationId xmlns:a16="http://schemas.microsoft.com/office/drawing/2014/main" id="{34BA541B-8BE6-49CF-B2CE-F187701E19A2}"/>
              </a:ext>
            </a:extLst>
          </p:cNvPr>
          <p:cNvSpPr/>
          <p:nvPr/>
        </p:nvSpPr>
        <p:spPr>
          <a:xfrm>
            <a:off x="8221825" y="4326429"/>
            <a:ext cx="1820882" cy="135467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Empty shops (54)</a:t>
            </a:r>
          </a:p>
        </p:txBody>
      </p:sp>
      <p:sp>
        <p:nvSpPr>
          <p:cNvPr id="20" name="Oval 19">
            <a:extLst>
              <a:ext uri="{FF2B5EF4-FFF2-40B4-BE49-F238E27FC236}">
                <a16:creationId xmlns:a16="http://schemas.microsoft.com/office/drawing/2014/main" id="{AEDDECBC-3FDD-49A6-92C5-A8018869A93C}"/>
              </a:ext>
            </a:extLst>
          </p:cNvPr>
          <p:cNvSpPr/>
          <p:nvPr/>
        </p:nvSpPr>
        <p:spPr>
          <a:xfrm>
            <a:off x="6521916" y="3532177"/>
            <a:ext cx="2110237" cy="1744222"/>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Run down, litter (115)</a:t>
            </a:r>
          </a:p>
        </p:txBody>
      </p:sp>
      <p:sp>
        <p:nvSpPr>
          <p:cNvPr id="29" name="Oval 28">
            <a:extLst>
              <a:ext uri="{FF2B5EF4-FFF2-40B4-BE49-F238E27FC236}">
                <a16:creationId xmlns:a16="http://schemas.microsoft.com/office/drawing/2014/main" id="{7728832C-52E0-42AD-A884-5B4A417F1FCA}"/>
              </a:ext>
            </a:extLst>
          </p:cNvPr>
          <p:cNvSpPr/>
          <p:nvPr/>
        </p:nvSpPr>
        <p:spPr>
          <a:xfrm>
            <a:off x="2300896" y="3921729"/>
            <a:ext cx="2240702" cy="135467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Arts, culture and entertainment (132)</a:t>
            </a:r>
          </a:p>
        </p:txBody>
      </p:sp>
      <p:sp>
        <p:nvSpPr>
          <p:cNvPr id="30" name="Oval 29">
            <a:extLst>
              <a:ext uri="{FF2B5EF4-FFF2-40B4-BE49-F238E27FC236}">
                <a16:creationId xmlns:a16="http://schemas.microsoft.com/office/drawing/2014/main" id="{0F3B4134-C0B4-46FF-81D7-77C07251A26D}"/>
              </a:ext>
            </a:extLst>
          </p:cNvPr>
          <p:cNvSpPr/>
          <p:nvPr/>
        </p:nvSpPr>
        <p:spPr>
          <a:xfrm>
            <a:off x="484661" y="3532177"/>
            <a:ext cx="2110237" cy="174422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beaches and the seaside (281)</a:t>
            </a:r>
          </a:p>
        </p:txBody>
      </p:sp>
      <p:sp>
        <p:nvSpPr>
          <p:cNvPr id="16" name="object 8">
            <a:extLst>
              <a:ext uri="{FF2B5EF4-FFF2-40B4-BE49-F238E27FC236}">
                <a16:creationId xmlns:a16="http://schemas.microsoft.com/office/drawing/2014/main" id="{AA8D4647-7A69-45E5-9DD8-5179324DA34F}"/>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7" name="object 9">
            <a:extLst>
              <a:ext uri="{FF2B5EF4-FFF2-40B4-BE49-F238E27FC236}">
                <a16:creationId xmlns:a16="http://schemas.microsoft.com/office/drawing/2014/main" id="{7082D1F5-F4AC-40FD-8AE9-70D2CBDBCDEB}"/>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spcBef>
                <a:spcPts val="755"/>
              </a:spcBef>
              <a:buFont typeface="Wingdings"/>
              <a:buChar char=""/>
              <a:tabLst>
                <a:tab pos="263525" algn="l"/>
              </a:tabLst>
            </a:pPr>
            <a:r>
              <a:rPr lang="en-US" sz="1100" dirty="0">
                <a:cs typeface="Calibri"/>
              </a:rPr>
              <a:t>According to the Visit </a:t>
            </a:r>
            <a:r>
              <a:rPr lang="en-US" sz="1100" spc="-15" dirty="0">
                <a:cs typeface="Calibri"/>
              </a:rPr>
              <a:t>Kent </a:t>
            </a:r>
            <a:r>
              <a:rPr lang="en-US" sz="1100" spc="-10" dirty="0">
                <a:cs typeface="Calibri"/>
              </a:rPr>
              <a:t>Perception research (18) </a:t>
            </a:r>
            <a:r>
              <a:rPr lang="en-US" sz="1100" spc="-15" dirty="0">
                <a:cs typeface="Calibri"/>
              </a:rPr>
              <a:t>Margate </a:t>
            </a:r>
            <a:r>
              <a:rPr lang="en-US" sz="1100" spc="-10" dirty="0">
                <a:cs typeface="Calibri"/>
              </a:rPr>
              <a:t>scored </a:t>
            </a:r>
            <a:r>
              <a:rPr lang="en-US" sz="1100" spc="-5" dirty="0">
                <a:cs typeface="Calibri"/>
              </a:rPr>
              <a:t>highly </a:t>
            </a:r>
            <a:r>
              <a:rPr lang="en-US" sz="1100" spc="-10" dirty="0">
                <a:cs typeface="Calibri"/>
              </a:rPr>
              <a:t>in </a:t>
            </a:r>
            <a:r>
              <a:rPr lang="en-US" sz="1100" spc="-5" dirty="0">
                <a:cs typeface="Calibri"/>
              </a:rPr>
              <a:t>terms </a:t>
            </a:r>
            <a:r>
              <a:rPr lang="en-US" sz="1100" dirty="0">
                <a:cs typeface="Calibri"/>
              </a:rPr>
              <a:t>of </a:t>
            </a:r>
            <a:r>
              <a:rPr lang="en-US" sz="1100" spc="-10" dirty="0">
                <a:cs typeface="Calibri"/>
              </a:rPr>
              <a:t>having </a:t>
            </a:r>
            <a:r>
              <a:rPr lang="en-US" sz="1100" dirty="0">
                <a:cs typeface="Calibri"/>
              </a:rPr>
              <a:t>a </a:t>
            </a:r>
            <a:r>
              <a:rPr lang="en-US" sz="1100" spc="-15" dirty="0">
                <a:cs typeface="Calibri"/>
              </a:rPr>
              <a:t>range </a:t>
            </a:r>
            <a:r>
              <a:rPr lang="en-US" sz="1100" dirty="0">
                <a:cs typeface="Calibri"/>
              </a:rPr>
              <a:t>of </a:t>
            </a:r>
            <a:r>
              <a:rPr lang="en-US" sz="1100" spc="-10" dirty="0">
                <a:cs typeface="Calibri"/>
              </a:rPr>
              <a:t>attractions and </a:t>
            </a:r>
            <a:r>
              <a:rPr lang="en-US" sz="1100" spc="-5" dirty="0">
                <a:cs typeface="Calibri"/>
              </a:rPr>
              <a:t>things to </a:t>
            </a:r>
            <a:r>
              <a:rPr lang="en-US" sz="1100" spc="-15" dirty="0">
                <a:cs typeface="Calibri"/>
              </a:rPr>
              <a:t>do, </a:t>
            </a:r>
            <a:r>
              <a:rPr lang="en-US" sz="1100" spc="-5" dirty="0">
                <a:cs typeface="Calibri"/>
              </a:rPr>
              <a:t>alongside </a:t>
            </a:r>
            <a:r>
              <a:rPr lang="en-US" sz="1100" spc="-10" dirty="0">
                <a:cs typeface="Calibri"/>
              </a:rPr>
              <a:t>having </a:t>
            </a:r>
            <a:r>
              <a:rPr lang="en-US" sz="1100" spc="-5" dirty="0">
                <a:cs typeface="Calibri"/>
              </a:rPr>
              <a:t>beautiful </a:t>
            </a:r>
            <a:r>
              <a:rPr lang="en-US" sz="1100" dirty="0">
                <a:cs typeface="Calibri"/>
              </a:rPr>
              <a:t>beaches. </a:t>
            </a:r>
            <a:r>
              <a:rPr lang="en-US" sz="1100" spc="-10" dirty="0">
                <a:cs typeface="Calibri"/>
              </a:rPr>
              <a:t>The same study mentions a </a:t>
            </a:r>
            <a:r>
              <a:rPr lang="en-US" sz="1100" spc="-5" dirty="0">
                <a:cs typeface="Calibri"/>
              </a:rPr>
              <a:t>shift </a:t>
            </a:r>
            <a:r>
              <a:rPr lang="en-US" sz="1100" spc="-10" dirty="0">
                <a:cs typeface="Calibri"/>
              </a:rPr>
              <a:t>towards </a:t>
            </a:r>
            <a:r>
              <a:rPr lang="en-US" sz="1100" dirty="0">
                <a:cs typeface="Calibri"/>
              </a:rPr>
              <a:t>a </a:t>
            </a:r>
            <a:r>
              <a:rPr lang="en-US" sz="1100" spc="-10" dirty="0">
                <a:cs typeface="Calibri"/>
              </a:rPr>
              <a:t>more cultural destination. </a:t>
            </a:r>
            <a:r>
              <a:rPr lang="en-GB" sz="1100" spc="-5" dirty="0">
                <a:latin typeface="Calibri"/>
                <a:cs typeface="Calibri"/>
              </a:rPr>
              <a:t>– See Secondary Research Report, Page 20. </a:t>
            </a:r>
            <a:endParaRPr sz="1100" dirty="0">
              <a:latin typeface="Calibri"/>
              <a:cs typeface="Calibri"/>
            </a:endParaRPr>
          </a:p>
        </p:txBody>
      </p:sp>
      <p:sp>
        <p:nvSpPr>
          <p:cNvPr id="18" name="object 10">
            <a:extLst>
              <a:ext uri="{FF2B5EF4-FFF2-40B4-BE49-F238E27FC236}">
                <a16:creationId xmlns:a16="http://schemas.microsoft.com/office/drawing/2014/main" id="{7007216F-10FC-4DDA-84B7-1AF37B7FC723}"/>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9" name="object 11">
            <a:extLst>
              <a:ext uri="{FF2B5EF4-FFF2-40B4-BE49-F238E27FC236}">
                <a16:creationId xmlns:a16="http://schemas.microsoft.com/office/drawing/2014/main" id="{6968D6F7-36A5-4AF5-AAD3-E527CC2DF766}"/>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120874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59</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Challenges and Opportunities</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Opportunities and Challenges for Broadstairs </a:t>
            </a:r>
            <a:endParaRPr lang="en-GB" sz="1400" b="1" dirty="0">
              <a:solidFill>
                <a:schemeClr val="tx2">
                  <a:lumMod val="75000"/>
                </a:schemeClr>
              </a:solidFill>
              <a:latin typeface="Calibri" pitchFamily="34" charset="0"/>
            </a:endParaRPr>
          </a:p>
        </p:txBody>
      </p:sp>
      <p:sp>
        <p:nvSpPr>
          <p:cNvPr id="13" name="Rectangle 12">
            <a:extLst>
              <a:ext uri="{FF2B5EF4-FFF2-40B4-BE49-F238E27FC236}">
                <a16:creationId xmlns:a16="http://schemas.microsoft.com/office/drawing/2014/main" id="{6988F49D-8410-417E-8452-B5D8D31EA9A1}"/>
              </a:ext>
            </a:extLst>
          </p:cNvPr>
          <p:cNvSpPr/>
          <p:nvPr/>
        </p:nvSpPr>
        <p:spPr>
          <a:xfrm>
            <a:off x="6796725" y="6135995"/>
            <a:ext cx="3553905"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open  – The best thing about Broadstairs is…? – The worst thing about Broadstairs is..? </a:t>
            </a:r>
            <a:endParaRPr lang="en-GB" sz="1100" dirty="0"/>
          </a:p>
        </p:txBody>
      </p:sp>
      <p:sp>
        <p:nvSpPr>
          <p:cNvPr id="18" name="TextBox 17">
            <a:extLst>
              <a:ext uri="{FF2B5EF4-FFF2-40B4-BE49-F238E27FC236}">
                <a16:creationId xmlns:a16="http://schemas.microsoft.com/office/drawing/2014/main" id="{12BBF9F2-D108-46BF-807E-E7E1E1CDB131}"/>
              </a:ext>
            </a:extLst>
          </p:cNvPr>
          <p:cNvSpPr txBox="1"/>
          <p:nvPr/>
        </p:nvSpPr>
        <p:spPr>
          <a:xfrm>
            <a:off x="537327" y="1062265"/>
            <a:ext cx="10709719" cy="2473626"/>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cs typeface="Calibri" panose="020F0502020204030204" pitchFamily="34" charset="0"/>
              </a:rPr>
              <a:t>Most respondents mentioned the beach as the </a:t>
            </a:r>
            <a:r>
              <a:rPr lang="en-GB" sz="1200" b="1" dirty="0">
                <a:latin typeface="Calibri" panose="020F0502020204030204" pitchFamily="34" charset="0"/>
                <a:cs typeface="Calibri" panose="020F0502020204030204" pitchFamily="34" charset="0"/>
              </a:rPr>
              <a:t>best</a:t>
            </a:r>
            <a:r>
              <a:rPr lang="en-GB" sz="1200" dirty="0">
                <a:latin typeface="Calibri" panose="020F0502020204030204" pitchFamily="34" charset="0"/>
                <a:cs typeface="Calibri" panose="020F0502020204030204" pitchFamily="34" charset="0"/>
              </a:rPr>
              <a:t> thing about Broadstairs, in particular they mentioned the sandy beaches, the promenade and the sea views. This in turn is linked to opportunities for walking and amenities for kids. as well as the range of ice cream parlours and kiosks. A second theme was related to the good atmosphere of the place and the friendliness of people (locals and visitors). Finally, Broadstairs itself is mentioned for its traditional, picturesque and quaint aspects, with a few references to the history and the Dickens Festival. </a:t>
            </a:r>
          </a:p>
          <a:p>
            <a:pPr algn="just">
              <a:lnSpc>
                <a:spcPct val="130000"/>
              </a:lnSpc>
            </a:pPr>
            <a:endParaRPr lang="en-GB" sz="1200" dirty="0">
              <a:latin typeface="Calibri" panose="020F0502020204030204" pitchFamily="34" charset="0"/>
              <a:cs typeface="Calibri" panose="020F0502020204030204" pitchFamily="34" charset="0"/>
            </a:endParaRPr>
          </a:p>
          <a:p>
            <a:pPr algn="just">
              <a:lnSpc>
                <a:spcPct val="130000"/>
              </a:lnSpc>
            </a:pPr>
            <a:r>
              <a:rPr lang="en-GB" sz="1200" dirty="0">
                <a:latin typeface="Calibri" panose="020F0502020204030204" pitchFamily="34" charset="0"/>
                <a:cs typeface="Calibri" panose="020F0502020204030204" pitchFamily="34" charset="0"/>
              </a:rPr>
              <a:t>The </a:t>
            </a:r>
            <a:r>
              <a:rPr lang="en-GB" sz="1200" b="1" dirty="0">
                <a:latin typeface="Calibri" panose="020F0502020204030204" pitchFamily="34" charset="0"/>
                <a:cs typeface="Calibri" panose="020F0502020204030204" pitchFamily="34" charset="0"/>
              </a:rPr>
              <a:t>challenging</a:t>
            </a:r>
            <a:r>
              <a:rPr lang="en-GB" sz="1200" dirty="0">
                <a:latin typeface="Calibri" panose="020F0502020204030204" pitchFamily="34" charset="0"/>
                <a:cs typeface="Calibri" panose="020F0502020204030204" pitchFamily="34" charset="0"/>
              </a:rPr>
              <a:t> things about Broadstairs relate mainly to the presence of litter and general cleanliness. This also extends to the poor cleanliness of the public toilets. Many visitors to Broadstairs mentioned car parking and particularly the high costs</a:t>
            </a:r>
            <a:r>
              <a:rPr lang="en-GB" sz="1200" dirty="0">
                <a:cs typeface="Calibri" panose="020F0502020204030204" pitchFamily="34" charset="0"/>
              </a:rPr>
              <a:t> of using the town centre car parks (as identified in the transport section of this report, in particular the low scores for </a:t>
            </a:r>
            <a:r>
              <a:rPr lang="en-GB" sz="1200" dirty="0"/>
              <a:t>availability and cost of parking)</a:t>
            </a:r>
            <a:r>
              <a:rPr lang="en-GB" sz="1200" dirty="0">
                <a:cs typeface="Calibri" panose="020F0502020204030204" pitchFamily="34" charset="0"/>
              </a:rPr>
              <a:t>. </a:t>
            </a:r>
            <a:r>
              <a:rPr lang="en-GB" sz="1200" dirty="0">
                <a:latin typeface="Calibri" panose="020F0502020204030204" pitchFamily="34" charset="0"/>
                <a:cs typeface="Calibri" panose="020F0502020204030204" pitchFamily="34" charset="0"/>
              </a:rPr>
              <a:t>This broad theme relates to accessibility and congestion, partly due to the high volume of traffic and because the area feels busy and at times crowded. This also creates access problems for buggies (e.g. in shops and the boardwalk on the beach) as identified in the satisfaction scores section of this report. </a:t>
            </a:r>
            <a:endParaRPr lang="en-GB" sz="1200" dirty="0">
              <a:solidFill>
                <a:srgbClr val="000000"/>
              </a:solidFill>
              <a:latin typeface="Calibri" panose="020F0502020204030204" pitchFamily="34" charset="0"/>
            </a:endParaRPr>
          </a:p>
        </p:txBody>
      </p:sp>
      <p:sp>
        <p:nvSpPr>
          <p:cNvPr id="19" name="Oval 18">
            <a:extLst>
              <a:ext uri="{FF2B5EF4-FFF2-40B4-BE49-F238E27FC236}">
                <a16:creationId xmlns:a16="http://schemas.microsoft.com/office/drawing/2014/main" id="{8A237DD8-48DE-45DC-AD3B-16542024A3C0}"/>
              </a:ext>
            </a:extLst>
          </p:cNvPr>
          <p:cNvSpPr/>
          <p:nvPr/>
        </p:nvSpPr>
        <p:spPr>
          <a:xfrm>
            <a:off x="9807504" y="4441059"/>
            <a:ext cx="1935112" cy="135467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Accessibility (47)</a:t>
            </a:r>
          </a:p>
        </p:txBody>
      </p:sp>
      <p:sp>
        <p:nvSpPr>
          <p:cNvPr id="20" name="Oval 19">
            <a:extLst>
              <a:ext uri="{FF2B5EF4-FFF2-40B4-BE49-F238E27FC236}">
                <a16:creationId xmlns:a16="http://schemas.microsoft.com/office/drawing/2014/main" id="{2877DD88-2899-4CE2-BDCD-4FD7208C7EAB}"/>
              </a:ext>
            </a:extLst>
          </p:cNvPr>
          <p:cNvSpPr/>
          <p:nvPr/>
        </p:nvSpPr>
        <p:spPr>
          <a:xfrm>
            <a:off x="4165657" y="4441059"/>
            <a:ext cx="2062715" cy="135467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Town aspect and eateries (88)</a:t>
            </a:r>
          </a:p>
        </p:txBody>
      </p:sp>
      <p:sp>
        <p:nvSpPr>
          <p:cNvPr id="21" name="Oval 20">
            <a:extLst>
              <a:ext uri="{FF2B5EF4-FFF2-40B4-BE49-F238E27FC236}">
                <a16:creationId xmlns:a16="http://schemas.microsoft.com/office/drawing/2014/main" id="{C4FE41B0-4B57-476D-95E3-20EBF499D218}"/>
              </a:ext>
            </a:extLst>
          </p:cNvPr>
          <p:cNvSpPr/>
          <p:nvPr/>
        </p:nvSpPr>
        <p:spPr>
          <a:xfrm>
            <a:off x="8221825" y="4326429"/>
            <a:ext cx="1820882" cy="135467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Car parks (cost and availability) (74)</a:t>
            </a:r>
          </a:p>
        </p:txBody>
      </p:sp>
      <p:sp>
        <p:nvSpPr>
          <p:cNvPr id="22" name="Oval 21">
            <a:extLst>
              <a:ext uri="{FF2B5EF4-FFF2-40B4-BE49-F238E27FC236}">
                <a16:creationId xmlns:a16="http://schemas.microsoft.com/office/drawing/2014/main" id="{63266877-5258-4129-B0FB-60243D12750F}"/>
              </a:ext>
            </a:extLst>
          </p:cNvPr>
          <p:cNvSpPr/>
          <p:nvPr/>
        </p:nvSpPr>
        <p:spPr>
          <a:xfrm>
            <a:off x="6406359" y="3617434"/>
            <a:ext cx="2110237" cy="1744222"/>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General cleanliness and toilet facilities (118)</a:t>
            </a:r>
          </a:p>
        </p:txBody>
      </p:sp>
      <p:sp>
        <p:nvSpPr>
          <p:cNvPr id="23" name="Oval 22">
            <a:extLst>
              <a:ext uri="{FF2B5EF4-FFF2-40B4-BE49-F238E27FC236}">
                <a16:creationId xmlns:a16="http://schemas.microsoft.com/office/drawing/2014/main" id="{EE43694F-EE13-49B1-8290-98E6337B6CA5}"/>
              </a:ext>
            </a:extLst>
          </p:cNvPr>
          <p:cNvSpPr/>
          <p:nvPr/>
        </p:nvSpPr>
        <p:spPr>
          <a:xfrm>
            <a:off x="2300896" y="3921729"/>
            <a:ext cx="2240702" cy="135467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Friendly atmosphere (105)</a:t>
            </a:r>
          </a:p>
        </p:txBody>
      </p:sp>
      <p:sp>
        <p:nvSpPr>
          <p:cNvPr id="26" name="Oval 25">
            <a:extLst>
              <a:ext uri="{FF2B5EF4-FFF2-40B4-BE49-F238E27FC236}">
                <a16:creationId xmlns:a16="http://schemas.microsoft.com/office/drawing/2014/main" id="{40FD345B-5651-4A0A-AE49-9CC683884BC9}"/>
              </a:ext>
            </a:extLst>
          </p:cNvPr>
          <p:cNvSpPr/>
          <p:nvPr/>
        </p:nvSpPr>
        <p:spPr>
          <a:xfrm>
            <a:off x="449384" y="3617434"/>
            <a:ext cx="2110237" cy="174422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beach and seaside (263)</a:t>
            </a:r>
          </a:p>
        </p:txBody>
      </p:sp>
    </p:spTree>
    <p:extLst>
      <p:ext uri="{BB962C8B-B14F-4D97-AF65-F5344CB8AC3E}">
        <p14:creationId xmlns:p14="http://schemas.microsoft.com/office/powerpoint/2010/main" val="43621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43612" y="816346"/>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Executive Summary</a:t>
            </a:r>
            <a:endParaRPr lang="en-GB" sz="1400" b="1" dirty="0">
              <a:solidFill>
                <a:schemeClr val="tx2">
                  <a:lumMod val="75000"/>
                </a:schemeClr>
              </a:solidFill>
              <a:latin typeface="Calibri" pitchFamily="34" charset="0"/>
            </a:endParaRPr>
          </a:p>
        </p:txBody>
      </p:sp>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Executive Summary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77158E-7962-4E5B-9AC5-C5942AA612B7}"/>
              </a:ext>
            </a:extLst>
          </p:cNvPr>
          <p:cNvSpPr/>
          <p:nvPr/>
        </p:nvSpPr>
        <p:spPr>
          <a:xfrm>
            <a:off x="543612" y="1434608"/>
            <a:ext cx="11104775" cy="3988784"/>
          </a:xfrm>
          <a:prstGeom prst="rect">
            <a:avLst/>
          </a:prstGeom>
        </p:spPr>
        <p:txBody>
          <a:bodyPr wrap="square">
            <a:spAutoFit/>
          </a:bodyPr>
          <a:lstStyle/>
          <a:p>
            <a:pPr>
              <a:lnSpc>
                <a:spcPct val="110000"/>
              </a:lnSpc>
            </a:pPr>
            <a:r>
              <a:rPr lang="en-GB" sz="1200" b="1" dirty="0">
                <a:ea typeface="Calibri" panose="020F0502020204030204" pitchFamily="34" charset="0"/>
                <a:cs typeface="Times New Roman" panose="02020603050405020304" pitchFamily="18" charset="0"/>
              </a:rPr>
              <a:t>Visitor Profile (cont.)</a:t>
            </a:r>
          </a:p>
          <a:p>
            <a:r>
              <a:rPr lang="en-GB" sz="1200" dirty="0"/>
              <a:t>The largest proportions of respondents were in the intermediate (36%) and junior management (26%), followed by skilled manual workers, accounting for 21% of the total sample.</a:t>
            </a:r>
          </a:p>
          <a:p>
            <a:endParaRPr lang="en-GB" sz="1200" dirty="0"/>
          </a:p>
          <a:p>
            <a:r>
              <a:rPr lang="en-GB" sz="1200" dirty="0"/>
              <a:t>Margate attracted the lowest proportion of respondents in managerial roles compared to the other towns, with 67% of the sample. At the other end of the scale, almost three quarters (71%) of all visitors to Broadstairs were classed as ABC1. Finally, Ramsgate was placed in the middle of the three destinations with 69% of all respondents being in any of the managerial roles. </a:t>
            </a:r>
          </a:p>
          <a:p>
            <a:endParaRPr lang="en-GB" sz="1200" dirty="0"/>
          </a:p>
          <a:p>
            <a:r>
              <a:rPr lang="en-GB" sz="1200" b="1" dirty="0">
                <a:ea typeface="Calibri" panose="020F0502020204030204" pitchFamily="34" charset="0"/>
                <a:cs typeface="Times New Roman" panose="02020603050405020304" pitchFamily="18" charset="0"/>
              </a:rPr>
              <a:t>Trip Characteristics</a:t>
            </a:r>
          </a:p>
          <a:p>
            <a:r>
              <a:rPr lang="en-GB" sz="1200" dirty="0"/>
              <a:t>Over half (55%) of all visitors were ‘day visitors from home’. A further 18% were also day visitors but these were visitors on day trips from holidays based elsewhere. The remaining 27% were in Thanet as part of an overnight stay. </a:t>
            </a:r>
          </a:p>
          <a:p>
            <a:endParaRPr lang="en-GB" sz="1200" dirty="0"/>
          </a:p>
          <a:p>
            <a:r>
              <a:rPr lang="en-GB" sz="1200" dirty="0"/>
              <a:t>Almost four in five (79%) day visitors spent the whole day in Thanet and 20% stayed for half a day. Summer day visitors stayed longer (83% of summer day visits lasted the whole day, compared to only 73% in autumn).  </a:t>
            </a:r>
          </a:p>
          <a:p>
            <a:endParaRPr lang="en-GB" sz="1200" dirty="0"/>
          </a:p>
          <a:p>
            <a:r>
              <a:rPr lang="en-GB" sz="1200" dirty="0"/>
              <a:t>The average length of stay for overnight visitors to Thanet was 4.4 nights. Overnight visits were also longer in summer (4.8 nights per visit) than in autumn (4.1 nights per visit). </a:t>
            </a:r>
          </a:p>
          <a:p>
            <a:r>
              <a:rPr lang="en-GB" sz="1200" dirty="0"/>
              <a:t>Overnight stays in Margate were the shortest (3.6 nights per trip) and overnight stays in Broadstairs were the longest (5.2 nights). Overnights visitors spent an average of 4.5 nights in Ramsgate. </a:t>
            </a:r>
          </a:p>
          <a:p>
            <a:endParaRPr lang="en-GB" sz="1200" dirty="0"/>
          </a:p>
          <a:p>
            <a:r>
              <a:rPr lang="en-GB" sz="1200" dirty="0"/>
              <a:t>Most visitors were visiting for leisure or holiday purposes (94%) and 5% were visiting friends or relatives. Leisure and holiday visits were most popular in Broadstairs (96%) and Margate (95%). Ramsgate attracted the highest proportion of visits to friends and relatives (9%). </a:t>
            </a:r>
            <a:endParaRPr lang="en-GB" sz="1200" dirty="0">
              <a:solidFill>
                <a:srgbClr val="C00000"/>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B3309ED-D3DD-4990-B528-530380250C9F}"/>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6</a:t>
            </a:r>
          </a:p>
        </p:txBody>
      </p:sp>
    </p:spTree>
    <p:extLst>
      <p:ext uri="{BB962C8B-B14F-4D97-AF65-F5344CB8AC3E}">
        <p14:creationId xmlns:p14="http://schemas.microsoft.com/office/powerpoint/2010/main" val="2610173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60</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Challenges and Opportunities</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Opportunities and Challenges for Ramsgate </a:t>
            </a:r>
            <a:endParaRPr lang="en-GB" sz="1400" b="1" dirty="0">
              <a:solidFill>
                <a:schemeClr val="tx2">
                  <a:lumMod val="75000"/>
                </a:schemeClr>
              </a:solidFill>
              <a:latin typeface="Calibri" pitchFamily="34" charset="0"/>
            </a:endParaRPr>
          </a:p>
        </p:txBody>
      </p:sp>
      <p:sp>
        <p:nvSpPr>
          <p:cNvPr id="13" name="Rectangle 12">
            <a:extLst>
              <a:ext uri="{FF2B5EF4-FFF2-40B4-BE49-F238E27FC236}">
                <a16:creationId xmlns:a16="http://schemas.microsoft.com/office/drawing/2014/main" id="{6988F49D-8410-417E-8452-B5D8D31EA9A1}"/>
              </a:ext>
            </a:extLst>
          </p:cNvPr>
          <p:cNvSpPr/>
          <p:nvPr/>
        </p:nvSpPr>
        <p:spPr>
          <a:xfrm>
            <a:off x="6825005" y="6135995"/>
            <a:ext cx="3572759" cy="430887"/>
          </a:xfrm>
          <a:prstGeom prst="rect">
            <a:avLst/>
          </a:prstGeom>
        </p:spPr>
        <p:txBody>
          <a:bodyPr wrap="square">
            <a:spAutoFit/>
          </a:bodyPr>
          <a:lstStyle/>
          <a:p>
            <a:r>
              <a:rPr lang="en-US" sz="1100" dirty="0">
                <a:ea typeface="Times New Roman" panose="02020603050405020304" pitchFamily="18" charset="0"/>
                <a:cs typeface="Times New Roman" panose="02020603050405020304" pitchFamily="18" charset="0"/>
              </a:rPr>
              <a:t>Base: 1351 – open  – The best thing about Ramsgate is…? – The worst thing about Ramsgate is..? </a:t>
            </a:r>
            <a:endParaRPr lang="en-GB" sz="1100" dirty="0"/>
          </a:p>
        </p:txBody>
      </p:sp>
      <p:sp>
        <p:nvSpPr>
          <p:cNvPr id="18" name="TextBox 17">
            <a:extLst>
              <a:ext uri="{FF2B5EF4-FFF2-40B4-BE49-F238E27FC236}">
                <a16:creationId xmlns:a16="http://schemas.microsoft.com/office/drawing/2014/main" id="{4088D75B-971F-40CF-A185-55797A4DB39A}"/>
              </a:ext>
            </a:extLst>
          </p:cNvPr>
          <p:cNvSpPr txBox="1"/>
          <p:nvPr/>
        </p:nvSpPr>
        <p:spPr>
          <a:xfrm>
            <a:off x="537327" y="1062265"/>
            <a:ext cx="10709719" cy="1753429"/>
          </a:xfrm>
          <a:prstGeom prst="rect">
            <a:avLst/>
          </a:prstGeom>
          <a:noFill/>
        </p:spPr>
        <p:txBody>
          <a:bodyPr wrap="square" rtlCol="0">
            <a:spAutoFit/>
          </a:bodyPr>
          <a:lstStyle/>
          <a:p>
            <a:pPr algn="just">
              <a:lnSpc>
                <a:spcPct val="130000"/>
              </a:lnSpc>
            </a:pPr>
            <a:r>
              <a:rPr lang="en-GB" sz="1200" dirty="0">
                <a:latin typeface="Calibri" panose="020F0502020204030204" pitchFamily="34" charset="0"/>
                <a:cs typeface="Calibri" panose="020F0502020204030204" pitchFamily="34" charset="0"/>
              </a:rPr>
              <a:t>The </a:t>
            </a:r>
            <a:r>
              <a:rPr lang="en-GB" sz="1200" b="1" dirty="0">
                <a:latin typeface="Calibri" panose="020F0502020204030204" pitchFamily="34" charset="0"/>
                <a:cs typeface="Calibri" panose="020F0502020204030204" pitchFamily="34" charset="0"/>
              </a:rPr>
              <a:t>best</a:t>
            </a:r>
            <a:r>
              <a:rPr lang="en-GB" sz="1200" dirty="0">
                <a:latin typeface="Calibri" panose="020F0502020204030204" pitchFamily="34" charset="0"/>
                <a:cs typeface="Calibri" panose="020F0502020204030204" pitchFamily="34" charset="0"/>
              </a:rPr>
              <a:t> things about Ramsgate link mostly to the harbour and the clean, sandy beach. Some respondents also linked the harbour area to the presence of good pubs and restaurants as well as the opportunity for waking and cycling as well as having a friendly atmosphere. A second theme related to the general look of the town, which many described as being nice, old and picturesque with old building and interesting architecture. </a:t>
            </a:r>
          </a:p>
          <a:p>
            <a:pPr algn="just">
              <a:lnSpc>
                <a:spcPct val="130000"/>
              </a:lnSpc>
            </a:pPr>
            <a:endParaRPr lang="en-GB" sz="1200" dirty="0">
              <a:latin typeface="Calibri" panose="020F0502020204030204" pitchFamily="34" charset="0"/>
              <a:cs typeface="Calibri" panose="020F0502020204030204" pitchFamily="34" charset="0"/>
            </a:endParaRPr>
          </a:p>
          <a:p>
            <a:pPr algn="just">
              <a:lnSpc>
                <a:spcPct val="130000"/>
              </a:lnSpc>
            </a:pPr>
            <a:r>
              <a:rPr lang="en-GB" sz="1200" dirty="0">
                <a:latin typeface="Calibri" panose="020F0502020204030204" pitchFamily="34" charset="0"/>
                <a:cs typeface="Calibri" panose="020F0502020204030204" pitchFamily="34" charset="0"/>
              </a:rPr>
              <a:t>When it comes to Ramsgate, there is a marked difference between the harbour and the town centre. The main criticism relates to Ramsgate’s town centre. It is often described as being a bit run down, with the presence of litter and references to the general lack of cleanliness and dirty pavements. The cost of parking in the town centre as well as the the shopping environment (some shops looking run down, shop closures) were also mentioned by some as the worst aspect of the town. </a:t>
            </a:r>
            <a:endParaRPr lang="en-GB" sz="1200" dirty="0">
              <a:solidFill>
                <a:srgbClr val="000000"/>
              </a:solidFill>
              <a:latin typeface="Calibri" panose="020F0502020204030204" pitchFamily="34" charset="0"/>
            </a:endParaRPr>
          </a:p>
        </p:txBody>
      </p:sp>
      <p:sp>
        <p:nvSpPr>
          <p:cNvPr id="19" name="Oval 18">
            <a:extLst>
              <a:ext uri="{FF2B5EF4-FFF2-40B4-BE49-F238E27FC236}">
                <a16:creationId xmlns:a16="http://schemas.microsoft.com/office/drawing/2014/main" id="{4B484B63-BB15-42F1-A0F2-8A971EA0EA6F}"/>
              </a:ext>
            </a:extLst>
          </p:cNvPr>
          <p:cNvSpPr/>
          <p:nvPr/>
        </p:nvSpPr>
        <p:spPr>
          <a:xfrm>
            <a:off x="9772227" y="4466040"/>
            <a:ext cx="1820882" cy="135467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Shops  (30)</a:t>
            </a:r>
          </a:p>
        </p:txBody>
      </p:sp>
      <p:sp>
        <p:nvSpPr>
          <p:cNvPr id="20" name="Oval 19">
            <a:extLst>
              <a:ext uri="{FF2B5EF4-FFF2-40B4-BE49-F238E27FC236}">
                <a16:creationId xmlns:a16="http://schemas.microsoft.com/office/drawing/2014/main" id="{AF5EDADB-A068-44F0-9E88-7F3400A44EFB}"/>
              </a:ext>
            </a:extLst>
          </p:cNvPr>
          <p:cNvSpPr/>
          <p:nvPr/>
        </p:nvSpPr>
        <p:spPr>
          <a:xfrm>
            <a:off x="4165657" y="4441059"/>
            <a:ext cx="2062715" cy="135467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Atmosphere around harbour area (40)</a:t>
            </a:r>
          </a:p>
        </p:txBody>
      </p:sp>
      <p:sp>
        <p:nvSpPr>
          <p:cNvPr id="21" name="Oval 20">
            <a:extLst>
              <a:ext uri="{FF2B5EF4-FFF2-40B4-BE49-F238E27FC236}">
                <a16:creationId xmlns:a16="http://schemas.microsoft.com/office/drawing/2014/main" id="{E4EE6816-1708-4F60-B5BE-21C80136FFA1}"/>
              </a:ext>
            </a:extLst>
          </p:cNvPr>
          <p:cNvSpPr/>
          <p:nvPr/>
        </p:nvSpPr>
        <p:spPr>
          <a:xfrm>
            <a:off x="8221825" y="4326429"/>
            <a:ext cx="1820882" cy="1354670"/>
          </a:xfrm>
          <a:prstGeom prst="ellipse">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Car parks  (39)</a:t>
            </a:r>
          </a:p>
        </p:txBody>
      </p:sp>
      <p:sp>
        <p:nvSpPr>
          <p:cNvPr id="22" name="Oval 21">
            <a:extLst>
              <a:ext uri="{FF2B5EF4-FFF2-40B4-BE49-F238E27FC236}">
                <a16:creationId xmlns:a16="http://schemas.microsoft.com/office/drawing/2014/main" id="{06AB2D37-6B26-4C28-8D4A-F4FC748FE183}"/>
              </a:ext>
            </a:extLst>
          </p:cNvPr>
          <p:cNvSpPr/>
          <p:nvPr/>
        </p:nvSpPr>
        <p:spPr>
          <a:xfrm>
            <a:off x="6521916" y="3532177"/>
            <a:ext cx="2110237" cy="1744222"/>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Town centre - Run down, litter (106)</a:t>
            </a:r>
          </a:p>
        </p:txBody>
      </p:sp>
      <p:sp>
        <p:nvSpPr>
          <p:cNvPr id="23" name="Oval 22">
            <a:extLst>
              <a:ext uri="{FF2B5EF4-FFF2-40B4-BE49-F238E27FC236}">
                <a16:creationId xmlns:a16="http://schemas.microsoft.com/office/drawing/2014/main" id="{7035E369-0819-4C06-9A1E-468BB31580D8}"/>
              </a:ext>
            </a:extLst>
          </p:cNvPr>
          <p:cNvSpPr/>
          <p:nvPr/>
        </p:nvSpPr>
        <p:spPr>
          <a:xfrm>
            <a:off x="2300896" y="3921729"/>
            <a:ext cx="2240702" cy="1354670"/>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Town aspect / architecture (118)</a:t>
            </a:r>
          </a:p>
        </p:txBody>
      </p:sp>
      <p:sp>
        <p:nvSpPr>
          <p:cNvPr id="26" name="Oval 25">
            <a:extLst>
              <a:ext uri="{FF2B5EF4-FFF2-40B4-BE49-F238E27FC236}">
                <a16:creationId xmlns:a16="http://schemas.microsoft.com/office/drawing/2014/main" id="{F866A21D-5D39-4389-8D0B-65C13D42E00A}"/>
              </a:ext>
            </a:extLst>
          </p:cNvPr>
          <p:cNvSpPr/>
          <p:nvPr/>
        </p:nvSpPr>
        <p:spPr>
          <a:xfrm>
            <a:off x="484661" y="3532177"/>
            <a:ext cx="2110237" cy="1744222"/>
          </a:xfrm>
          <a:prstGeom prst="ellips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harbour and beach area (313)</a:t>
            </a:r>
          </a:p>
        </p:txBody>
      </p:sp>
    </p:spTree>
    <p:extLst>
      <p:ext uri="{BB962C8B-B14F-4D97-AF65-F5344CB8AC3E}">
        <p14:creationId xmlns:p14="http://schemas.microsoft.com/office/powerpoint/2010/main" val="7236586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592521" y="2736659"/>
            <a:ext cx="5043792" cy="707886"/>
          </a:xfrm>
          <a:prstGeom prst="rect">
            <a:avLst/>
          </a:prstGeom>
          <a:noFill/>
        </p:spPr>
        <p:txBody>
          <a:bodyPr wrap="square" rtlCol="0">
            <a:spAutoFit/>
          </a:bodyPr>
          <a:lstStyle/>
          <a:p>
            <a:pPr algn="ctr"/>
            <a:r>
              <a:rPr lang="en-GB" sz="2000" b="1" dirty="0">
                <a:solidFill>
                  <a:schemeClr val="accent5"/>
                </a:solidFill>
              </a:rPr>
              <a:t>Interpretation and recommendations for individual towns within Thanet</a:t>
            </a:r>
            <a:endParaRPr lang="en-GB" sz="2000" b="1" dirty="0">
              <a:solidFill>
                <a:schemeClr val="accent5"/>
              </a:solidFill>
              <a:latin typeface="Calibri" pitchFamily="34" charset="0"/>
            </a:endParaRP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Trip Characteristics  </a:t>
            </a:r>
            <a:endParaRPr lang="en-GB" sz="2000" dirty="0">
              <a:solidFill>
                <a:srgbClr val="1F497D"/>
              </a:solidFill>
            </a:endParaRPr>
          </a:p>
        </p:txBody>
      </p:sp>
      <p:sp>
        <p:nvSpPr>
          <p:cNvPr id="14" name="TextBox 13">
            <a:extLst>
              <a:ext uri="{FF2B5EF4-FFF2-40B4-BE49-F238E27FC236}">
                <a16:creationId xmlns:a16="http://schemas.microsoft.com/office/drawing/2014/main" id="{251FEC59-35DF-4EF8-9041-DA6B8BB3054A}"/>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cxnSp>
        <p:nvCxnSpPr>
          <p:cNvPr id="19" name="Straight Connector 18">
            <a:extLst>
              <a:ext uri="{FF2B5EF4-FFF2-40B4-BE49-F238E27FC236}">
                <a16:creationId xmlns:a16="http://schemas.microsoft.com/office/drawing/2014/main" id="{EA055392-7D8C-4F1E-AD06-777DC2FFFC8E}"/>
              </a:ext>
            </a:extLst>
          </p:cNvPr>
          <p:cNvCxnSpPr>
            <a:cxnSpLocks/>
          </p:cNvCxnSpPr>
          <p:nvPr/>
        </p:nvCxnSpPr>
        <p:spPr>
          <a:xfrm>
            <a:off x="0" y="5881054"/>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0B888F-6A22-4BDA-B65F-BEABF1B6A51C}"/>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61</a:t>
            </a:r>
          </a:p>
        </p:txBody>
      </p:sp>
      <p:pic>
        <p:nvPicPr>
          <p:cNvPr id="11" name="Picture 10">
            <a:extLst>
              <a:ext uri="{FF2B5EF4-FFF2-40B4-BE49-F238E27FC236}">
                <a16:creationId xmlns:a16="http://schemas.microsoft.com/office/drawing/2014/main" id="{18E551CA-63AE-4B8A-81EC-ECC503949F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4"/>
          <a:stretch/>
        </p:blipFill>
        <p:spPr>
          <a:xfrm>
            <a:off x="5970610" y="768315"/>
            <a:ext cx="5392692" cy="4881099"/>
          </a:xfrm>
          <a:prstGeom prst="rect">
            <a:avLst/>
          </a:prstGeom>
        </p:spPr>
      </p:pic>
      <p:sp>
        <p:nvSpPr>
          <p:cNvPr id="12" name="TextBox 11">
            <a:extLst>
              <a:ext uri="{FF2B5EF4-FFF2-40B4-BE49-F238E27FC236}">
                <a16:creationId xmlns:a16="http://schemas.microsoft.com/office/drawing/2014/main" id="{A4273E00-4A4E-4885-B118-8EA4B3640E08}"/>
              </a:ext>
            </a:extLst>
          </p:cNvPr>
          <p:cNvSpPr txBox="1"/>
          <p:nvPr/>
        </p:nvSpPr>
        <p:spPr>
          <a:xfrm>
            <a:off x="5970610" y="5155623"/>
            <a:ext cx="1576072" cy="200055"/>
          </a:xfrm>
          <a:prstGeom prst="rect">
            <a:avLst/>
          </a:prstGeom>
          <a:noFill/>
        </p:spPr>
        <p:txBody>
          <a:bodyPr wrap="none" rtlCol="0">
            <a:spAutoFit/>
          </a:bodyPr>
          <a:lstStyle/>
          <a:p>
            <a:r>
              <a:rPr lang="en-GB" sz="700" b="1" dirty="0">
                <a:solidFill>
                  <a:schemeClr val="bg1"/>
                </a:solidFill>
              </a:rPr>
              <a:t>Image Credit: Thanet District Council</a:t>
            </a:r>
          </a:p>
        </p:txBody>
      </p:sp>
      <p:sp>
        <p:nvSpPr>
          <p:cNvPr id="16" name="Rectangle 15">
            <a:extLst>
              <a:ext uri="{FF2B5EF4-FFF2-40B4-BE49-F238E27FC236}">
                <a16:creationId xmlns:a16="http://schemas.microsoft.com/office/drawing/2014/main" id="{5A929680-860A-4FD4-945C-026258DFF4D0}"/>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15074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62</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rPr>
              <a:t>How to connect with visitors to Margate?</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8" y="1188339"/>
            <a:ext cx="11261383" cy="4708981"/>
          </a:xfrm>
          <a:prstGeom prst="rect">
            <a:avLst/>
          </a:prstGeom>
          <a:noFill/>
        </p:spPr>
        <p:txBody>
          <a:bodyPr wrap="square" rtlCol="0">
            <a:spAutoFit/>
          </a:bodyPr>
          <a:lstStyle/>
          <a:p>
            <a:pPr marL="171450" lvl="0" indent="-171450" algn="just">
              <a:buFont typeface="Arial" panose="020B0604020202020204" pitchFamily="34" charset="0"/>
              <a:buChar char="•"/>
            </a:pPr>
            <a:r>
              <a:rPr lang="en-GB" sz="1200" b="1" i="1" dirty="0">
                <a:solidFill>
                  <a:schemeClr val="accent5"/>
                </a:solidFill>
              </a:rPr>
              <a:t>Younger visitors</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Travel by train</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Serviced accommodation and Airbnb</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High levels of expenditure on accommodation and on entertainment</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Attractions and arts &amp; culture biggest triggers for visitation </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Higher usage of destination websites and social media</a:t>
            </a:r>
            <a:endParaRPr lang="en-GB" sz="1200" b="1" dirty="0">
              <a:solidFill>
                <a:schemeClr val="accent5"/>
              </a:solidFill>
            </a:endParaRPr>
          </a:p>
          <a:p>
            <a:pPr algn="just"/>
            <a:r>
              <a:rPr lang="en-GB" sz="1200" dirty="0"/>
              <a:t> </a:t>
            </a:r>
          </a:p>
          <a:p>
            <a:pPr algn="just"/>
            <a:r>
              <a:rPr lang="en-GB" sz="1200" b="1" dirty="0"/>
              <a:t>WHO</a:t>
            </a:r>
            <a:endParaRPr lang="en-GB" sz="1200" dirty="0"/>
          </a:p>
          <a:p>
            <a:pPr marL="171450" indent="-171450" algn="just">
              <a:buFont typeface="Arial" panose="020B0604020202020204" pitchFamily="34" charset="0"/>
              <a:buChar char="•"/>
            </a:pPr>
            <a:r>
              <a:rPr lang="en-GB" sz="1200" dirty="0"/>
              <a:t>Visits to Margate often comprise of younger visiting groups - 25% are under 24s and 10% fall under, in the 16-24 age group. Overall, 53% of visitors are under 45s. Margate attracts the highest proportion of visitors in employment (73%) and lowest proportion of retired visitors (21%)</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Margate attracts a higher proportion of first-time visitors (25% compared to 22% for Thanet as a whole). It also attracts a slightly higher proportion of visits by groups of friends, students and those travelling alone (31% compared to 27% for Thanet). </a:t>
            </a:r>
          </a:p>
          <a:p>
            <a:pPr algn="just"/>
            <a:endParaRPr lang="en-GB" sz="1200" b="1" dirty="0"/>
          </a:p>
          <a:p>
            <a:pPr algn="just"/>
            <a:r>
              <a:rPr lang="en-GB" sz="1200" b="1" dirty="0"/>
              <a:t>HOW </a:t>
            </a:r>
            <a:endParaRPr lang="en-GB" sz="1200" dirty="0"/>
          </a:p>
          <a:p>
            <a:pPr marL="171450" indent="-171450" algn="just">
              <a:buFont typeface="Arial" panose="020B0604020202020204" pitchFamily="34" charset="0"/>
              <a:buChar char="•"/>
            </a:pPr>
            <a:r>
              <a:rPr lang="en-GB" sz="1200" dirty="0"/>
              <a:t>Most arrive by car but visitors to Margate are significantly more likely to travel by train (30% compared to 19% for Thanet). The lower car usage results in the highest scores for availability of cost of parking</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Overnight visitors are more likely to stay in Margate itself (30% compared to 27% for Thanet). Higher proportions of overnight visitors will stay in serviced accommodation establishments (39% stayed in hotels or B&amp;Bs) or self-catering, specially via Airbnb (16%). Accommodation providers in Margate achieve the highest scores for quality of service and value for money. </a:t>
            </a:r>
          </a:p>
          <a:p>
            <a:pPr algn="just"/>
            <a:endParaRPr lang="en-GB" sz="1200" b="1" dirty="0"/>
          </a:p>
          <a:p>
            <a:pPr algn="just"/>
            <a:r>
              <a:rPr lang="en-GB" sz="1200" b="1" dirty="0"/>
              <a:t>HOW MUCH</a:t>
            </a:r>
            <a:endParaRPr lang="en-GB" sz="1200" dirty="0"/>
          </a:p>
          <a:p>
            <a:pPr marL="171450" indent="-171450" algn="just">
              <a:buFont typeface="Arial" panose="020B0604020202020204" pitchFamily="34" charset="0"/>
              <a:buChar char="•"/>
            </a:pPr>
            <a:r>
              <a:rPr lang="en-GB" sz="1200" dirty="0"/>
              <a:t>This choice of accommodation results in a shorter duration of trip (3.6 nights per trip) but the highest spend per night (£50.63) compared to the average for the three towns (£43.97), driven by higher spend on accommodation but particularly on entertainment (£7.21 per person compared to £3.97 for Thanet). </a:t>
            </a:r>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pic>
        <p:nvPicPr>
          <p:cNvPr id="9" name="Picture 8">
            <a:extLst>
              <a:ext uri="{FF2B5EF4-FFF2-40B4-BE49-F238E27FC236}">
                <a16:creationId xmlns:a16="http://schemas.microsoft.com/office/drawing/2014/main" id="{0A276E1D-F513-4E32-BF10-7636D3C37F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0"/>
          <a:stretch/>
        </p:blipFill>
        <p:spPr>
          <a:xfrm>
            <a:off x="8801049" y="667573"/>
            <a:ext cx="2997662" cy="1852532"/>
          </a:xfrm>
          <a:prstGeom prst="rect">
            <a:avLst/>
          </a:prstGeom>
        </p:spPr>
      </p:pic>
      <p:pic>
        <p:nvPicPr>
          <p:cNvPr id="10" name="Picture 9">
            <a:extLst>
              <a:ext uri="{FF2B5EF4-FFF2-40B4-BE49-F238E27FC236}">
                <a16:creationId xmlns:a16="http://schemas.microsoft.com/office/drawing/2014/main" id="{069B15C5-E07D-4A7D-9F9D-82B93B246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746" y="681309"/>
            <a:ext cx="2970700" cy="1825060"/>
          </a:xfrm>
          <a:prstGeom prst="rect">
            <a:avLst/>
          </a:prstGeom>
        </p:spPr>
      </p:pic>
    </p:spTree>
    <p:extLst>
      <p:ext uri="{BB962C8B-B14F-4D97-AF65-F5344CB8AC3E}">
        <p14:creationId xmlns:p14="http://schemas.microsoft.com/office/powerpoint/2010/main" val="224082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63</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934283"/>
            <a:ext cx="7039707" cy="400110"/>
          </a:xfrm>
          <a:prstGeom prst="rect">
            <a:avLst/>
          </a:prstGeom>
          <a:noFill/>
        </p:spPr>
        <p:txBody>
          <a:bodyPr wrap="square" rtlCol="0">
            <a:spAutoFit/>
          </a:bodyPr>
          <a:lstStyle/>
          <a:p>
            <a:r>
              <a:rPr lang="en-GB" sz="2000" b="1" dirty="0">
                <a:solidFill>
                  <a:schemeClr val="accent5"/>
                </a:solidFill>
              </a:rPr>
              <a:t>How to connect with visitors to Margate?</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8" y="1537622"/>
            <a:ext cx="6925356" cy="4339650"/>
          </a:xfrm>
          <a:prstGeom prst="rect">
            <a:avLst/>
          </a:prstGeom>
          <a:noFill/>
        </p:spPr>
        <p:txBody>
          <a:bodyPr wrap="square" rtlCol="0">
            <a:spAutoFit/>
          </a:bodyPr>
          <a:lstStyle/>
          <a:p>
            <a:pPr algn="just"/>
            <a:r>
              <a:rPr lang="en-GB" sz="1200" dirty="0"/>
              <a:t> </a:t>
            </a:r>
          </a:p>
          <a:p>
            <a:pPr algn="just"/>
            <a:r>
              <a:rPr lang="en-GB" sz="1200" b="1" dirty="0"/>
              <a:t>WHAT</a:t>
            </a:r>
            <a:endParaRPr lang="en-GB" sz="1200" dirty="0"/>
          </a:p>
          <a:p>
            <a:pPr marL="171450" indent="-171450" algn="just">
              <a:buFont typeface="Arial" panose="020B0604020202020204" pitchFamily="34" charset="0"/>
              <a:buChar char="•"/>
            </a:pPr>
            <a:r>
              <a:rPr lang="en-GB" sz="1200" dirty="0"/>
              <a:t>Visitor attractions and arts and culture are the two biggest influencers when deciding to visit Margate. Not surprisingly, almost half (47%) had or planned to visit Turner Contemporary and a third (34%) had visited Dreamland (or intended to do so), which are the biggest triggers for visitation. </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Visitors to Margate will use </a:t>
            </a:r>
            <a:r>
              <a:rPr lang="en-US" sz="1200" dirty="0"/>
              <a:t>destination websites and other websites / search engines when planning their trips but will also </a:t>
            </a:r>
            <a:r>
              <a:rPr lang="en-GB" sz="1200" dirty="0"/>
              <a:t>rely on recommendations from friends and relatives. Once in Margate, they are the most likely to use the destination’s website and social media channels. </a:t>
            </a:r>
          </a:p>
          <a:p>
            <a:pPr algn="just"/>
            <a:endParaRPr lang="en-GB" sz="1200" dirty="0"/>
          </a:p>
          <a:p>
            <a:pPr algn="just"/>
            <a:r>
              <a:rPr lang="en-GB" sz="1200" b="1" dirty="0"/>
              <a:t>CONNECT:</a:t>
            </a:r>
          </a:p>
          <a:p>
            <a:pPr marL="171450" indent="-171450" algn="just">
              <a:buFont typeface="Arial" panose="020B0604020202020204" pitchFamily="34" charset="0"/>
              <a:buChar char="•"/>
            </a:pPr>
            <a:r>
              <a:rPr lang="en-GB" sz="1200" dirty="0"/>
              <a:t>Promote rail links – but remember this will encourage more day visitation </a:t>
            </a:r>
          </a:p>
          <a:p>
            <a:pPr marL="171450" indent="-171450" algn="just">
              <a:buFont typeface="Arial" panose="020B0604020202020204" pitchFamily="34" charset="0"/>
              <a:buChar char="•"/>
            </a:pPr>
            <a:r>
              <a:rPr lang="en-GB" sz="1200" dirty="0"/>
              <a:t>Ensure quality of accommodation remains high</a:t>
            </a:r>
          </a:p>
          <a:p>
            <a:pPr marL="171450" indent="-171450" algn="just">
              <a:buFont typeface="Arial" panose="020B0604020202020204" pitchFamily="34" charset="0"/>
              <a:buChar char="•"/>
            </a:pPr>
            <a:r>
              <a:rPr lang="en-GB" sz="1200" dirty="0"/>
              <a:t>Support additional accommodation</a:t>
            </a:r>
          </a:p>
          <a:p>
            <a:pPr marL="171450" indent="-171450" algn="just">
              <a:buFont typeface="Arial" panose="020B0604020202020204" pitchFamily="34" charset="0"/>
              <a:buChar char="•"/>
            </a:pPr>
            <a:r>
              <a:rPr lang="en-GB" sz="1200" dirty="0"/>
              <a:t>Maximise the potential of Turner Contemporary and Dreamland as triggers for future visitation</a:t>
            </a:r>
          </a:p>
          <a:p>
            <a:pPr marL="171450" indent="-171450" algn="just">
              <a:buFont typeface="Arial" panose="020B0604020202020204" pitchFamily="34" charset="0"/>
              <a:buChar char="•"/>
            </a:pPr>
            <a:r>
              <a:rPr lang="en-GB" sz="1200" dirty="0"/>
              <a:t>Promote events and harness the opportunities provided by Margate as a dynamic destination</a:t>
            </a:r>
          </a:p>
          <a:p>
            <a:pPr marL="171450" indent="-171450" algn="just">
              <a:buFont typeface="Arial" panose="020B0604020202020204" pitchFamily="34" charset="0"/>
              <a:buChar char="•"/>
            </a:pPr>
            <a:r>
              <a:rPr lang="en-GB" sz="1200" dirty="0"/>
              <a:t>Make sure destination websites and social media have the latest and most up to date information about things to do in Margate</a:t>
            </a:r>
          </a:p>
          <a:p>
            <a:pPr marL="171450" indent="-171450" algn="just">
              <a:buFont typeface="Arial" panose="020B0604020202020204" pitchFamily="34" charset="0"/>
              <a:buChar char="•"/>
            </a:pPr>
            <a:r>
              <a:rPr lang="en-GB" sz="1200" dirty="0"/>
              <a:t>Use influencers to inspire visitation</a:t>
            </a:r>
          </a:p>
          <a:p>
            <a:pPr marL="171450" indent="-171450" algn="just">
              <a:buFont typeface="Arial" panose="020B0604020202020204" pitchFamily="34" charset="0"/>
              <a:buChar char="•"/>
            </a:pPr>
            <a:r>
              <a:rPr lang="en-GB" sz="1200" dirty="0"/>
              <a:t>Use a tone of voice according to the visitor profile</a:t>
            </a:r>
          </a:p>
          <a:p>
            <a:pPr algn="just"/>
            <a:endParaRPr lang="en-GB" sz="1200" dirty="0"/>
          </a:p>
          <a:p>
            <a:pPr algn="just"/>
            <a:endParaRPr lang="en-GB" sz="1200" dirty="0"/>
          </a:p>
          <a:p>
            <a:pPr algn="just"/>
            <a:endParaRPr lang="en-GB" sz="1200" dirty="0"/>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pic>
        <p:nvPicPr>
          <p:cNvPr id="3" name="Picture 2" descr="A group of people standing on a dock&#10;&#10;Description automatically generated">
            <a:extLst>
              <a:ext uri="{FF2B5EF4-FFF2-40B4-BE49-F238E27FC236}">
                <a16:creationId xmlns:a16="http://schemas.microsoft.com/office/drawing/2014/main" id="{48C4CA25-89AB-4452-A839-748563706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513" y="1981551"/>
            <a:ext cx="4086640" cy="2724426"/>
          </a:xfrm>
          <a:prstGeom prst="rect">
            <a:avLst/>
          </a:prstGeom>
        </p:spPr>
      </p:pic>
      <p:sp>
        <p:nvSpPr>
          <p:cNvPr id="13" name="TextBox 12">
            <a:extLst>
              <a:ext uri="{FF2B5EF4-FFF2-40B4-BE49-F238E27FC236}">
                <a16:creationId xmlns:a16="http://schemas.microsoft.com/office/drawing/2014/main" id="{003C0D76-C84B-4396-9666-DBFE2DC36311}"/>
              </a:ext>
            </a:extLst>
          </p:cNvPr>
          <p:cNvSpPr txBox="1"/>
          <p:nvPr/>
        </p:nvSpPr>
        <p:spPr>
          <a:xfrm>
            <a:off x="7577035" y="4490533"/>
            <a:ext cx="1431802" cy="215444"/>
          </a:xfrm>
          <a:prstGeom prst="rect">
            <a:avLst/>
          </a:prstGeom>
          <a:noFill/>
        </p:spPr>
        <p:txBody>
          <a:bodyPr wrap="none" rtlCol="0">
            <a:spAutoFit/>
          </a:bodyPr>
          <a:lstStyle/>
          <a:p>
            <a:r>
              <a:rPr lang="en-GB" sz="800" dirty="0">
                <a:solidFill>
                  <a:schemeClr val="bg1"/>
                </a:solidFill>
              </a:rPr>
              <a:t>Credit: Thanet District Council</a:t>
            </a:r>
          </a:p>
        </p:txBody>
      </p:sp>
    </p:spTree>
    <p:extLst>
      <p:ext uri="{BB962C8B-B14F-4D97-AF65-F5344CB8AC3E}">
        <p14:creationId xmlns:p14="http://schemas.microsoft.com/office/powerpoint/2010/main" val="39865031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64</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rPr>
              <a:t>How to connect with visitors to Broadstairs?</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7" y="1062265"/>
            <a:ext cx="10869106" cy="4708981"/>
          </a:xfrm>
          <a:prstGeom prst="rect">
            <a:avLst/>
          </a:prstGeom>
          <a:noFill/>
        </p:spPr>
        <p:txBody>
          <a:bodyPr wrap="square" rtlCol="0">
            <a:spAutoFit/>
          </a:bodyPr>
          <a:lstStyle/>
          <a:p>
            <a:pPr marL="171450" lvl="0" indent="-171450" algn="just">
              <a:buFont typeface="Arial" panose="020B0604020202020204" pitchFamily="34" charset="0"/>
              <a:buChar char="•"/>
            </a:pPr>
            <a:r>
              <a:rPr lang="en-GB" sz="1200" b="1" i="1" dirty="0">
                <a:solidFill>
                  <a:schemeClr val="accent5"/>
                </a:solidFill>
              </a:rPr>
              <a:t>Older visitors, family groups and specialist / interest groups </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High proportion of retired visitors and from </a:t>
            </a:r>
            <a:r>
              <a:rPr lang="en-GB" sz="1200" b="1" dirty="0">
                <a:solidFill>
                  <a:schemeClr val="accent5"/>
                </a:solidFill>
              </a:rPr>
              <a:t>ABC1 socio-economic groups</a:t>
            </a:r>
            <a:endParaRPr lang="en-GB" sz="1200" b="1" i="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Travel by car but dissatisfied with availability and cost of parking</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Self catering accommodation booked directly with providers</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High levels of expenditure on accommodation and shopping</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Likely to visit Ramsgate but less likely to visit Margate as part of their trip</a:t>
            </a:r>
            <a:endParaRPr lang="en-GB" sz="1200" b="1" dirty="0">
              <a:solidFill>
                <a:schemeClr val="accent5"/>
              </a:solidFill>
            </a:endParaRPr>
          </a:p>
          <a:p>
            <a:pPr algn="just"/>
            <a:r>
              <a:rPr lang="en-GB" sz="1200" dirty="0"/>
              <a:t> </a:t>
            </a:r>
          </a:p>
          <a:p>
            <a:pPr algn="just"/>
            <a:r>
              <a:rPr lang="en-GB" sz="1200" b="1" dirty="0"/>
              <a:t>WHO</a:t>
            </a:r>
            <a:endParaRPr lang="en-GB" sz="1200" dirty="0"/>
          </a:p>
          <a:p>
            <a:pPr marL="171450" indent="-171450" algn="just">
              <a:buFont typeface="Arial" panose="020B0604020202020204" pitchFamily="34" charset="0"/>
              <a:buChar char="•"/>
            </a:pPr>
            <a:r>
              <a:rPr lang="en-GB" sz="1200" dirty="0"/>
              <a:t>Broadstairs is popular with family groups (including intergenerational and extended families. It attracts the highest proportion of children (18% under 15 years old) and was the only destination reporting visits from specialist and interest groups.  As a result, it attracts the largest visiting groups (2.71 people). </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Visitors to Broadstairs aged 55+ account for 42% and 25% are over 65+, meaning that there is a high proportion of retired visitors (35%). Almost three quarters (71%) were classed as ABC1, the highest of the three towns. Broadstairs attracts a higher proportion of repeat visitors (80% compared to 78% for Thanet as a whole). </a:t>
            </a:r>
          </a:p>
          <a:p>
            <a:pPr marL="171450" indent="-171450" algn="just">
              <a:buFont typeface="Arial" panose="020B0604020202020204" pitchFamily="34" charset="0"/>
              <a:buChar char="•"/>
            </a:pPr>
            <a:endParaRPr lang="en-GB" sz="1200" dirty="0"/>
          </a:p>
          <a:p>
            <a:pPr algn="just"/>
            <a:r>
              <a:rPr lang="en-GB" sz="1200" b="1" dirty="0"/>
              <a:t>HOW </a:t>
            </a:r>
            <a:endParaRPr lang="en-GB" sz="1200" dirty="0"/>
          </a:p>
          <a:p>
            <a:pPr marL="171450" indent="-171450" algn="just">
              <a:buFont typeface="Arial" panose="020B0604020202020204" pitchFamily="34" charset="0"/>
              <a:buChar char="•"/>
            </a:pPr>
            <a:r>
              <a:rPr lang="en-GB" sz="1200" dirty="0"/>
              <a:t>Most arrive by car but visitors to Broadstairs will also travel by train (16% compared to 19% for Thanet). There is potential to encourage higher usage of railways, especially as parking in town is rated below average for availability (3.9 compared to 4.2 for Thanet) and for the cost of parking (2.3 compared to 2.7 for Thanet). Many respondents also name </a:t>
            </a:r>
            <a:r>
              <a:rPr lang="en-GB" sz="1200" dirty="0">
                <a:latin typeface="Calibri" panose="020F0502020204030204" pitchFamily="34" charset="0"/>
                <a:cs typeface="Calibri" panose="020F0502020204030204" pitchFamily="34" charset="0"/>
              </a:rPr>
              <a:t>congestion and the high volume of traffic.</a:t>
            </a:r>
          </a:p>
          <a:p>
            <a:pPr marL="171450" indent="-171450" algn="just">
              <a:buFont typeface="Arial" panose="020B0604020202020204" pitchFamily="34" charset="0"/>
              <a:buChar char="•"/>
            </a:pPr>
            <a:endParaRPr lang="en-GB" sz="1200" dirty="0">
              <a:latin typeface="Calibri" panose="020F0502020204030204" pitchFamily="34" charset="0"/>
              <a:cs typeface="Calibri" panose="020F0502020204030204" pitchFamily="34" charset="0"/>
            </a:endParaRPr>
          </a:p>
          <a:p>
            <a:pPr marL="171450" indent="-171450" algn="just">
              <a:buFont typeface="Arial" panose="020B0604020202020204" pitchFamily="34" charset="0"/>
              <a:buChar char="•"/>
            </a:pPr>
            <a:r>
              <a:rPr lang="en-GB" sz="1200" dirty="0"/>
              <a:t>High numbers of visitors to Broadstairs are likely to also visit Ramsgate during their trip. Overnight visitors are more likely to stay in self catering accommodation establishments and they are likely to book directly with accommodation providers. </a:t>
            </a:r>
          </a:p>
          <a:p>
            <a:pPr marL="171450" indent="-171450" algn="just">
              <a:buFont typeface="Arial" panose="020B0604020202020204" pitchFamily="34" charset="0"/>
              <a:buChar char="•"/>
            </a:pPr>
            <a:endParaRPr lang="en-GB" sz="1200" b="1" dirty="0"/>
          </a:p>
          <a:p>
            <a:pPr algn="just"/>
            <a:r>
              <a:rPr lang="en-GB" sz="1200" b="1" dirty="0"/>
              <a:t>HOW MUCH</a:t>
            </a:r>
            <a:endParaRPr lang="en-GB" sz="1200" dirty="0"/>
          </a:p>
          <a:p>
            <a:pPr marL="171450" indent="-171450" algn="just">
              <a:buFont typeface="Arial" panose="020B0604020202020204" pitchFamily="34" charset="0"/>
              <a:buChar char="•"/>
            </a:pPr>
            <a:r>
              <a:rPr lang="en-GB" sz="1200" dirty="0"/>
              <a:t>This choice of accommodation results in the longest length of stay (5.2 nights per trip) and the highest spend per trip (£225.05, compared to £193.46 for Thanet). This higher spend is also triggered by a spike in shopping. Not surprisingly, shopping achieves the highest satisfaction scores (3.91) compared to Thanet  as a whole (3.52).</a:t>
            </a:r>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spTree>
    <p:extLst>
      <p:ext uri="{BB962C8B-B14F-4D97-AF65-F5344CB8AC3E}">
        <p14:creationId xmlns:p14="http://schemas.microsoft.com/office/powerpoint/2010/main" val="1096797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65</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452474" y="1046648"/>
            <a:ext cx="7039707" cy="400110"/>
          </a:xfrm>
          <a:prstGeom prst="rect">
            <a:avLst/>
          </a:prstGeom>
          <a:noFill/>
        </p:spPr>
        <p:txBody>
          <a:bodyPr wrap="square" rtlCol="0">
            <a:spAutoFit/>
          </a:bodyPr>
          <a:lstStyle/>
          <a:p>
            <a:r>
              <a:rPr lang="en-GB" sz="2000" b="1" dirty="0">
                <a:solidFill>
                  <a:schemeClr val="accent5"/>
                </a:solidFill>
              </a:rPr>
              <a:t>How to connect with visitors to Broadstairs?</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7" y="1976665"/>
            <a:ext cx="6954854" cy="3970318"/>
          </a:xfrm>
          <a:prstGeom prst="rect">
            <a:avLst/>
          </a:prstGeom>
          <a:noFill/>
        </p:spPr>
        <p:txBody>
          <a:bodyPr wrap="square" rtlCol="0">
            <a:spAutoFit/>
          </a:bodyPr>
          <a:lstStyle/>
          <a:p>
            <a:pPr algn="just"/>
            <a:r>
              <a:rPr lang="en-GB" sz="1200" dirty="0"/>
              <a:t> </a:t>
            </a:r>
          </a:p>
          <a:p>
            <a:pPr algn="just"/>
            <a:r>
              <a:rPr lang="en-GB" sz="1200" b="1" dirty="0"/>
              <a:t>WHAT</a:t>
            </a:r>
            <a:endParaRPr lang="en-GB" sz="1200" dirty="0"/>
          </a:p>
          <a:p>
            <a:pPr algn="just"/>
            <a:r>
              <a:rPr lang="en-GB" sz="1200" dirty="0"/>
              <a:t>The beach and history &amp; heritage are the two biggest influencers when deciding to visit Broadstairs. Things to do for families with children will attract visitors as well as information about places to eat or to have an ice cream. </a:t>
            </a:r>
          </a:p>
          <a:p>
            <a:pPr algn="just"/>
            <a:endParaRPr lang="en-GB" sz="1200" dirty="0"/>
          </a:p>
          <a:p>
            <a:pPr algn="just"/>
            <a:r>
              <a:rPr lang="en-GB" sz="1200" dirty="0"/>
              <a:t>Visitors to Broadstairs use </a:t>
            </a:r>
            <a:r>
              <a:rPr lang="en-US" sz="1200" dirty="0"/>
              <a:t>destination websites to a smaller degree. </a:t>
            </a:r>
            <a:r>
              <a:rPr lang="en-GB" sz="1200" dirty="0"/>
              <a:t>Once in Broadstairs, they will rely on visitor maps and printed materials. Therefore, ensuring a good distribution of this type of promotional materials is essential. </a:t>
            </a:r>
          </a:p>
          <a:p>
            <a:pPr algn="just"/>
            <a:endParaRPr lang="en-GB" sz="1200" dirty="0"/>
          </a:p>
          <a:p>
            <a:pPr algn="just"/>
            <a:endParaRPr lang="en-GB" sz="1200" dirty="0"/>
          </a:p>
          <a:p>
            <a:pPr algn="just"/>
            <a:r>
              <a:rPr lang="en-GB" sz="1200" b="1" dirty="0"/>
              <a:t>CONNECT:</a:t>
            </a:r>
          </a:p>
          <a:p>
            <a:pPr marL="171450" indent="-171450" algn="just">
              <a:buFont typeface="Arial" panose="020B0604020202020204" pitchFamily="34" charset="0"/>
              <a:buChar char="•"/>
            </a:pPr>
            <a:r>
              <a:rPr lang="en-GB" sz="1200" dirty="0"/>
              <a:t>Promote rail links, specially as many are dissatisfied with parking and levels of congestion</a:t>
            </a:r>
          </a:p>
          <a:p>
            <a:pPr marL="171450" indent="-171450" algn="just">
              <a:buFont typeface="Arial" panose="020B0604020202020204" pitchFamily="34" charset="0"/>
              <a:buChar char="•"/>
            </a:pPr>
            <a:r>
              <a:rPr lang="en-GB" sz="1200" dirty="0"/>
              <a:t>Encourage accommodation providers to offer online bookability options</a:t>
            </a:r>
          </a:p>
          <a:p>
            <a:pPr marL="171450" indent="-171450" algn="just">
              <a:buFont typeface="Arial" panose="020B0604020202020204" pitchFamily="34" charset="0"/>
              <a:buChar char="•"/>
            </a:pPr>
            <a:r>
              <a:rPr lang="en-GB" sz="1200" dirty="0"/>
              <a:t>Consider joint promotion of Broadstairs and Ramsgate  as many will visit both locations during their trip</a:t>
            </a:r>
          </a:p>
          <a:p>
            <a:pPr marL="171450" indent="-171450" algn="just">
              <a:buFont typeface="Arial" panose="020B0604020202020204" pitchFamily="34" charset="0"/>
              <a:buChar char="•"/>
            </a:pPr>
            <a:r>
              <a:rPr lang="en-GB" sz="1200" dirty="0"/>
              <a:t>Promote the beach, places to eat (including ice creams) and activities for kids</a:t>
            </a:r>
          </a:p>
          <a:p>
            <a:pPr marL="171450" indent="-171450" algn="just">
              <a:buFont typeface="Arial" panose="020B0604020202020204" pitchFamily="34" charset="0"/>
              <a:buChar char="•"/>
            </a:pPr>
            <a:r>
              <a:rPr lang="en-GB" sz="1200" dirty="0"/>
              <a:t>Ensure a good supply and availability of maps and printed materials for visitors </a:t>
            </a:r>
          </a:p>
          <a:p>
            <a:pPr marL="171450" indent="-171450" algn="just">
              <a:buFont typeface="Arial" panose="020B0604020202020204" pitchFamily="34" charset="0"/>
              <a:buChar char="•"/>
            </a:pPr>
            <a:r>
              <a:rPr lang="en-GB" sz="1200" dirty="0"/>
              <a:t>Support additional accommodation </a:t>
            </a:r>
          </a:p>
          <a:p>
            <a:pPr marL="171450" indent="-171450" algn="just">
              <a:buFont typeface="Arial" panose="020B0604020202020204" pitchFamily="34" charset="0"/>
              <a:buChar char="•"/>
            </a:pPr>
            <a:r>
              <a:rPr lang="en-GB" sz="1200" dirty="0"/>
              <a:t>Use a tone of voice according to the visitor profile</a:t>
            </a:r>
          </a:p>
          <a:p>
            <a:pPr algn="just"/>
            <a:endParaRPr lang="en-GB" sz="1200" dirty="0"/>
          </a:p>
          <a:p>
            <a:pPr algn="just"/>
            <a:endParaRPr lang="en-GB" sz="1200" dirty="0"/>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pic>
        <p:nvPicPr>
          <p:cNvPr id="9" name="Picture 8">
            <a:extLst>
              <a:ext uri="{FF2B5EF4-FFF2-40B4-BE49-F238E27FC236}">
                <a16:creationId xmlns:a16="http://schemas.microsoft.com/office/drawing/2014/main" id="{6F9F0F22-BCEA-4819-9592-DD3EBCAB6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4292" y="759071"/>
            <a:ext cx="3286514" cy="4715900"/>
          </a:xfrm>
          <a:prstGeom prst="rect">
            <a:avLst/>
          </a:prstGeom>
        </p:spPr>
      </p:pic>
    </p:spTree>
    <p:extLst>
      <p:ext uri="{BB962C8B-B14F-4D97-AF65-F5344CB8AC3E}">
        <p14:creationId xmlns:p14="http://schemas.microsoft.com/office/powerpoint/2010/main" val="698479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66</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8" y="763984"/>
            <a:ext cx="7039707" cy="400110"/>
          </a:xfrm>
          <a:prstGeom prst="rect">
            <a:avLst/>
          </a:prstGeom>
          <a:noFill/>
        </p:spPr>
        <p:txBody>
          <a:bodyPr wrap="square" rtlCol="0">
            <a:spAutoFit/>
          </a:bodyPr>
          <a:lstStyle/>
          <a:p>
            <a:r>
              <a:rPr lang="en-GB" sz="2000" b="1" dirty="0">
                <a:solidFill>
                  <a:schemeClr val="accent5"/>
                </a:solidFill>
              </a:rPr>
              <a:t>How to connect with visitors to Ramsgate?</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8" y="1345872"/>
            <a:ext cx="11231886" cy="4524315"/>
          </a:xfrm>
          <a:prstGeom prst="rect">
            <a:avLst/>
          </a:prstGeom>
          <a:noFill/>
        </p:spPr>
        <p:txBody>
          <a:bodyPr wrap="square" rtlCol="0">
            <a:spAutoFit/>
          </a:bodyPr>
          <a:lstStyle/>
          <a:p>
            <a:pPr marL="171450" lvl="0" indent="-171450" algn="just">
              <a:buFont typeface="Arial" panose="020B0604020202020204" pitchFamily="34" charset="0"/>
              <a:buChar char="•"/>
            </a:pPr>
            <a:r>
              <a:rPr lang="en-GB" sz="1200" b="1" i="1" dirty="0">
                <a:solidFill>
                  <a:schemeClr val="accent5"/>
                </a:solidFill>
              </a:rPr>
              <a:t>Older couples</a:t>
            </a:r>
          </a:p>
          <a:p>
            <a:pPr marL="171450" lvl="0" indent="-171450" algn="just">
              <a:buFont typeface="Arial" panose="020B0604020202020204" pitchFamily="34" charset="0"/>
              <a:buChar char="•"/>
            </a:pPr>
            <a:r>
              <a:rPr lang="en-GB" sz="1200" b="1" i="1" dirty="0">
                <a:solidFill>
                  <a:schemeClr val="accent5"/>
                </a:solidFill>
              </a:rPr>
              <a:t>High proportion of recent repeat visitors </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Travel by car and a few by boat</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Stay with friends and relatives with low expenditure per trip</a:t>
            </a:r>
          </a:p>
          <a:p>
            <a:pPr marL="171450" lvl="0" indent="-171450" algn="just">
              <a:buFont typeface="Arial" panose="020B0604020202020204" pitchFamily="34" charset="0"/>
              <a:buChar char="•"/>
            </a:pPr>
            <a:r>
              <a:rPr lang="en-GB" sz="1200" b="1" i="1" dirty="0">
                <a:solidFill>
                  <a:schemeClr val="accent5"/>
                </a:solidFill>
              </a:rPr>
              <a:t>Recreational activities are the biggest triggers for visitation </a:t>
            </a:r>
            <a:endParaRPr lang="en-GB" sz="1200" b="1" dirty="0">
              <a:solidFill>
                <a:schemeClr val="accent5"/>
              </a:solidFill>
            </a:endParaRPr>
          </a:p>
          <a:p>
            <a:pPr marL="171450" lvl="0" indent="-171450" algn="just">
              <a:buFont typeface="Arial" panose="020B0604020202020204" pitchFamily="34" charset="0"/>
              <a:buChar char="•"/>
            </a:pPr>
            <a:r>
              <a:rPr lang="en-GB" sz="1200" b="1" i="1" dirty="0">
                <a:solidFill>
                  <a:schemeClr val="accent5"/>
                </a:solidFill>
              </a:rPr>
              <a:t>Higher usage of leaflets and brochures.</a:t>
            </a:r>
            <a:endParaRPr lang="en-GB" sz="1200" b="1" dirty="0">
              <a:solidFill>
                <a:schemeClr val="accent5"/>
              </a:solidFill>
            </a:endParaRPr>
          </a:p>
          <a:p>
            <a:pPr algn="just"/>
            <a:r>
              <a:rPr lang="en-GB" sz="1200" dirty="0"/>
              <a:t> </a:t>
            </a:r>
          </a:p>
          <a:p>
            <a:pPr algn="just"/>
            <a:r>
              <a:rPr lang="en-GB" sz="1200" b="1" dirty="0"/>
              <a:t>WHO</a:t>
            </a:r>
            <a:endParaRPr lang="en-GB" sz="1200" dirty="0"/>
          </a:p>
          <a:p>
            <a:pPr marL="171450" indent="-171450" algn="just">
              <a:buFont typeface="Arial" panose="020B0604020202020204" pitchFamily="34" charset="0"/>
              <a:buChar char="•"/>
            </a:pPr>
            <a:r>
              <a:rPr lang="en-GB" sz="1200" dirty="0"/>
              <a:t>Visitors to Ramsgate are more likely to be couples (40% compared to 36% for Thanet) and the least likely to attract family units (22% compared to 27% for Thanet). </a:t>
            </a:r>
          </a:p>
          <a:p>
            <a:pPr marL="171450" indent="-171450" algn="just">
              <a:buFont typeface="Arial" panose="020B0604020202020204" pitchFamily="34" charset="0"/>
              <a:buChar char="•"/>
            </a:pPr>
            <a:r>
              <a:rPr lang="en-GB" sz="1200" dirty="0"/>
              <a:t>Ramsgate attracts a lower proportion of children (13%) and young adults (16-24s account for 5%), whereas those aged 55+ account for 46% and 28% are over 65+ (the highest percentages of the three towns). As a result, Ramsgate attracts the highest proportion of retired visitors (37%).</a:t>
            </a:r>
          </a:p>
          <a:p>
            <a:pPr marL="171450" indent="-171450" algn="just">
              <a:buFont typeface="Arial" panose="020B0604020202020204" pitchFamily="34" charset="0"/>
              <a:buChar char="•"/>
            </a:pPr>
            <a:r>
              <a:rPr lang="en-GB" sz="1200" dirty="0"/>
              <a:t>Ramsgate attracts a higher proportion regular(78%) and recent (42%,visited in the last six months).</a:t>
            </a:r>
          </a:p>
          <a:p>
            <a:pPr marL="171450" indent="-171450" algn="just">
              <a:buFont typeface="Arial" panose="020B0604020202020204" pitchFamily="34" charset="0"/>
              <a:buChar char="•"/>
            </a:pPr>
            <a:endParaRPr lang="en-GB" sz="1200" b="1" dirty="0"/>
          </a:p>
          <a:p>
            <a:pPr algn="just"/>
            <a:r>
              <a:rPr lang="en-GB" sz="1200" b="1" dirty="0"/>
              <a:t>HOW </a:t>
            </a:r>
            <a:endParaRPr lang="en-GB" sz="1200" dirty="0"/>
          </a:p>
          <a:p>
            <a:pPr marL="171450" indent="-171450" algn="just">
              <a:buFont typeface="Arial" panose="020B0604020202020204" pitchFamily="34" charset="0"/>
              <a:buChar char="•"/>
            </a:pPr>
            <a:r>
              <a:rPr lang="en-GB" sz="1200" dirty="0"/>
              <a:t>Most arrive by car (the highest for the three towns) and a few (2%) arrived by boat. Although boat users are a minority this is a form of transport that could be promoted, not least because the harbour was identified as the best thing about Ramsgate. </a:t>
            </a:r>
          </a:p>
          <a:p>
            <a:pPr marL="171450" indent="-171450" algn="just">
              <a:buFont typeface="Arial" panose="020B0604020202020204" pitchFamily="34" charset="0"/>
              <a:buChar char="•"/>
            </a:pPr>
            <a:endParaRPr lang="en-GB" sz="1200" dirty="0"/>
          </a:p>
          <a:p>
            <a:pPr marL="171450" indent="-171450" algn="just">
              <a:buFont typeface="Arial" panose="020B0604020202020204" pitchFamily="34" charset="0"/>
              <a:buChar char="•"/>
            </a:pPr>
            <a:r>
              <a:rPr lang="en-GB" sz="1200" dirty="0"/>
              <a:t>High numbers of visitors to Ramsgate are likely to also visit Broadstairs during their trip. Day trips tend to be shorter than average (23% of visits lasted haft a day only, compared to an average of 20% for  Thanet) and, as a result, spend per day trip is also the lowest (£19.27 compared to £24.71 for Thanet). Overnight visitors are more likely to visit and stay with friends and relatives. Those using paid accommodation are likely to stay in hotels and self catering units and likely to book directly with accommodation providers. </a:t>
            </a:r>
          </a:p>
          <a:p>
            <a:pPr marL="171450" indent="-171450" algn="just">
              <a:buFont typeface="Arial" panose="020B0604020202020204" pitchFamily="34" charset="0"/>
              <a:buChar char="•"/>
            </a:pPr>
            <a:endParaRPr lang="en-GB" sz="1200" b="1" dirty="0"/>
          </a:p>
          <a:p>
            <a:pPr algn="just"/>
            <a:r>
              <a:rPr lang="en-GB" sz="1200" b="1" dirty="0"/>
              <a:t>HOW MUCH</a:t>
            </a:r>
            <a:endParaRPr lang="en-GB" sz="1200" dirty="0"/>
          </a:p>
          <a:p>
            <a:pPr marL="171450" indent="-171450" algn="just">
              <a:buFont typeface="Arial" panose="020B0604020202020204" pitchFamily="34" charset="0"/>
              <a:buChar char="•"/>
            </a:pPr>
            <a:r>
              <a:rPr lang="en-GB" sz="1200" dirty="0"/>
              <a:t>This higher proportion of visitors staying with friend and relatives results in the lowest spend per overnight trip (£170.98) and per night £37.99, compared to £43.97 for Thanet). Spend on shopping and entertainment is also proportionally low. </a:t>
            </a:r>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pic>
        <p:nvPicPr>
          <p:cNvPr id="9" name="Picture 8">
            <a:extLst>
              <a:ext uri="{FF2B5EF4-FFF2-40B4-BE49-F238E27FC236}">
                <a16:creationId xmlns:a16="http://schemas.microsoft.com/office/drawing/2014/main" id="{09693239-15B5-48AA-B8F2-431BC219D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8400" y="763984"/>
            <a:ext cx="5068708" cy="1891561"/>
          </a:xfrm>
          <a:prstGeom prst="rect">
            <a:avLst/>
          </a:prstGeom>
        </p:spPr>
      </p:pic>
    </p:spTree>
    <p:extLst>
      <p:ext uri="{BB962C8B-B14F-4D97-AF65-F5344CB8AC3E}">
        <p14:creationId xmlns:p14="http://schemas.microsoft.com/office/powerpoint/2010/main" val="1998849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67</a:t>
            </a: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FAB610-78AA-4DC3-9FEF-08AB2C3C4AA1}"/>
              </a:ext>
            </a:extLst>
          </p:cNvPr>
          <p:cNvSpPr txBox="1"/>
          <p:nvPr/>
        </p:nvSpPr>
        <p:spPr>
          <a:xfrm>
            <a:off x="537327" y="856407"/>
            <a:ext cx="7039707" cy="400110"/>
          </a:xfrm>
          <a:prstGeom prst="rect">
            <a:avLst/>
          </a:prstGeom>
          <a:noFill/>
        </p:spPr>
        <p:txBody>
          <a:bodyPr wrap="square" rtlCol="0">
            <a:spAutoFit/>
          </a:bodyPr>
          <a:lstStyle/>
          <a:p>
            <a:r>
              <a:rPr lang="en-GB" sz="2000" b="1" dirty="0">
                <a:solidFill>
                  <a:schemeClr val="accent5"/>
                </a:solidFill>
              </a:rPr>
              <a:t>How to connect with visitors to Ramsgate?</a:t>
            </a:r>
          </a:p>
        </p:txBody>
      </p:sp>
      <p:sp>
        <p:nvSpPr>
          <p:cNvPr id="18" name="TextBox 17">
            <a:extLst>
              <a:ext uri="{FF2B5EF4-FFF2-40B4-BE49-F238E27FC236}">
                <a16:creationId xmlns:a16="http://schemas.microsoft.com/office/drawing/2014/main" id="{12BBF9F2-D108-46BF-807E-E7E1E1CDB131}"/>
              </a:ext>
            </a:extLst>
          </p:cNvPr>
          <p:cNvSpPr txBox="1"/>
          <p:nvPr/>
        </p:nvSpPr>
        <p:spPr>
          <a:xfrm>
            <a:off x="537327" y="1409258"/>
            <a:ext cx="5843808" cy="4524315"/>
          </a:xfrm>
          <a:prstGeom prst="rect">
            <a:avLst/>
          </a:prstGeom>
          <a:noFill/>
        </p:spPr>
        <p:txBody>
          <a:bodyPr wrap="square" rtlCol="0">
            <a:spAutoFit/>
          </a:bodyPr>
          <a:lstStyle/>
          <a:p>
            <a:pPr algn="just"/>
            <a:r>
              <a:rPr lang="en-GB" sz="1200" dirty="0"/>
              <a:t> </a:t>
            </a:r>
          </a:p>
          <a:p>
            <a:pPr algn="just"/>
            <a:r>
              <a:rPr lang="en-GB" sz="1200" b="1" dirty="0"/>
              <a:t>WHAT</a:t>
            </a:r>
            <a:endParaRPr lang="en-GB" sz="1200" dirty="0"/>
          </a:p>
          <a:p>
            <a:pPr algn="just"/>
            <a:r>
              <a:rPr lang="en-GB" sz="1200" dirty="0"/>
              <a:t>Recreational activities (water and outdoor sports, walking, cycling, etc.) are likely to trigger visitation. </a:t>
            </a:r>
            <a:r>
              <a:rPr lang="en-GB" sz="1200" dirty="0">
                <a:latin typeface="Calibri" panose="020F0502020204030204" pitchFamily="34" charset="0"/>
                <a:cs typeface="Calibri" panose="020F0502020204030204" pitchFamily="34" charset="0"/>
              </a:rPr>
              <a:t>The harbour is perceived as being Ramsgate’s best area, described as being clean and tidy and with good access, being easy to get to and around it. Ramsgate </a:t>
            </a:r>
            <a:r>
              <a:rPr lang="en-GB" sz="1200" dirty="0">
                <a:solidFill>
                  <a:srgbClr val="000000"/>
                </a:solidFill>
                <a:latin typeface="Calibri" panose="020F0502020204030204" pitchFamily="34" charset="0"/>
              </a:rPr>
              <a:t>achieved highest scores for the for ‘Traffic levels / congestion’ and ‘Pedestrian signposting’. These are important assets that help promote the area as a nice, clean and friendly place to visit.</a:t>
            </a:r>
          </a:p>
          <a:p>
            <a:pPr algn="just"/>
            <a:endParaRPr lang="en-GB" sz="1200" dirty="0"/>
          </a:p>
          <a:p>
            <a:pPr algn="just"/>
            <a:r>
              <a:rPr lang="en-GB" sz="1200" dirty="0"/>
              <a:t>Visitors to Ramsgate are more likely to use brochures and leaflets </a:t>
            </a:r>
            <a:r>
              <a:rPr lang="en-US" sz="1200" dirty="0"/>
              <a:t>when planning their trips</a:t>
            </a:r>
            <a:r>
              <a:rPr lang="en-GB" sz="1200" dirty="0"/>
              <a:t>. Once in Ramsgate, they are the most likely not to use any additional types of information, probably because they might rely on details provided by friends and relatives.  </a:t>
            </a:r>
          </a:p>
          <a:p>
            <a:pPr algn="just"/>
            <a:endParaRPr lang="en-GB" sz="1200" dirty="0"/>
          </a:p>
          <a:p>
            <a:pPr algn="just"/>
            <a:endParaRPr lang="en-GB" sz="1200" dirty="0"/>
          </a:p>
          <a:p>
            <a:pPr algn="just"/>
            <a:r>
              <a:rPr lang="en-GB" sz="1200" b="1" dirty="0"/>
              <a:t>CONNECT:</a:t>
            </a:r>
          </a:p>
          <a:p>
            <a:pPr marL="171450" indent="-171450" algn="just">
              <a:buFont typeface="Arial" panose="020B0604020202020204" pitchFamily="34" charset="0"/>
              <a:buChar char="•"/>
            </a:pPr>
            <a:r>
              <a:rPr lang="en-GB" sz="1200" dirty="0"/>
              <a:t>Promote Ramsgate, and in particular the harbour area as a </a:t>
            </a:r>
            <a:r>
              <a:rPr lang="en-GB" sz="1200" dirty="0">
                <a:latin typeface="Calibri" panose="020F0502020204030204" pitchFamily="34" charset="0"/>
                <a:cs typeface="Calibri" panose="020F0502020204030204" pitchFamily="34" charset="0"/>
              </a:rPr>
              <a:t>clean and tidy place, with good access and being easy to the to and around it</a:t>
            </a:r>
            <a:endParaRPr lang="en-GB" sz="1200" dirty="0"/>
          </a:p>
          <a:p>
            <a:pPr marL="171450" indent="-171450" algn="just">
              <a:buFont typeface="Arial" panose="020B0604020202020204" pitchFamily="34" charset="0"/>
              <a:buChar char="•"/>
            </a:pPr>
            <a:r>
              <a:rPr lang="en-GB" sz="1200" dirty="0"/>
              <a:t>Consider joint promotion of Broadstairs and Ramsgate as many will visit both locations during their trip</a:t>
            </a:r>
          </a:p>
          <a:p>
            <a:pPr marL="171450" indent="-171450" algn="just">
              <a:buFont typeface="Arial" panose="020B0604020202020204" pitchFamily="34" charset="0"/>
              <a:buChar char="•"/>
            </a:pPr>
            <a:r>
              <a:rPr lang="en-GB" sz="1200" dirty="0"/>
              <a:t>Promote the beach and in particular the harbour area for good places to eat and drink as well as the opportunity for walking and cycling</a:t>
            </a:r>
          </a:p>
          <a:p>
            <a:pPr marL="171450" indent="-171450" algn="just">
              <a:buFont typeface="Arial" panose="020B0604020202020204" pitchFamily="34" charset="0"/>
              <a:buChar char="•"/>
            </a:pPr>
            <a:r>
              <a:rPr lang="en-GB" sz="1200" dirty="0"/>
              <a:t>Ensure a good supply and distribution of leaflets and brochures </a:t>
            </a:r>
          </a:p>
          <a:p>
            <a:pPr marL="171450" indent="-171450" algn="just">
              <a:buFont typeface="Arial" panose="020B0604020202020204" pitchFamily="34" charset="0"/>
              <a:buChar char="•"/>
            </a:pPr>
            <a:r>
              <a:rPr lang="en-GB" sz="1200" dirty="0"/>
              <a:t>Support additional accommodation</a:t>
            </a:r>
          </a:p>
          <a:p>
            <a:pPr marL="171450" indent="-171450" algn="just">
              <a:buFont typeface="Arial" panose="020B0604020202020204" pitchFamily="34" charset="0"/>
              <a:buChar char="•"/>
            </a:pPr>
            <a:r>
              <a:rPr lang="en-GB" sz="1200" dirty="0"/>
              <a:t>Use a tone of voice according to the visitor profile</a:t>
            </a:r>
          </a:p>
          <a:p>
            <a:pPr algn="just"/>
            <a:endParaRPr lang="en-GB" sz="1200" dirty="0"/>
          </a:p>
        </p:txBody>
      </p:sp>
      <p:sp>
        <p:nvSpPr>
          <p:cNvPr id="15" name="TextBox 14">
            <a:extLst>
              <a:ext uri="{FF2B5EF4-FFF2-40B4-BE49-F238E27FC236}">
                <a16:creationId xmlns:a16="http://schemas.microsoft.com/office/drawing/2014/main" id="{DC8799F5-D6D8-4087-BF8A-D60949EC269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a:t>
            </a:r>
            <a:r>
              <a:rPr lang="en-US" sz="2000" dirty="0">
                <a:solidFill>
                  <a:srgbClr val="6D3166"/>
                </a:solidFill>
                <a:latin typeface="Calibri" pitchFamily="34" charset="0"/>
              </a:rPr>
              <a:t>Interpretation and Recommendations </a:t>
            </a:r>
            <a:endParaRPr lang="en-GB" sz="2000" dirty="0">
              <a:solidFill>
                <a:srgbClr val="6D3166"/>
              </a:solidFill>
            </a:endParaRPr>
          </a:p>
        </p:txBody>
      </p:sp>
      <p:pic>
        <p:nvPicPr>
          <p:cNvPr id="13" name="Picture 12" descr="A group of people on a beach&#10;&#10;Description automatically generated">
            <a:extLst>
              <a:ext uri="{FF2B5EF4-FFF2-40B4-BE49-F238E27FC236}">
                <a16:creationId xmlns:a16="http://schemas.microsoft.com/office/drawing/2014/main" id="{EBD33F71-AF36-484C-A98A-ED1946DC7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489" y="1756373"/>
            <a:ext cx="4596492" cy="3064597"/>
          </a:xfrm>
          <a:prstGeom prst="rect">
            <a:avLst/>
          </a:prstGeom>
        </p:spPr>
      </p:pic>
      <p:sp>
        <p:nvSpPr>
          <p:cNvPr id="14" name="TextBox 13">
            <a:extLst>
              <a:ext uri="{FF2B5EF4-FFF2-40B4-BE49-F238E27FC236}">
                <a16:creationId xmlns:a16="http://schemas.microsoft.com/office/drawing/2014/main" id="{9F200542-66E9-4CED-9C23-6CD270F154EB}"/>
              </a:ext>
            </a:extLst>
          </p:cNvPr>
          <p:cNvSpPr txBox="1"/>
          <p:nvPr/>
        </p:nvSpPr>
        <p:spPr>
          <a:xfrm>
            <a:off x="6726009" y="4605526"/>
            <a:ext cx="1431802" cy="215444"/>
          </a:xfrm>
          <a:prstGeom prst="rect">
            <a:avLst/>
          </a:prstGeom>
          <a:noFill/>
        </p:spPr>
        <p:txBody>
          <a:bodyPr wrap="none" rtlCol="0">
            <a:spAutoFit/>
          </a:bodyPr>
          <a:lstStyle/>
          <a:p>
            <a:r>
              <a:rPr lang="en-GB" sz="800" dirty="0">
                <a:solidFill>
                  <a:schemeClr val="bg1"/>
                </a:solidFill>
              </a:rPr>
              <a:t>Credit: Thanet District Council</a:t>
            </a:r>
          </a:p>
        </p:txBody>
      </p:sp>
    </p:spTree>
    <p:extLst>
      <p:ext uri="{BB962C8B-B14F-4D97-AF65-F5344CB8AC3E}">
        <p14:creationId xmlns:p14="http://schemas.microsoft.com/office/powerpoint/2010/main" val="2701699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026353" y="2750607"/>
            <a:ext cx="5069647" cy="400110"/>
          </a:xfrm>
          <a:prstGeom prst="rect">
            <a:avLst/>
          </a:prstGeom>
          <a:noFill/>
        </p:spPr>
        <p:txBody>
          <a:bodyPr wrap="square" rtlCol="0">
            <a:spAutoFit/>
          </a:bodyPr>
          <a:lstStyle/>
          <a:p>
            <a:r>
              <a:rPr lang="en-GB" sz="2000" b="1" dirty="0">
                <a:solidFill>
                  <a:schemeClr val="accent5"/>
                </a:solidFill>
                <a:latin typeface="Calibri" pitchFamily="34" charset="0"/>
              </a:rPr>
              <a:t>Links to Thanet Destination Management Plan  </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18" name="TextBox 17">
            <a:extLst>
              <a:ext uri="{FF2B5EF4-FFF2-40B4-BE49-F238E27FC236}">
                <a16:creationId xmlns:a16="http://schemas.microsoft.com/office/drawing/2014/main" id="{3423688B-0AAE-4A58-AADB-F99826BD7C0D}"/>
              </a:ext>
            </a:extLst>
          </p:cNvPr>
          <p:cNvSpPr txBox="1"/>
          <p:nvPr/>
        </p:nvSpPr>
        <p:spPr>
          <a:xfrm>
            <a:off x="11168344" y="6222456"/>
            <a:ext cx="680123" cy="276999"/>
          </a:xfrm>
          <a:prstGeom prst="rect">
            <a:avLst/>
          </a:prstGeom>
          <a:noFill/>
        </p:spPr>
        <p:txBody>
          <a:bodyPr wrap="none" rtlCol="0">
            <a:spAutoFit/>
          </a:bodyPr>
          <a:lstStyle/>
          <a:p>
            <a:r>
              <a:rPr lang="en-GB" sz="1200" b="1" dirty="0">
                <a:solidFill>
                  <a:srgbClr val="002060"/>
                </a:solidFill>
              </a:rPr>
              <a:t>Page 68</a:t>
            </a:r>
          </a:p>
        </p:txBody>
      </p:sp>
      <p:sp>
        <p:nvSpPr>
          <p:cNvPr id="14" name="TextBox 13">
            <a:extLst>
              <a:ext uri="{FF2B5EF4-FFF2-40B4-BE49-F238E27FC236}">
                <a16:creationId xmlns:a16="http://schemas.microsoft.com/office/drawing/2014/main" id="{7DD0D9A4-8C1E-48D3-91D1-67C548A0A23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Appendix 1 – </a:t>
            </a:r>
            <a:r>
              <a:rPr lang="en-US" sz="2000" dirty="0">
                <a:solidFill>
                  <a:srgbClr val="6D3166"/>
                </a:solidFill>
                <a:latin typeface="Calibri" pitchFamily="34" charset="0"/>
              </a:rPr>
              <a:t>Links to Thanet DMP   </a:t>
            </a:r>
            <a:endParaRPr lang="en-GB" sz="2000" dirty="0">
              <a:solidFill>
                <a:srgbClr val="1F497D"/>
              </a:solidFill>
            </a:endParaRPr>
          </a:p>
        </p:txBody>
      </p:sp>
      <p:cxnSp>
        <p:nvCxnSpPr>
          <p:cNvPr id="20" name="Straight Connector 19">
            <a:extLst>
              <a:ext uri="{FF2B5EF4-FFF2-40B4-BE49-F238E27FC236}">
                <a16:creationId xmlns:a16="http://schemas.microsoft.com/office/drawing/2014/main" id="{09785B2F-F62F-41E5-9A07-3CF9E9471714}"/>
              </a:ext>
            </a:extLst>
          </p:cNvPr>
          <p:cNvCxnSpPr>
            <a:cxnSpLocks/>
          </p:cNvCxnSpPr>
          <p:nvPr/>
        </p:nvCxnSpPr>
        <p:spPr>
          <a:xfrm>
            <a:off x="0" y="5855847"/>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F15940-982E-4898-840A-69E2E3CA2CA2}"/>
              </a:ext>
            </a:extLst>
          </p:cNvPr>
          <p:cNvSpPr txBox="1"/>
          <p:nvPr/>
        </p:nvSpPr>
        <p:spPr>
          <a:xfrm>
            <a:off x="547161" y="861971"/>
            <a:ext cx="7039707" cy="400110"/>
          </a:xfrm>
          <a:prstGeom prst="rect">
            <a:avLst/>
          </a:prstGeom>
          <a:noFill/>
        </p:spPr>
        <p:txBody>
          <a:bodyPr wrap="square" rtlCol="0">
            <a:spAutoFit/>
          </a:bodyPr>
          <a:lstStyle/>
          <a:p>
            <a:r>
              <a:rPr lang="en-GB" sz="2000" b="1" dirty="0">
                <a:solidFill>
                  <a:schemeClr val="accent5"/>
                </a:solidFill>
              </a:rPr>
              <a:t>Appendix 1</a:t>
            </a:r>
          </a:p>
        </p:txBody>
      </p:sp>
      <p:pic>
        <p:nvPicPr>
          <p:cNvPr id="11" name="Picture 10">
            <a:extLst>
              <a:ext uri="{FF2B5EF4-FFF2-40B4-BE49-F238E27FC236}">
                <a16:creationId xmlns:a16="http://schemas.microsoft.com/office/drawing/2014/main" id="{ABB5AF3E-7AEA-4305-B798-0A070171E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837" y="1994822"/>
            <a:ext cx="5067980" cy="1911680"/>
          </a:xfrm>
          <a:prstGeom prst="rect">
            <a:avLst/>
          </a:prstGeom>
        </p:spPr>
      </p:pic>
      <p:sp>
        <p:nvSpPr>
          <p:cNvPr id="16" name="Rectangle 15">
            <a:extLst>
              <a:ext uri="{FF2B5EF4-FFF2-40B4-BE49-F238E27FC236}">
                <a16:creationId xmlns:a16="http://schemas.microsoft.com/office/drawing/2014/main" id="{1B9C9B31-FAD6-4715-87D4-A140F966845C}"/>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85312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DAF997-A960-4D5E-8628-EC93AD68566A}"/>
              </a:ext>
            </a:extLst>
          </p:cNvPr>
          <p:cNvSpPr/>
          <p:nvPr/>
        </p:nvSpPr>
        <p:spPr>
          <a:xfrm>
            <a:off x="138856" y="1002540"/>
            <a:ext cx="11592255" cy="5065682"/>
          </a:xfrm>
          <a:prstGeom prst="rect">
            <a:avLst/>
          </a:prstGeom>
        </p:spPr>
        <p:txBody>
          <a:bodyPr wrap="square">
            <a:spAutoFit/>
          </a:bodyPr>
          <a:lstStyle/>
          <a:p>
            <a:pPr marL="171450" indent="-171450" algn="just">
              <a:lnSpc>
                <a:spcPct val="107000"/>
              </a:lnSpc>
              <a:spcAft>
                <a:spcPts val="800"/>
              </a:spcAft>
              <a:buFont typeface="Wingdings" panose="05000000000000000000" pitchFamily="2" charset="2"/>
              <a:buChar char="ü"/>
            </a:pPr>
            <a:r>
              <a:rPr lang="en-GB"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Increase visitor numbers and spend</a:t>
            </a:r>
            <a:endParaRPr lang="en-GB"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It is clear that these aims have been achieved, with both volume and value experiencing growth. Since 2013, the number of visitors to Thanet has increased by over 25%, with an overall value increase of 30%. These are incredibly compelling figures, which prove that the regeneration efforts are being recognised and appreciated, with more and more people finding a reason to visit Thanet and its towns.</a:t>
            </a:r>
          </a:p>
          <a:p>
            <a:pPr algn="just">
              <a:lnSpc>
                <a:spcPct val="107000"/>
              </a:lnSpc>
              <a:spcAft>
                <a:spcPts val="800"/>
              </a:spcAft>
            </a:pPr>
            <a:endParaRPr lang="en-GB" sz="1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Wingdings" panose="05000000000000000000" pitchFamily="2" charset="2"/>
              <a:buChar char="ü"/>
            </a:pPr>
            <a:r>
              <a:rPr lang="en-GB"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Investment in culturally-led tourism regeneration and development of the cultural offering and contemporary scene</a:t>
            </a:r>
            <a:endParaRPr lang="en-GB"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Margate scored highly in terms of having a range of attractions and things to do, alongside having beautiful beaches. When comparing against the results of the previous perception research study conducted in 2012, there has been a visible shift from the traditional associations with Margate towards a more cultural destination, with ‘opportunities for arts and culture’ ranking fourth. This transition to cultural perceptions support the ambitious goals set out in the DMP to invest in culturally-led tourism regeneration and to further develop the cultural offering and contemporary scene. </a:t>
            </a:r>
          </a:p>
          <a:p>
            <a:pPr algn="just">
              <a:lnSpc>
                <a:spcPct val="107000"/>
              </a:lnSpc>
              <a:spcAft>
                <a:spcPts val="800"/>
              </a:spcAft>
            </a:pPr>
            <a:endParaRPr lang="en-GB" sz="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Wingdings" panose="05000000000000000000" pitchFamily="2" charset="2"/>
              <a:buChar char="ü"/>
            </a:pPr>
            <a:r>
              <a:rPr lang="en-GB"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Accessibility and strong connectivity</a:t>
            </a:r>
            <a:endParaRPr lang="en-GB"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All three towns scored highly in terms of ease of getting to and around the destination, illustrating the areas’ accessibility and strong connectivity. This supports the aim set out in the 2013 DMP, to present the three towns more strongly together and ensure the destination is reachable. This was also highlighted in the primary research, looking at the behaviour of going from one town to another.</a:t>
            </a:r>
          </a:p>
          <a:p>
            <a:pPr algn="just">
              <a:lnSpc>
                <a:spcPct val="107000"/>
              </a:lnSpc>
              <a:spcAft>
                <a:spcPts val="800"/>
              </a:spcAft>
            </a:pPr>
            <a:endParaRPr lang="en-GB" sz="3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Wingdings" panose="05000000000000000000" pitchFamily="2" charset="2"/>
              <a:buChar char="ü"/>
            </a:pPr>
            <a:r>
              <a:rPr lang="en-GB"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Proximity to London</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The DMP also highlighted the need to make the most of its location and more importantly its proximity to the capital via high-speed train and the market opportunities it brings. As highlighted in the secondary research findings, off-peak train journeys made to Margate, Broadstairs and Ramsgate, increased by 33% from April 2016 to March 2017 compared to the previous year- showing that visitors are increasingly looking to use this service to visit the area. The extent to which the proximity awareness might also contribute to a stagnation in the volume of overnights should not be ignored either and work should be done to convey that sense of emotional distance.</a:t>
            </a:r>
          </a:p>
          <a:p>
            <a:pPr algn="just">
              <a:lnSpc>
                <a:spcPct val="107000"/>
              </a:lnSpc>
              <a:spcAft>
                <a:spcPts val="800"/>
              </a:spcAft>
            </a:pPr>
            <a:endParaRPr lang="en-GB"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2E34D75-C08B-4A33-866F-22F87AB8804A}"/>
              </a:ext>
            </a:extLst>
          </p:cNvPr>
          <p:cNvSpPr txBox="1"/>
          <p:nvPr/>
        </p:nvSpPr>
        <p:spPr>
          <a:xfrm>
            <a:off x="768493" y="153409"/>
            <a:ext cx="3651192" cy="523220"/>
          </a:xfrm>
          <a:prstGeom prst="rect">
            <a:avLst/>
          </a:prstGeom>
          <a:noFill/>
        </p:spPr>
        <p:txBody>
          <a:bodyPr wrap="none" rtlCol="0">
            <a:spAutoFit/>
          </a:bodyPr>
          <a:lstStyle/>
          <a:p>
            <a:r>
              <a:rPr lang="en-GB" sz="2800" b="1" dirty="0">
                <a:solidFill>
                  <a:schemeClr val="accent6"/>
                </a:solidFill>
                <a:latin typeface="+mj-lt"/>
              </a:rPr>
              <a:t>Links to the Thanet DMP</a:t>
            </a:r>
          </a:p>
        </p:txBody>
      </p:sp>
      <p:pic>
        <p:nvPicPr>
          <p:cNvPr id="12" name="Picture 11">
            <a:extLst>
              <a:ext uri="{FF2B5EF4-FFF2-40B4-BE49-F238E27FC236}">
                <a16:creationId xmlns:a16="http://schemas.microsoft.com/office/drawing/2014/main" id="{3568B9FB-D715-4321-BA9F-DF15F4051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56" y="46992"/>
            <a:ext cx="629637" cy="629637"/>
          </a:xfrm>
          <a:prstGeom prst="rect">
            <a:avLst/>
          </a:prstGeom>
          <a:solidFill>
            <a:schemeClr val="bg1"/>
          </a:solidFill>
        </p:spPr>
      </p:pic>
      <p:cxnSp>
        <p:nvCxnSpPr>
          <p:cNvPr id="13" name="Straight Connector 12">
            <a:extLst>
              <a:ext uri="{FF2B5EF4-FFF2-40B4-BE49-F238E27FC236}">
                <a16:creationId xmlns:a16="http://schemas.microsoft.com/office/drawing/2014/main" id="{294D80EF-17AA-4450-A9E4-235B6B05C0F7}"/>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47FB33-0E7C-4CB4-946A-6F89AE791BD5}"/>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69</a:t>
            </a:r>
          </a:p>
        </p:txBody>
      </p:sp>
    </p:spTree>
    <p:extLst>
      <p:ext uri="{BB962C8B-B14F-4D97-AF65-F5344CB8AC3E}">
        <p14:creationId xmlns:p14="http://schemas.microsoft.com/office/powerpoint/2010/main" val="2697521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7</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Executive Summary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77158E-7962-4E5B-9AC5-C5942AA612B7}"/>
              </a:ext>
            </a:extLst>
          </p:cNvPr>
          <p:cNvSpPr/>
          <p:nvPr/>
        </p:nvSpPr>
        <p:spPr>
          <a:xfrm>
            <a:off x="571102" y="1383871"/>
            <a:ext cx="11104775" cy="4366452"/>
          </a:xfrm>
          <a:prstGeom prst="rect">
            <a:avLst/>
          </a:prstGeom>
        </p:spPr>
        <p:txBody>
          <a:bodyPr wrap="square">
            <a:spAutoFit/>
          </a:bodyPr>
          <a:lstStyle/>
          <a:p>
            <a:pPr>
              <a:lnSpc>
                <a:spcPct val="110000"/>
              </a:lnSpc>
            </a:pPr>
            <a:r>
              <a:rPr lang="en-GB" sz="1200" b="1" dirty="0">
                <a:ea typeface="Calibri" panose="020F0502020204030204" pitchFamily="34" charset="0"/>
                <a:cs typeface="Times New Roman" panose="02020603050405020304" pitchFamily="18" charset="0"/>
              </a:rPr>
              <a:t>Accommodation</a:t>
            </a:r>
          </a:p>
          <a:p>
            <a:r>
              <a:rPr lang="en-GB" sz="1200" dirty="0"/>
              <a:t>Overall, a third of overnight visitors (33%) stayed in serviced accommodation and a further 29% stayed with friends and relatives. The self catering market accounted for about a quarter of all stays (23%) when traditional self catering units (14%) and Airbnb (9%) are counted together.</a:t>
            </a:r>
          </a:p>
          <a:p>
            <a:endParaRPr lang="en-GB" sz="1200" dirty="0"/>
          </a:p>
          <a:p>
            <a:r>
              <a:rPr lang="en-GB" sz="1200" dirty="0"/>
              <a:t>Touring caravans and tents are a popular choice of accommodation during the summer months. Self catering (including traditional units and Airbnb) is more popular in the autumn, accounting for 26% (compared to 20% in the summer).  Similarly, serviced accommodation is more widely used in autumn. Over half (57%) of staying visitors booked their accommodation directly with the accommodation provider.</a:t>
            </a:r>
          </a:p>
          <a:p>
            <a:endParaRPr lang="en-GB" sz="1200" dirty="0"/>
          </a:p>
          <a:p>
            <a:r>
              <a:rPr lang="en-GB" sz="1200" dirty="0"/>
              <a:t>Using a rating scale of one to five, where 1 = ‘very poor’ and 5=‘very good’, satisfaction scores for accommodation providers in terms of quality of service and value for money were calculated. Accommodation establishments in Thanet achieved a score of 4.40 out of 5 for quality of service and 4.37 for value for money. Scores were higher in autumn than in the summer, both in terms of the quality of service (4.36 and 4.42 respectively) and for value for money (4.16 and 4.49 respectively). </a:t>
            </a:r>
          </a:p>
          <a:p>
            <a:endParaRPr lang="en-GB" sz="1200" dirty="0"/>
          </a:p>
          <a:p>
            <a:r>
              <a:rPr lang="en-GB" sz="1200" b="1" dirty="0"/>
              <a:t>Transport</a:t>
            </a:r>
            <a:endParaRPr lang="en-GB" sz="1200" dirty="0"/>
          </a:p>
          <a:p>
            <a:r>
              <a:rPr lang="en-GB" sz="1200" dirty="0"/>
              <a:t>The car (or some other private motor vehicle such as motorbike or motorhome) was the most common mode of transport used by visitors to reach Thanet, chosen by 66% of respondents. Train users accounted for 19% of all visitors to Thanet. However, train usage was significantly more popular among visitors to Margate, accounting for 30% of all trips.  </a:t>
            </a:r>
          </a:p>
          <a:p>
            <a:r>
              <a:rPr lang="en-GB" sz="1200" dirty="0"/>
              <a:t> </a:t>
            </a:r>
          </a:p>
          <a:p>
            <a:r>
              <a:rPr lang="en-GB" sz="1200" dirty="0"/>
              <a:t>Just under half of all car users (46%) had paid to use a town centre car park but usage was higher in Margate (59%) and lower in Broadstairs (34%).</a:t>
            </a:r>
          </a:p>
          <a:p>
            <a:r>
              <a:rPr lang="en-GB" sz="1200" dirty="0"/>
              <a:t> </a:t>
            </a:r>
          </a:p>
          <a:p>
            <a:r>
              <a:rPr lang="en-GB" sz="1200" dirty="0"/>
              <a:t>Using a 5 point scale, the survey found that parking in the town centre achieved a score of 4.2 out of 5. as you would expect, parking was easier in autumn. Most respondents found the cost of parking to be ‘about average’ with a mean score of 2.7 out of 5.</a:t>
            </a:r>
          </a:p>
          <a:p>
            <a:endParaRPr lang="en-GB" sz="1200" dirty="0"/>
          </a:p>
          <a:p>
            <a:pPr>
              <a:lnSpc>
                <a:spcPct val="110000"/>
              </a:lnSpc>
            </a:pPr>
            <a:endParaRPr lang="en-GB" sz="1200" b="1" dirty="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0CACDEEE-C34A-4FE4-8EE1-BF1703297AE4}"/>
              </a:ext>
            </a:extLst>
          </p:cNvPr>
          <p:cNvSpPr txBox="1"/>
          <p:nvPr/>
        </p:nvSpPr>
        <p:spPr>
          <a:xfrm>
            <a:off x="543612" y="816346"/>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Executive Summary</a:t>
            </a:r>
            <a:endParaRPr lang="en-GB" sz="1400" b="1" dirty="0">
              <a:solidFill>
                <a:schemeClr val="tx2">
                  <a:lumMod val="75000"/>
                </a:schemeClr>
              </a:solidFill>
              <a:latin typeface="Calibri" pitchFamily="34" charset="0"/>
            </a:endParaRPr>
          </a:p>
        </p:txBody>
      </p:sp>
    </p:spTree>
    <p:extLst>
      <p:ext uri="{BB962C8B-B14F-4D97-AF65-F5344CB8AC3E}">
        <p14:creationId xmlns:p14="http://schemas.microsoft.com/office/powerpoint/2010/main" val="2021334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FC75E6-0D16-4C52-BDEF-5C6696386E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23070" r="125" b="35073"/>
          <a:stretch/>
        </p:blipFill>
        <p:spPr>
          <a:xfrm>
            <a:off x="2778525" y="4299704"/>
            <a:ext cx="6975076" cy="1579789"/>
          </a:xfrm>
          <a:prstGeom prst="rect">
            <a:avLst/>
          </a:prstGeom>
        </p:spPr>
      </p:pic>
      <p:sp>
        <p:nvSpPr>
          <p:cNvPr id="10" name="TextBox 9">
            <a:extLst>
              <a:ext uri="{FF2B5EF4-FFF2-40B4-BE49-F238E27FC236}">
                <a16:creationId xmlns:a16="http://schemas.microsoft.com/office/drawing/2014/main" id="{462AC13A-CBFD-4A7B-A7FB-9E83FC7209AB}"/>
              </a:ext>
            </a:extLst>
          </p:cNvPr>
          <p:cNvSpPr txBox="1"/>
          <p:nvPr/>
        </p:nvSpPr>
        <p:spPr>
          <a:xfrm>
            <a:off x="372213" y="264751"/>
            <a:ext cx="11447574" cy="4587090"/>
          </a:xfrm>
          <a:prstGeom prst="rect">
            <a:avLst/>
          </a:prstGeom>
          <a:noFill/>
        </p:spPr>
        <p:txBody>
          <a:bodyPr wrap="square" rtlCol="0">
            <a:spAutoFit/>
          </a:bodyPr>
          <a:lstStyle/>
          <a:p>
            <a:pPr marL="285750" indent="-285750">
              <a:buFont typeface="Wingdings" panose="05000000000000000000" pitchFamily="2" charset="2"/>
              <a:buChar char="ü"/>
            </a:pPr>
            <a:endParaRPr lang="en-GB" sz="1200" b="1" dirty="0">
              <a:solidFill>
                <a:schemeClr val="accent1"/>
              </a:solidFill>
            </a:endParaRPr>
          </a:p>
          <a:p>
            <a:pPr marL="171450" indent="-171450" algn="just">
              <a:lnSpc>
                <a:spcPct val="107000"/>
              </a:lnSpc>
              <a:spcAft>
                <a:spcPts val="800"/>
              </a:spcAft>
              <a:buFont typeface="Wingdings" panose="05000000000000000000" pitchFamily="2" charset="2"/>
              <a:buChar char="ü"/>
            </a:pPr>
            <a:r>
              <a:rPr lang="en-GB" sz="12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Achieve longer overnight stays and higher spend</a:t>
            </a:r>
          </a:p>
          <a:p>
            <a:pPr algn="just">
              <a:lnSpc>
                <a:spcPct val="107000"/>
              </a:lnSpc>
              <a:spcAft>
                <a:spcPts val="800"/>
              </a:spcAft>
            </a:pPr>
            <a:r>
              <a:rPr lang="en-GB" sz="1200" dirty="0">
                <a:latin typeface="Calibri" panose="020F0502020204030204" pitchFamily="34" charset="0"/>
                <a:ea typeface="Calibri" panose="020F0502020204030204" pitchFamily="34" charset="0"/>
                <a:cs typeface="Times New Roman" panose="02020603050405020304" pitchFamily="18" charset="0"/>
              </a:rPr>
              <a:t>As highlighted in the DMP there was a desire to p</a:t>
            </a:r>
            <a:r>
              <a:rPr lang="en-GB" sz="1200" dirty="0"/>
              <a:t>rioritise investment in new quality character accommodation to enable Thanet to grow the short break market and consequently achieve longer stays and higher spend. The results of the 2017 Cambridge Model show that the average length of stay for overnight visits increased by 5.1%, alongside average spend per overnight visit, seeing a 2.2% growth since 2015. That being said, there still is a shortage of quality serviced accommodation that would put the area on the map for tour operators and groups.</a:t>
            </a:r>
          </a:p>
          <a:p>
            <a:pPr algn="just">
              <a:lnSpc>
                <a:spcPct val="107000"/>
              </a:lnSpc>
              <a:spcAft>
                <a:spcPts val="800"/>
              </a:spcAft>
            </a:pPr>
            <a:endParaRPr lang="en-GB" sz="100" b="1" dirty="0">
              <a:solidFill>
                <a:schemeClr val="accent1"/>
              </a:solidFill>
            </a:endParaRPr>
          </a:p>
          <a:p>
            <a:pPr marL="285750" indent="-285750">
              <a:buFont typeface="Wingdings" panose="05000000000000000000" pitchFamily="2" charset="2"/>
              <a:buChar char="ü"/>
            </a:pPr>
            <a:r>
              <a:rPr lang="en-GB" sz="1200" b="1" dirty="0">
                <a:solidFill>
                  <a:schemeClr val="accent1"/>
                </a:solidFill>
              </a:rPr>
              <a:t>Support the growth of the visitor economy the number of jobs created</a:t>
            </a:r>
          </a:p>
          <a:p>
            <a:pPr marL="285750" indent="-285750">
              <a:buFont typeface="Wingdings" panose="05000000000000000000" pitchFamily="2" charset="2"/>
              <a:buChar char="ü"/>
            </a:pPr>
            <a:endParaRPr lang="en-GB" sz="700" b="1" dirty="0">
              <a:solidFill>
                <a:schemeClr val="accent1"/>
              </a:solidFill>
            </a:endParaRPr>
          </a:p>
          <a:p>
            <a:r>
              <a:rPr lang="en-GB" sz="1200" dirty="0"/>
              <a:t>The fantastic performance recorded by Thanet in the last few years had a significant impact on the number of jobs supported by the visitor economy. Since 2013, jobs have increased by 34%, with employment in the district, in 2017, accounting for 19%. </a:t>
            </a:r>
            <a:endParaRPr lang="en-GB" sz="1100" dirty="0"/>
          </a:p>
          <a:p>
            <a:endParaRPr lang="en-GB" sz="1200" dirty="0"/>
          </a:p>
          <a:p>
            <a:endParaRPr lang="en-GB" sz="300" dirty="0"/>
          </a:p>
          <a:p>
            <a:pPr marL="171450" indent="-171450">
              <a:buFont typeface="Wingdings" panose="05000000000000000000" pitchFamily="2" charset="2"/>
              <a:buChar char="ü"/>
            </a:pPr>
            <a:r>
              <a:rPr lang="en-GB" sz="1200" b="1" dirty="0">
                <a:solidFill>
                  <a:schemeClr val="accent1"/>
                </a:solidFill>
              </a:rPr>
              <a:t>Greater visitor satisfaction</a:t>
            </a:r>
          </a:p>
          <a:p>
            <a:endParaRPr lang="en-GB" sz="600" b="1" dirty="0">
              <a:solidFill>
                <a:schemeClr val="accent1"/>
              </a:solidFill>
            </a:endParaRPr>
          </a:p>
          <a:p>
            <a:r>
              <a:rPr lang="en-GB" sz="1200" dirty="0"/>
              <a:t>Increased visitor satisfaction is a key element contributing to the surge in visitation. Previously Thanet attracted negative perceptions linked to the aspect of the towns, lack of entertainment, feeling run-down and old-fashioned. The perception research carried out in 2017 showed significant improvements, also supported by a </a:t>
            </a:r>
            <a:r>
              <a:rPr lang="en-GB" sz="1200" dirty="0" err="1"/>
              <a:t>VisitEngland</a:t>
            </a:r>
            <a:r>
              <a:rPr lang="en-GB" sz="1200" dirty="0"/>
              <a:t> study that highlighted the Kent coast was driving stronger positive perceptions compared to the overall county average.</a:t>
            </a:r>
          </a:p>
          <a:p>
            <a:endParaRPr lang="en-US" sz="1200" dirty="0">
              <a:solidFill>
                <a:srgbClr val="000000"/>
              </a:solidFill>
              <a:latin typeface="Calibri" panose="020F0502020204030204" pitchFamily="34" charset="0"/>
            </a:endParaRPr>
          </a:p>
          <a:p>
            <a:r>
              <a:rPr lang="en-US" sz="1200" dirty="0">
                <a:solidFill>
                  <a:srgbClr val="000000"/>
                </a:solidFill>
                <a:latin typeface="Calibri" panose="020F0502020204030204" pitchFamily="34" charset="0"/>
              </a:rPr>
              <a:t>The ease of finding your way around the towns achieved </a:t>
            </a:r>
            <a:r>
              <a:rPr lang="en-GB" sz="1200" dirty="0"/>
              <a:t>the highest score (4.68 out of 5), followed by beach related activities, including the quality of beach experiences (4.56) and beach / coastline cleanliness (4.52). It is significant that beach related activities achieved such high scores taking into account that the coastline and beaches were the main influencer when deciding to visit Thanet. </a:t>
            </a:r>
            <a:endParaRPr lang="en-GB" sz="1200" dirty="0">
              <a:solidFill>
                <a:srgbClr val="000000"/>
              </a:solidFill>
              <a:latin typeface="Calibri" panose="020F0502020204030204" pitchFamily="34" charset="0"/>
            </a:endParaRPr>
          </a:p>
          <a:p>
            <a:endParaRPr lang="en-GB" sz="1200" dirty="0"/>
          </a:p>
          <a:p>
            <a:endParaRPr lang="en-GB" sz="1200" dirty="0"/>
          </a:p>
          <a:p>
            <a:endParaRPr lang="en-GB" sz="1200" dirty="0"/>
          </a:p>
        </p:txBody>
      </p:sp>
      <p:sp>
        <p:nvSpPr>
          <p:cNvPr id="12" name="TextBox 11">
            <a:extLst>
              <a:ext uri="{FF2B5EF4-FFF2-40B4-BE49-F238E27FC236}">
                <a16:creationId xmlns:a16="http://schemas.microsoft.com/office/drawing/2014/main" id="{C6D03C17-524A-44C8-9EC3-1E9072E46D00}"/>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70</a:t>
            </a:r>
          </a:p>
        </p:txBody>
      </p:sp>
      <p:cxnSp>
        <p:nvCxnSpPr>
          <p:cNvPr id="13" name="Straight Connector 12">
            <a:extLst>
              <a:ext uri="{FF2B5EF4-FFF2-40B4-BE49-F238E27FC236}">
                <a16:creationId xmlns:a16="http://schemas.microsoft.com/office/drawing/2014/main" id="{2CC67796-C592-4100-9341-23740867F165}"/>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4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C7E5338-DF0A-44EC-BA0F-DE27924075F2}"/>
              </a:ext>
            </a:extLst>
          </p:cNvPr>
          <p:cNvSpPr txBox="1"/>
          <p:nvPr/>
        </p:nvSpPr>
        <p:spPr>
          <a:xfrm>
            <a:off x="1026353" y="2750607"/>
            <a:ext cx="5069647" cy="400110"/>
          </a:xfrm>
          <a:prstGeom prst="rect">
            <a:avLst/>
          </a:prstGeom>
          <a:noFill/>
        </p:spPr>
        <p:txBody>
          <a:bodyPr wrap="square" rtlCol="0">
            <a:spAutoFit/>
          </a:bodyPr>
          <a:lstStyle/>
          <a:p>
            <a:r>
              <a:rPr lang="en-GB" sz="2000" b="1" dirty="0">
                <a:solidFill>
                  <a:schemeClr val="accent5"/>
                </a:solidFill>
                <a:latin typeface="Calibri" pitchFamily="34" charset="0"/>
              </a:rPr>
              <a:t>Survey </a:t>
            </a:r>
            <a:r>
              <a:rPr lang="en-GB" sz="2000" b="1" dirty="0">
                <a:solidFill>
                  <a:srgbClr val="5B9BD5"/>
                </a:solidFill>
                <a:latin typeface="Calibri" pitchFamily="34" charset="0"/>
              </a:rPr>
              <a:t>Comparisons</a:t>
            </a:r>
            <a:r>
              <a:rPr lang="en-GB" sz="2000" b="1" dirty="0">
                <a:solidFill>
                  <a:schemeClr val="accent5"/>
                </a:solidFill>
                <a:latin typeface="Calibri" pitchFamily="34" charset="0"/>
              </a:rPr>
              <a:t> – 2010 vs 2018 results  </a:t>
            </a:r>
          </a:p>
        </p:txBody>
      </p:sp>
      <p:sp>
        <p:nvSpPr>
          <p:cNvPr id="13" name="TextBox 12">
            <a:extLst>
              <a:ext uri="{FF2B5EF4-FFF2-40B4-BE49-F238E27FC236}">
                <a16:creationId xmlns:a16="http://schemas.microsoft.com/office/drawing/2014/main" id="{4F9F3143-3B27-467B-9B9F-E9ADC6306E28}"/>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Visitor Profile  </a:t>
            </a:r>
            <a:endParaRPr lang="en-GB" sz="2000" dirty="0">
              <a:solidFill>
                <a:srgbClr val="1F497D"/>
              </a:solidFill>
            </a:endParaRPr>
          </a:p>
        </p:txBody>
      </p:sp>
      <p:sp>
        <p:nvSpPr>
          <p:cNvPr id="18" name="TextBox 17">
            <a:extLst>
              <a:ext uri="{FF2B5EF4-FFF2-40B4-BE49-F238E27FC236}">
                <a16:creationId xmlns:a16="http://schemas.microsoft.com/office/drawing/2014/main" id="{3423688B-0AAE-4A58-AADB-F99826BD7C0D}"/>
              </a:ext>
            </a:extLst>
          </p:cNvPr>
          <p:cNvSpPr txBox="1"/>
          <p:nvPr/>
        </p:nvSpPr>
        <p:spPr>
          <a:xfrm>
            <a:off x="11168344" y="6222456"/>
            <a:ext cx="680123" cy="276999"/>
          </a:xfrm>
          <a:prstGeom prst="rect">
            <a:avLst/>
          </a:prstGeom>
          <a:noFill/>
        </p:spPr>
        <p:txBody>
          <a:bodyPr wrap="none" rtlCol="0">
            <a:spAutoFit/>
          </a:bodyPr>
          <a:lstStyle/>
          <a:p>
            <a:r>
              <a:rPr lang="en-GB" sz="1200" b="1" dirty="0">
                <a:solidFill>
                  <a:srgbClr val="002060"/>
                </a:solidFill>
              </a:rPr>
              <a:t>Page 71</a:t>
            </a:r>
          </a:p>
        </p:txBody>
      </p:sp>
      <p:sp>
        <p:nvSpPr>
          <p:cNvPr id="14" name="TextBox 13">
            <a:extLst>
              <a:ext uri="{FF2B5EF4-FFF2-40B4-BE49-F238E27FC236}">
                <a16:creationId xmlns:a16="http://schemas.microsoft.com/office/drawing/2014/main" id="{7DD0D9A4-8C1E-48D3-91D1-67C548A0A23C}"/>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Appendix 1 - </a:t>
            </a:r>
            <a:r>
              <a:rPr lang="en-US" sz="2000" dirty="0">
                <a:solidFill>
                  <a:srgbClr val="6D3166"/>
                </a:solidFill>
                <a:latin typeface="Calibri" pitchFamily="34" charset="0"/>
              </a:rPr>
              <a:t>2010 vs 2018 Results   </a:t>
            </a:r>
            <a:endParaRPr lang="en-GB" sz="2000" dirty="0">
              <a:solidFill>
                <a:srgbClr val="1F497D"/>
              </a:solidFill>
            </a:endParaRPr>
          </a:p>
        </p:txBody>
      </p:sp>
      <p:cxnSp>
        <p:nvCxnSpPr>
          <p:cNvPr id="20" name="Straight Connector 19">
            <a:extLst>
              <a:ext uri="{FF2B5EF4-FFF2-40B4-BE49-F238E27FC236}">
                <a16:creationId xmlns:a16="http://schemas.microsoft.com/office/drawing/2014/main" id="{09785B2F-F62F-41E5-9A07-3CF9E9471714}"/>
              </a:ext>
            </a:extLst>
          </p:cNvPr>
          <p:cNvCxnSpPr>
            <a:cxnSpLocks/>
          </p:cNvCxnSpPr>
          <p:nvPr/>
        </p:nvCxnSpPr>
        <p:spPr>
          <a:xfrm>
            <a:off x="0" y="5855847"/>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F15940-982E-4898-840A-69E2E3CA2CA2}"/>
              </a:ext>
            </a:extLst>
          </p:cNvPr>
          <p:cNvSpPr txBox="1"/>
          <p:nvPr/>
        </p:nvSpPr>
        <p:spPr>
          <a:xfrm>
            <a:off x="547161" y="861971"/>
            <a:ext cx="7039707" cy="400110"/>
          </a:xfrm>
          <a:prstGeom prst="rect">
            <a:avLst/>
          </a:prstGeom>
          <a:noFill/>
        </p:spPr>
        <p:txBody>
          <a:bodyPr wrap="square" rtlCol="0">
            <a:spAutoFit/>
          </a:bodyPr>
          <a:lstStyle/>
          <a:p>
            <a:r>
              <a:rPr lang="en-GB" sz="2000" b="1" dirty="0">
                <a:solidFill>
                  <a:schemeClr val="accent5"/>
                </a:solidFill>
              </a:rPr>
              <a:t>Appendix 2</a:t>
            </a:r>
          </a:p>
        </p:txBody>
      </p:sp>
      <p:pic>
        <p:nvPicPr>
          <p:cNvPr id="11" name="Picture 10">
            <a:extLst>
              <a:ext uri="{FF2B5EF4-FFF2-40B4-BE49-F238E27FC236}">
                <a16:creationId xmlns:a16="http://schemas.microsoft.com/office/drawing/2014/main" id="{ABB5AF3E-7AEA-4305-B798-0A070171E9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1837" y="1994822"/>
            <a:ext cx="5067980" cy="1911680"/>
          </a:xfrm>
          <a:prstGeom prst="rect">
            <a:avLst/>
          </a:prstGeom>
        </p:spPr>
      </p:pic>
      <p:sp>
        <p:nvSpPr>
          <p:cNvPr id="16" name="Rectangle 15">
            <a:extLst>
              <a:ext uri="{FF2B5EF4-FFF2-40B4-BE49-F238E27FC236}">
                <a16:creationId xmlns:a16="http://schemas.microsoft.com/office/drawing/2014/main" id="{0C35D5FA-2B8A-40DF-B6B5-4FFB6B15194B}"/>
              </a:ext>
            </a:extLst>
          </p:cNvPr>
          <p:cNvSpPr/>
          <p:nvPr/>
        </p:nvSpPr>
        <p:spPr>
          <a:xfrm>
            <a:off x="0" y="597554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57282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lgn="just"/>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pPr algn="just"/>
            <a:r>
              <a:rPr lang="en-GB" sz="1200" b="1" dirty="0">
                <a:solidFill>
                  <a:srgbClr val="002060"/>
                </a:solidFill>
              </a:rPr>
              <a:t>Page 72</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lgn="just"/>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7" y="1062265"/>
            <a:ext cx="10709719" cy="1513363"/>
          </a:xfrm>
          <a:prstGeom prst="rect">
            <a:avLst/>
          </a:prstGeom>
          <a:noFill/>
        </p:spPr>
        <p:txBody>
          <a:bodyPr wrap="square" rtlCol="0">
            <a:spAutoFit/>
          </a:bodyPr>
          <a:lstStyle/>
          <a:p>
            <a:pPr algn="just">
              <a:lnSpc>
                <a:spcPct val="130000"/>
              </a:lnSpc>
            </a:pPr>
            <a:r>
              <a:rPr lang="en-GB" sz="1200" dirty="0">
                <a:solidFill>
                  <a:srgbClr val="000000"/>
                </a:solidFill>
              </a:rPr>
              <a:t>One of the aims of this study is to </a:t>
            </a:r>
            <a:r>
              <a:rPr lang="en-GB" sz="1200" dirty="0"/>
              <a:t>measure the changes in visitor numbers, visitor motivations and visitor profile in Thanet since the last face-to-face visitor survey in 2010. This section provides comparisons for some of the key findings between the survey carried out in 2010 and the face to face interviews conducted this year. </a:t>
            </a:r>
          </a:p>
          <a:p>
            <a:pPr algn="just">
              <a:lnSpc>
                <a:spcPct val="130000"/>
              </a:lnSpc>
            </a:pPr>
            <a:endParaRPr lang="en-GB" sz="1200" dirty="0"/>
          </a:p>
          <a:p>
            <a:pPr algn="just">
              <a:lnSpc>
                <a:spcPct val="130000"/>
              </a:lnSpc>
            </a:pPr>
            <a:r>
              <a:rPr lang="en-GB" sz="1200" dirty="0"/>
              <a:t>In making comparisons between the two reports we have to take into account that the 2010 results are based on a smaller sample (629 interviews compared to 1351 interviews completed in 2018) and is therefore subject to a wider margin of error.  The confidence levels for the 2010 report are </a:t>
            </a:r>
            <a:r>
              <a:rPr lang="en-GB" sz="1200" u="sng" dirty="0"/>
              <a:t>+</a:t>
            </a:r>
            <a:r>
              <a:rPr lang="en-GB" sz="1200" dirty="0"/>
              <a:t>3.9% for the Thanet sample and </a:t>
            </a:r>
            <a:r>
              <a:rPr lang="en-GB" sz="1200" u="sng" dirty="0"/>
              <a:t>+</a:t>
            </a:r>
            <a:r>
              <a:rPr lang="en-GB" sz="1200" dirty="0"/>
              <a:t>6.7% for the individual destinations. The confidence levels for the 2018 report are </a:t>
            </a:r>
            <a:r>
              <a:rPr lang="en-GB" sz="1200" u="sng" dirty="0"/>
              <a:t>+</a:t>
            </a:r>
            <a:r>
              <a:rPr lang="en-GB" sz="1200" dirty="0"/>
              <a:t>2.7% for the Thanet sample and </a:t>
            </a:r>
            <a:r>
              <a:rPr lang="en-GB" sz="1200" u="sng" dirty="0"/>
              <a:t>+</a:t>
            </a:r>
            <a:r>
              <a:rPr lang="en-GB" sz="1200" dirty="0"/>
              <a:t>4.6% for the individual destinations. </a:t>
            </a: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pPr algn="just"/>
            <a:r>
              <a:rPr lang="en-GB" sz="2000" b="1" dirty="0">
                <a:solidFill>
                  <a:schemeClr val="accent5"/>
                </a:solidFill>
                <a:latin typeface="Calibri" pitchFamily="34" charset="0"/>
              </a:rPr>
              <a:t>Introduction</a:t>
            </a:r>
            <a:endParaRPr lang="en-GB" sz="1400" b="1" dirty="0">
              <a:solidFill>
                <a:schemeClr val="tx2">
                  <a:lumMod val="75000"/>
                </a:schemeClr>
              </a:solidFill>
              <a:latin typeface="Calibri" pitchFamily="34" charset="0"/>
            </a:endParaRPr>
          </a:p>
        </p:txBody>
      </p:sp>
      <p:graphicFrame>
        <p:nvGraphicFramePr>
          <p:cNvPr id="2" name="Table 1">
            <a:extLst>
              <a:ext uri="{FF2B5EF4-FFF2-40B4-BE49-F238E27FC236}">
                <a16:creationId xmlns:a16="http://schemas.microsoft.com/office/drawing/2014/main" id="{9F6D6152-9E0B-4051-8FC4-4A80CF1B7659}"/>
              </a:ext>
            </a:extLst>
          </p:cNvPr>
          <p:cNvGraphicFramePr>
            <a:graphicFrameLocks noGrp="1"/>
          </p:cNvGraphicFramePr>
          <p:nvPr>
            <p:extLst>
              <p:ext uri="{D42A27DB-BD31-4B8C-83A1-F6EECF244321}">
                <p14:modId xmlns:p14="http://schemas.microsoft.com/office/powerpoint/2010/main" val="452325258"/>
              </p:ext>
            </p:extLst>
          </p:nvPr>
        </p:nvGraphicFramePr>
        <p:xfrm>
          <a:off x="1651089" y="3719432"/>
          <a:ext cx="2933700" cy="2095500"/>
        </p:xfrm>
        <a:graphic>
          <a:graphicData uri="http://schemas.openxmlformats.org/drawingml/2006/table">
            <a:tbl>
              <a:tblPr/>
              <a:tblGrid>
                <a:gridCol w="2197896">
                  <a:extLst>
                    <a:ext uri="{9D8B030D-6E8A-4147-A177-3AD203B41FA5}">
                      <a16:colId xmlns:a16="http://schemas.microsoft.com/office/drawing/2014/main" val="1341605947"/>
                    </a:ext>
                  </a:extLst>
                </a:gridCol>
                <a:gridCol w="735804">
                  <a:extLst>
                    <a:ext uri="{9D8B030D-6E8A-4147-A177-3AD203B41FA5}">
                      <a16:colId xmlns:a16="http://schemas.microsoft.com/office/drawing/2014/main" val="3889721574"/>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Percentage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67592033"/>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Kent</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20337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Greater London</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876454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Essex</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12691"/>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Hertfordshire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3284391"/>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Surrey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734393"/>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Yorkshire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230725"/>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Scotland</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90411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West Midlands</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224776"/>
                  </a:ext>
                </a:extLst>
              </a:tr>
              <a:tr h="190500">
                <a:tc>
                  <a:txBody>
                    <a:bodyPr/>
                    <a:lstStyle/>
                    <a:p>
                      <a:pPr algn="l" fontAlgn="ctr"/>
                      <a:r>
                        <a:rPr lang="en-GB" sz="1100" b="0" i="0" u="none" strike="noStrike" dirty="0">
                          <a:solidFill>
                            <a:srgbClr val="000000"/>
                          </a:solidFill>
                          <a:effectLst/>
                          <a:latin typeface="Calibri" panose="020F0502020204030204" pitchFamily="34" charset="0"/>
                        </a:rPr>
                        <a:t>ALL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50012076"/>
                  </a:ext>
                </a:extLst>
              </a:tr>
              <a:tr h="190500">
                <a:tc>
                  <a:txBody>
                    <a:bodyPr/>
                    <a:lstStyle/>
                    <a:p>
                      <a:pPr algn="l" fontAlgn="ctr"/>
                      <a:r>
                        <a:rPr lang="en-GB" sz="1100" b="0" i="0" u="none" strike="noStrike" dirty="0">
                          <a:solidFill>
                            <a:srgbClr val="000000"/>
                          </a:solidFill>
                          <a:effectLst/>
                          <a:latin typeface="Calibri" panose="020F0502020204030204" pitchFamily="34" charset="0"/>
                        </a:rPr>
                        <a:t>Overseas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84446756"/>
                  </a:ext>
                </a:extLst>
              </a:tr>
            </a:tbl>
          </a:graphicData>
        </a:graphic>
      </p:graphicFrame>
      <p:graphicFrame>
        <p:nvGraphicFramePr>
          <p:cNvPr id="4" name="Table 3">
            <a:extLst>
              <a:ext uri="{FF2B5EF4-FFF2-40B4-BE49-F238E27FC236}">
                <a16:creationId xmlns:a16="http://schemas.microsoft.com/office/drawing/2014/main" id="{DA5CA863-E45A-4711-9AED-B6534DE9BFD9}"/>
              </a:ext>
            </a:extLst>
          </p:cNvPr>
          <p:cNvGraphicFramePr>
            <a:graphicFrameLocks noGrp="1"/>
          </p:cNvGraphicFramePr>
          <p:nvPr>
            <p:extLst>
              <p:ext uri="{D42A27DB-BD31-4B8C-83A1-F6EECF244321}">
                <p14:modId xmlns:p14="http://schemas.microsoft.com/office/powerpoint/2010/main" val="4135294869"/>
              </p:ext>
            </p:extLst>
          </p:nvPr>
        </p:nvGraphicFramePr>
        <p:xfrm>
          <a:off x="6473478" y="3719432"/>
          <a:ext cx="2933700" cy="2095500"/>
        </p:xfrm>
        <a:graphic>
          <a:graphicData uri="http://schemas.openxmlformats.org/drawingml/2006/table">
            <a:tbl>
              <a:tblPr/>
              <a:tblGrid>
                <a:gridCol w="2195856">
                  <a:extLst>
                    <a:ext uri="{9D8B030D-6E8A-4147-A177-3AD203B41FA5}">
                      <a16:colId xmlns:a16="http://schemas.microsoft.com/office/drawing/2014/main" val="2807282450"/>
                    </a:ext>
                  </a:extLst>
                </a:gridCol>
                <a:gridCol w="737844">
                  <a:extLst>
                    <a:ext uri="{9D8B030D-6E8A-4147-A177-3AD203B41FA5}">
                      <a16:colId xmlns:a16="http://schemas.microsoft.com/office/drawing/2014/main" val="1161348803"/>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 (Thanet)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Percentage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28846411"/>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South East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29703"/>
                  </a:ext>
                </a:extLst>
              </a:tr>
              <a:tr h="190500">
                <a:tc>
                  <a:txBody>
                    <a:bodyPr/>
                    <a:lstStyle/>
                    <a:p>
                      <a:pPr algn="l" fontAlgn="ctr"/>
                      <a:r>
                        <a:rPr lang="en-GB" sz="1100" b="0" i="0" u="none" strike="noStrike">
                          <a:solidFill>
                            <a:srgbClr val="000000"/>
                          </a:solidFill>
                          <a:effectLst/>
                          <a:latin typeface="Calibri" panose="020F0502020204030204" pitchFamily="34" charset="0"/>
                        </a:rPr>
                        <a:t>Kent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568341974"/>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Greater London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137371756"/>
                  </a:ext>
                </a:extLst>
              </a:tr>
              <a:tr h="190500">
                <a:tc>
                  <a:txBody>
                    <a:bodyPr/>
                    <a:lstStyle/>
                    <a:p>
                      <a:pPr algn="l" rtl="0" fontAlgn="ctr"/>
                      <a:r>
                        <a:rPr lang="en-GB" sz="1100" b="0" i="0" u="none" strike="noStrike">
                          <a:solidFill>
                            <a:srgbClr val="000000"/>
                          </a:solidFill>
                          <a:effectLst/>
                          <a:latin typeface="Calibri" panose="020F0502020204030204" pitchFamily="34" charset="0"/>
                        </a:rPr>
                        <a:t>East of England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466506"/>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East Midlands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52003"/>
                  </a:ext>
                </a:extLst>
              </a:tr>
              <a:tr h="190500">
                <a:tc>
                  <a:txBody>
                    <a:bodyPr/>
                    <a:lstStyle/>
                    <a:p>
                      <a:pPr algn="l" rtl="0" fontAlgn="ctr"/>
                      <a:r>
                        <a:rPr lang="en-GB" sz="1100" b="0" i="0" u="none" strike="noStrike">
                          <a:solidFill>
                            <a:srgbClr val="000000"/>
                          </a:solidFill>
                          <a:effectLst/>
                          <a:latin typeface="Calibri" panose="020F0502020204030204" pitchFamily="34" charset="0"/>
                        </a:rPr>
                        <a:t>West Midlands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345680"/>
                  </a:ext>
                </a:extLst>
              </a:tr>
              <a:tr h="190500">
                <a:tc>
                  <a:txBody>
                    <a:bodyPr/>
                    <a:lstStyle/>
                    <a:p>
                      <a:pPr algn="l" rtl="0" fontAlgn="ctr"/>
                      <a:r>
                        <a:rPr lang="en-GB" sz="1100" b="0" i="0" u="none" strike="noStrike">
                          <a:solidFill>
                            <a:srgbClr val="000000"/>
                          </a:solidFill>
                          <a:effectLst/>
                          <a:latin typeface="Calibri" panose="020F0502020204030204" pitchFamily="34" charset="0"/>
                        </a:rPr>
                        <a:t>South West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2859069"/>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Others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9214992"/>
                  </a:ext>
                </a:extLst>
              </a:tr>
              <a:tr h="190500">
                <a:tc>
                  <a:txBody>
                    <a:bodyPr/>
                    <a:lstStyle/>
                    <a:p>
                      <a:pPr algn="l" fontAlgn="ctr"/>
                      <a:r>
                        <a:rPr lang="en-GB" sz="1100" b="0" i="0" u="none" strike="noStrike" dirty="0">
                          <a:solidFill>
                            <a:srgbClr val="000000"/>
                          </a:solidFill>
                          <a:effectLst/>
                          <a:latin typeface="Calibri" panose="020F0502020204030204" pitchFamily="34" charset="0"/>
                        </a:rPr>
                        <a:t>ALL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ctr"/>
                      <a:r>
                        <a:rPr lang="en-GB" sz="1100" b="0" i="0" u="none" strike="noStrike" dirty="0">
                          <a:solidFill>
                            <a:srgbClr val="000000"/>
                          </a:solidFill>
                          <a:effectLst/>
                          <a:latin typeface="Calibri" panose="020F050202020403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53333089"/>
                  </a:ext>
                </a:extLst>
              </a:tr>
              <a:tr h="190500">
                <a:tc>
                  <a:txBody>
                    <a:bodyPr/>
                    <a:lstStyle/>
                    <a:p>
                      <a:pPr algn="l" fontAlgn="ctr"/>
                      <a:r>
                        <a:rPr lang="en-GB" sz="1100" b="0" i="0" u="none" strike="noStrike" dirty="0">
                          <a:solidFill>
                            <a:srgbClr val="000000"/>
                          </a:solidFill>
                          <a:effectLst/>
                          <a:latin typeface="Calibri" panose="020F0502020204030204" pitchFamily="34" charset="0"/>
                        </a:rPr>
                        <a:t>Overseas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rtl="0"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1422814"/>
                  </a:ext>
                </a:extLst>
              </a:tr>
            </a:tbl>
          </a:graphicData>
        </a:graphic>
      </p:graphicFrame>
      <p:sp>
        <p:nvSpPr>
          <p:cNvPr id="18" name="TextBox 17">
            <a:extLst>
              <a:ext uri="{FF2B5EF4-FFF2-40B4-BE49-F238E27FC236}">
                <a16:creationId xmlns:a16="http://schemas.microsoft.com/office/drawing/2014/main" id="{253939EE-0F4B-4BD8-A249-BF5C7F3F0859}"/>
              </a:ext>
            </a:extLst>
          </p:cNvPr>
          <p:cNvSpPr txBox="1"/>
          <p:nvPr/>
        </p:nvSpPr>
        <p:spPr>
          <a:xfrm>
            <a:off x="537327" y="2646511"/>
            <a:ext cx="7039707" cy="400110"/>
          </a:xfrm>
          <a:prstGeom prst="rect">
            <a:avLst/>
          </a:prstGeom>
          <a:noFill/>
        </p:spPr>
        <p:txBody>
          <a:bodyPr wrap="square" rtlCol="0">
            <a:spAutoFit/>
          </a:bodyPr>
          <a:lstStyle/>
          <a:p>
            <a:pPr algn="just"/>
            <a:r>
              <a:rPr lang="en-GB" sz="2000" b="1" dirty="0">
                <a:solidFill>
                  <a:schemeClr val="accent5"/>
                </a:solidFill>
                <a:latin typeface="Calibri" pitchFamily="34" charset="0"/>
              </a:rPr>
              <a:t>Origin</a:t>
            </a:r>
            <a:endParaRPr lang="en-GB" sz="1400" b="1" dirty="0">
              <a:solidFill>
                <a:schemeClr val="tx2">
                  <a:lumMod val="75000"/>
                </a:schemeClr>
              </a:solidFill>
              <a:latin typeface="Calibri" pitchFamily="34" charset="0"/>
            </a:endParaRPr>
          </a:p>
        </p:txBody>
      </p:sp>
      <p:sp>
        <p:nvSpPr>
          <p:cNvPr id="19" name="TextBox 18">
            <a:extLst>
              <a:ext uri="{FF2B5EF4-FFF2-40B4-BE49-F238E27FC236}">
                <a16:creationId xmlns:a16="http://schemas.microsoft.com/office/drawing/2014/main" id="{078888F6-0630-4D89-90B1-4FCB1595668B}"/>
              </a:ext>
            </a:extLst>
          </p:cNvPr>
          <p:cNvSpPr txBox="1"/>
          <p:nvPr/>
        </p:nvSpPr>
        <p:spPr>
          <a:xfrm>
            <a:off x="537327" y="2979312"/>
            <a:ext cx="10709719" cy="553100"/>
          </a:xfrm>
          <a:prstGeom prst="rect">
            <a:avLst/>
          </a:prstGeom>
          <a:noFill/>
        </p:spPr>
        <p:txBody>
          <a:bodyPr wrap="square" rtlCol="0">
            <a:spAutoFit/>
          </a:bodyPr>
          <a:lstStyle/>
          <a:p>
            <a:pPr algn="just">
              <a:lnSpc>
                <a:spcPct val="130000"/>
              </a:lnSpc>
            </a:pPr>
            <a:r>
              <a:rPr lang="en-GB" sz="1200" dirty="0">
                <a:solidFill>
                  <a:srgbClr val="000000"/>
                </a:solidFill>
              </a:rPr>
              <a:t>The geographical splits are similar for both domestic and overseas visitors. We noticed a higher proportion of visitor from within Kent in the 2010 sample. The proportion of overseas visitors is lower than stated in the Cambridge Model report but, to a certain degree this is also likely to be due to the language barriers during fieldwork.  </a:t>
            </a:r>
            <a:endParaRPr lang="en-GB" sz="1200" dirty="0"/>
          </a:p>
        </p:txBody>
      </p:sp>
    </p:spTree>
    <p:extLst>
      <p:ext uri="{BB962C8B-B14F-4D97-AF65-F5344CB8AC3E}">
        <p14:creationId xmlns:p14="http://schemas.microsoft.com/office/powerpoint/2010/main" val="37852623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73</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583786"/>
            <a:ext cx="10709719" cy="1273297"/>
          </a:xfrm>
          <a:prstGeom prst="rect">
            <a:avLst/>
          </a:prstGeom>
          <a:noFill/>
        </p:spPr>
        <p:txBody>
          <a:bodyPr wrap="square" rtlCol="0">
            <a:spAutoFit/>
          </a:bodyPr>
          <a:lstStyle/>
          <a:p>
            <a:pPr algn="just">
              <a:lnSpc>
                <a:spcPct val="130000"/>
              </a:lnSpc>
            </a:pPr>
            <a:r>
              <a:rPr lang="en-GB" sz="1200" dirty="0">
                <a:solidFill>
                  <a:srgbClr val="000000"/>
                </a:solidFill>
              </a:rPr>
              <a:t>The splits between day visitors, touring visitors and visitors staying overnight at the destination have not changed significantly, although we notice a slight increase in the proportion of day visitors from home. This change is consistent with national trends. In terms of purpose of visit, there is an increase in the proportion of leisure and holiday visitors since 2010. We should be mindful of possible differences in sampling strategies at interview stage. However, the higher proportion of visitors from within Kent in the 2010 sample might partially explain the lower proposition of  leisure / holiday visitors compared to 2018.</a:t>
            </a:r>
            <a:endParaRPr lang="en-GB" sz="1200" dirty="0"/>
          </a:p>
          <a:p>
            <a:pPr algn="just">
              <a:lnSpc>
                <a:spcPct val="130000"/>
              </a:lnSpc>
            </a:pP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7" y="841062"/>
            <a:ext cx="7039707" cy="400110"/>
          </a:xfrm>
          <a:prstGeom prst="rect">
            <a:avLst/>
          </a:prstGeom>
          <a:noFill/>
        </p:spPr>
        <p:txBody>
          <a:bodyPr wrap="square" rtlCol="0">
            <a:spAutoFit/>
          </a:bodyPr>
          <a:lstStyle/>
          <a:p>
            <a:r>
              <a:rPr lang="en-GB" sz="2000" b="1" dirty="0">
                <a:solidFill>
                  <a:schemeClr val="accent5"/>
                </a:solidFill>
                <a:latin typeface="Calibri" pitchFamily="34" charset="0"/>
              </a:rPr>
              <a:t>Type of visitor</a:t>
            </a:r>
            <a:endParaRPr lang="en-GB" sz="1400" b="1" dirty="0">
              <a:solidFill>
                <a:schemeClr val="tx2">
                  <a:lumMod val="75000"/>
                </a:schemeClr>
              </a:solidFill>
              <a:latin typeface="Calibri" pitchFamily="34" charset="0"/>
            </a:endParaRPr>
          </a:p>
        </p:txBody>
      </p:sp>
      <p:graphicFrame>
        <p:nvGraphicFramePr>
          <p:cNvPr id="4" name="Table 3">
            <a:extLst>
              <a:ext uri="{FF2B5EF4-FFF2-40B4-BE49-F238E27FC236}">
                <a16:creationId xmlns:a16="http://schemas.microsoft.com/office/drawing/2014/main" id="{BF4CA41D-2C61-4061-B677-EBC12F22C3FF}"/>
              </a:ext>
            </a:extLst>
          </p:cNvPr>
          <p:cNvGraphicFramePr>
            <a:graphicFrameLocks noGrp="1"/>
          </p:cNvGraphicFramePr>
          <p:nvPr>
            <p:extLst>
              <p:ext uri="{D42A27DB-BD31-4B8C-83A1-F6EECF244321}">
                <p14:modId xmlns:p14="http://schemas.microsoft.com/office/powerpoint/2010/main" val="818006261"/>
              </p:ext>
            </p:extLst>
          </p:nvPr>
        </p:nvGraphicFramePr>
        <p:xfrm>
          <a:off x="537327" y="3048000"/>
          <a:ext cx="5027631" cy="762000"/>
        </p:xfrm>
        <a:graphic>
          <a:graphicData uri="http://schemas.openxmlformats.org/drawingml/2006/table">
            <a:tbl>
              <a:tblPr/>
              <a:tblGrid>
                <a:gridCol w="1426591">
                  <a:extLst>
                    <a:ext uri="{9D8B030D-6E8A-4147-A177-3AD203B41FA5}">
                      <a16:colId xmlns:a16="http://schemas.microsoft.com/office/drawing/2014/main" val="1109569940"/>
                    </a:ext>
                  </a:extLst>
                </a:gridCol>
                <a:gridCol w="900260">
                  <a:extLst>
                    <a:ext uri="{9D8B030D-6E8A-4147-A177-3AD203B41FA5}">
                      <a16:colId xmlns:a16="http://schemas.microsoft.com/office/drawing/2014/main" val="176739320"/>
                    </a:ext>
                  </a:extLst>
                </a:gridCol>
                <a:gridCol w="900260">
                  <a:extLst>
                    <a:ext uri="{9D8B030D-6E8A-4147-A177-3AD203B41FA5}">
                      <a16:colId xmlns:a16="http://schemas.microsoft.com/office/drawing/2014/main" val="1644078215"/>
                    </a:ext>
                  </a:extLst>
                </a:gridCol>
                <a:gridCol w="900260">
                  <a:extLst>
                    <a:ext uri="{9D8B030D-6E8A-4147-A177-3AD203B41FA5}">
                      <a16:colId xmlns:a16="http://schemas.microsoft.com/office/drawing/2014/main" val="2701409330"/>
                    </a:ext>
                  </a:extLst>
                </a:gridCol>
                <a:gridCol w="900260">
                  <a:extLst>
                    <a:ext uri="{9D8B030D-6E8A-4147-A177-3AD203B41FA5}">
                      <a16:colId xmlns:a16="http://schemas.microsoft.com/office/drawing/2014/main" val="2701111226"/>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1477514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Day visitor from home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77748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Day visitor on holiday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918369"/>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Staying visitor</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5564729"/>
                  </a:ext>
                </a:extLst>
              </a:tr>
            </a:tbl>
          </a:graphicData>
        </a:graphic>
      </p:graphicFrame>
      <p:graphicFrame>
        <p:nvGraphicFramePr>
          <p:cNvPr id="5" name="Table 4">
            <a:extLst>
              <a:ext uri="{FF2B5EF4-FFF2-40B4-BE49-F238E27FC236}">
                <a16:creationId xmlns:a16="http://schemas.microsoft.com/office/drawing/2014/main" id="{94FEAAB0-B8FD-4057-80BC-69861124992D}"/>
              </a:ext>
            </a:extLst>
          </p:cNvPr>
          <p:cNvGraphicFramePr>
            <a:graphicFrameLocks noGrp="1"/>
          </p:cNvGraphicFramePr>
          <p:nvPr>
            <p:extLst>
              <p:ext uri="{D42A27DB-BD31-4B8C-83A1-F6EECF244321}">
                <p14:modId xmlns:p14="http://schemas.microsoft.com/office/powerpoint/2010/main" val="193949657"/>
              </p:ext>
            </p:extLst>
          </p:nvPr>
        </p:nvGraphicFramePr>
        <p:xfrm>
          <a:off x="5892186" y="3048000"/>
          <a:ext cx="5027629" cy="748665"/>
        </p:xfrm>
        <a:graphic>
          <a:graphicData uri="http://schemas.openxmlformats.org/drawingml/2006/table">
            <a:tbl>
              <a:tblPr/>
              <a:tblGrid>
                <a:gridCol w="1407737">
                  <a:extLst>
                    <a:ext uri="{9D8B030D-6E8A-4147-A177-3AD203B41FA5}">
                      <a16:colId xmlns:a16="http://schemas.microsoft.com/office/drawing/2014/main" val="2714747436"/>
                    </a:ext>
                  </a:extLst>
                </a:gridCol>
                <a:gridCol w="904973">
                  <a:extLst>
                    <a:ext uri="{9D8B030D-6E8A-4147-A177-3AD203B41FA5}">
                      <a16:colId xmlns:a16="http://schemas.microsoft.com/office/drawing/2014/main" val="1377006718"/>
                    </a:ext>
                  </a:extLst>
                </a:gridCol>
                <a:gridCol w="904973">
                  <a:extLst>
                    <a:ext uri="{9D8B030D-6E8A-4147-A177-3AD203B41FA5}">
                      <a16:colId xmlns:a16="http://schemas.microsoft.com/office/drawing/2014/main" val="2217406696"/>
                    </a:ext>
                  </a:extLst>
                </a:gridCol>
                <a:gridCol w="904973">
                  <a:extLst>
                    <a:ext uri="{9D8B030D-6E8A-4147-A177-3AD203B41FA5}">
                      <a16:colId xmlns:a16="http://schemas.microsoft.com/office/drawing/2014/main" val="3050714316"/>
                    </a:ext>
                  </a:extLst>
                </a:gridCol>
                <a:gridCol w="904973">
                  <a:extLst>
                    <a:ext uri="{9D8B030D-6E8A-4147-A177-3AD203B41FA5}">
                      <a16:colId xmlns:a16="http://schemas.microsoft.com/office/drawing/2014/main" val="716108539"/>
                    </a:ext>
                  </a:extLst>
                </a:gridCol>
              </a:tblGrid>
              <a:tr h="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609423303"/>
                  </a:ext>
                </a:extLst>
              </a:tr>
              <a:tr h="190500">
                <a:tc>
                  <a:txBody>
                    <a:bodyPr/>
                    <a:lstStyle/>
                    <a:p>
                      <a:pPr algn="l" fontAlgn="ctr"/>
                      <a:r>
                        <a:rPr lang="en-GB" sz="1100" b="0" i="0" u="none" strike="noStrike">
                          <a:solidFill>
                            <a:srgbClr val="000000"/>
                          </a:solidFill>
                          <a:effectLst/>
                          <a:latin typeface="Calibri" panose="020F0502020204030204" pitchFamily="34" charset="0"/>
                        </a:rPr>
                        <a:t>Day visitors from 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324353"/>
                  </a:ext>
                </a:extLst>
              </a:tr>
              <a:tr h="190500">
                <a:tc>
                  <a:txBody>
                    <a:bodyPr/>
                    <a:lstStyle/>
                    <a:p>
                      <a:pPr algn="l" fontAlgn="ctr"/>
                      <a:r>
                        <a:rPr lang="en-GB" sz="1100" b="0" i="0" u="none" strike="noStrike" dirty="0">
                          <a:solidFill>
                            <a:srgbClr val="000000"/>
                          </a:solidFill>
                          <a:effectLst/>
                          <a:latin typeface="Calibri" panose="020F0502020204030204" pitchFamily="34" charset="0"/>
                        </a:rPr>
                        <a:t>Day visitors (touring)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212283"/>
                  </a:ext>
                </a:extLst>
              </a:tr>
              <a:tr h="190500">
                <a:tc>
                  <a:txBody>
                    <a:bodyPr/>
                    <a:lstStyle/>
                    <a:p>
                      <a:pPr algn="l" fontAlgn="ctr"/>
                      <a:r>
                        <a:rPr lang="en-GB" sz="1100" b="0" i="0" u="none" strike="noStrike">
                          <a:solidFill>
                            <a:srgbClr val="000000"/>
                          </a:solidFill>
                          <a:effectLst/>
                          <a:latin typeface="Calibri" panose="020F0502020204030204" pitchFamily="34" charset="0"/>
                        </a:rPr>
                        <a:t>Staying visitors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7540026"/>
                  </a:ext>
                </a:extLst>
              </a:tr>
            </a:tbl>
          </a:graphicData>
        </a:graphic>
      </p:graphicFrame>
      <p:graphicFrame>
        <p:nvGraphicFramePr>
          <p:cNvPr id="6" name="Table 5">
            <a:extLst>
              <a:ext uri="{FF2B5EF4-FFF2-40B4-BE49-F238E27FC236}">
                <a16:creationId xmlns:a16="http://schemas.microsoft.com/office/drawing/2014/main" id="{9C746518-3217-494F-AA47-82ADD35409EC}"/>
              </a:ext>
            </a:extLst>
          </p:cNvPr>
          <p:cNvGraphicFramePr>
            <a:graphicFrameLocks noGrp="1"/>
          </p:cNvGraphicFramePr>
          <p:nvPr>
            <p:extLst>
              <p:ext uri="{D42A27DB-BD31-4B8C-83A1-F6EECF244321}">
                <p14:modId xmlns:p14="http://schemas.microsoft.com/office/powerpoint/2010/main" val="3409646182"/>
              </p:ext>
            </p:extLst>
          </p:nvPr>
        </p:nvGraphicFramePr>
        <p:xfrm>
          <a:off x="537327" y="4089671"/>
          <a:ext cx="5027630" cy="1143000"/>
        </p:xfrm>
        <a:graphic>
          <a:graphicData uri="http://schemas.openxmlformats.org/drawingml/2006/table">
            <a:tbl>
              <a:tblPr/>
              <a:tblGrid>
                <a:gridCol w="2099594">
                  <a:extLst>
                    <a:ext uri="{9D8B030D-6E8A-4147-A177-3AD203B41FA5}">
                      <a16:colId xmlns:a16="http://schemas.microsoft.com/office/drawing/2014/main" val="2615609937"/>
                    </a:ext>
                  </a:extLst>
                </a:gridCol>
                <a:gridCol w="732009">
                  <a:extLst>
                    <a:ext uri="{9D8B030D-6E8A-4147-A177-3AD203B41FA5}">
                      <a16:colId xmlns:a16="http://schemas.microsoft.com/office/drawing/2014/main" val="1144577649"/>
                    </a:ext>
                  </a:extLst>
                </a:gridCol>
                <a:gridCol w="732009">
                  <a:extLst>
                    <a:ext uri="{9D8B030D-6E8A-4147-A177-3AD203B41FA5}">
                      <a16:colId xmlns:a16="http://schemas.microsoft.com/office/drawing/2014/main" val="1695721213"/>
                    </a:ext>
                  </a:extLst>
                </a:gridCol>
                <a:gridCol w="732009">
                  <a:extLst>
                    <a:ext uri="{9D8B030D-6E8A-4147-A177-3AD203B41FA5}">
                      <a16:colId xmlns:a16="http://schemas.microsoft.com/office/drawing/2014/main" val="177015795"/>
                    </a:ext>
                  </a:extLst>
                </a:gridCol>
                <a:gridCol w="732009">
                  <a:extLst>
                    <a:ext uri="{9D8B030D-6E8A-4147-A177-3AD203B41FA5}">
                      <a16:colId xmlns:a16="http://schemas.microsoft.com/office/drawing/2014/main" val="1370012637"/>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78113514"/>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Leisure or holiday visit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2645595"/>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Visiting friends or relatives</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6415641"/>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Shopping trip (special/non-regular)</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785892"/>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Business/attending conference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16014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Language student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&lt;1%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&lt;1%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944911"/>
                  </a:ext>
                </a:extLst>
              </a:tr>
            </a:tbl>
          </a:graphicData>
        </a:graphic>
      </p:graphicFrame>
      <p:graphicFrame>
        <p:nvGraphicFramePr>
          <p:cNvPr id="9" name="Table 8">
            <a:extLst>
              <a:ext uri="{FF2B5EF4-FFF2-40B4-BE49-F238E27FC236}">
                <a16:creationId xmlns:a16="http://schemas.microsoft.com/office/drawing/2014/main" id="{AC607A20-9D2C-4EAD-8A2C-91ED494D0BDF}"/>
              </a:ext>
            </a:extLst>
          </p:cNvPr>
          <p:cNvGraphicFramePr>
            <a:graphicFrameLocks noGrp="1"/>
          </p:cNvGraphicFramePr>
          <p:nvPr>
            <p:extLst>
              <p:ext uri="{D42A27DB-BD31-4B8C-83A1-F6EECF244321}">
                <p14:modId xmlns:p14="http://schemas.microsoft.com/office/powerpoint/2010/main" val="1688330916"/>
              </p:ext>
            </p:extLst>
          </p:nvPr>
        </p:nvGraphicFramePr>
        <p:xfrm>
          <a:off x="5762199" y="4084231"/>
          <a:ext cx="5157614" cy="952500"/>
        </p:xfrm>
        <a:graphic>
          <a:graphicData uri="http://schemas.openxmlformats.org/drawingml/2006/table">
            <a:tbl>
              <a:tblPr/>
              <a:tblGrid>
                <a:gridCol w="1885862">
                  <a:extLst>
                    <a:ext uri="{9D8B030D-6E8A-4147-A177-3AD203B41FA5}">
                      <a16:colId xmlns:a16="http://schemas.microsoft.com/office/drawing/2014/main" val="965452861"/>
                    </a:ext>
                  </a:extLst>
                </a:gridCol>
                <a:gridCol w="817938">
                  <a:extLst>
                    <a:ext uri="{9D8B030D-6E8A-4147-A177-3AD203B41FA5}">
                      <a16:colId xmlns:a16="http://schemas.microsoft.com/office/drawing/2014/main" val="3135502255"/>
                    </a:ext>
                  </a:extLst>
                </a:gridCol>
                <a:gridCol w="817938">
                  <a:extLst>
                    <a:ext uri="{9D8B030D-6E8A-4147-A177-3AD203B41FA5}">
                      <a16:colId xmlns:a16="http://schemas.microsoft.com/office/drawing/2014/main" val="1428935261"/>
                    </a:ext>
                  </a:extLst>
                </a:gridCol>
                <a:gridCol w="817938">
                  <a:extLst>
                    <a:ext uri="{9D8B030D-6E8A-4147-A177-3AD203B41FA5}">
                      <a16:colId xmlns:a16="http://schemas.microsoft.com/office/drawing/2014/main" val="4132293286"/>
                    </a:ext>
                  </a:extLst>
                </a:gridCol>
                <a:gridCol w="817938">
                  <a:extLst>
                    <a:ext uri="{9D8B030D-6E8A-4147-A177-3AD203B41FA5}">
                      <a16:colId xmlns:a16="http://schemas.microsoft.com/office/drawing/2014/main" val="3912574027"/>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Thanet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114960140"/>
                  </a:ext>
                </a:extLst>
              </a:tr>
              <a:tr h="190500">
                <a:tc>
                  <a:txBody>
                    <a:bodyPr/>
                    <a:lstStyle/>
                    <a:p>
                      <a:pPr algn="l" fontAlgn="ctr"/>
                      <a:r>
                        <a:rPr lang="en-GB" sz="1100" b="0" i="0" u="none" strike="noStrike">
                          <a:solidFill>
                            <a:srgbClr val="000000"/>
                          </a:solidFill>
                          <a:effectLst/>
                          <a:latin typeface="Calibri" panose="020F0502020204030204" pitchFamily="34" charset="0"/>
                        </a:rPr>
                        <a:t>Leisure/Holiday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9148320"/>
                  </a:ext>
                </a:extLst>
              </a:tr>
              <a:tr h="190500">
                <a:tc>
                  <a:txBody>
                    <a:bodyPr/>
                    <a:lstStyle/>
                    <a:p>
                      <a:pPr algn="l" fontAlgn="ctr"/>
                      <a:r>
                        <a:rPr lang="en-GB" sz="1100" b="0" i="0" u="none" strike="noStrike">
                          <a:solidFill>
                            <a:srgbClr val="000000"/>
                          </a:solidFill>
                          <a:effectLst/>
                          <a:latin typeface="Calibri" panose="020F0502020204030204" pitchFamily="34" charset="0"/>
                        </a:rPr>
                        <a:t>Study (Incl. foreign student)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616025"/>
                  </a:ext>
                </a:extLst>
              </a:tr>
              <a:tr h="190500">
                <a:tc>
                  <a:txBody>
                    <a:bodyPr/>
                    <a:lstStyle/>
                    <a:p>
                      <a:pPr algn="l" fontAlgn="ctr"/>
                      <a:r>
                        <a:rPr lang="en-GB" sz="1100" b="0" i="0" u="none" strike="noStrike">
                          <a:solidFill>
                            <a:srgbClr val="000000"/>
                          </a:solidFill>
                          <a:effectLst/>
                          <a:latin typeface="Calibri" panose="020F0502020204030204" pitchFamily="34" charset="0"/>
                        </a:rPr>
                        <a:t>(Non-regular) Shopping trip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70003"/>
                  </a:ext>
                </a:extLst>
              </a:tr>
              <a:tr h="190500">
                <a:tc>
                  <a:txBody>
                    <a:bodyPr/>
                    <a:lstStyle/>
                    <a:p>
                      <a:pPr algn="l" fontAlgn="ctr"/>
                      <a:r>
                        <a:rPr lang="en-GB" sz="1100" b="0" i="0" u="none" strike="noStrike">
                          <a:solidFill>
                            <a:srgbClr val="000000"/>
                          </a:solidFill>
                          <a:effectLst/>
                          <a:latin typeface="Calibri" panose="020F0502020204030204" pitchFamily="34" charset="0"/>
                        </a:rPr>
                        <a:t>Visiting friends/relatives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035366"/>
                  </a:ext>
                </a:extLst>
              </a:tr>
            </a:tbl>
          </a:graphicData>
        </a:graphic>
      </p:graphicFrame>
    </p:spTree>
    <p:extLst>
      <p:ext uri="{BB962C8B-B14F-4D97-AF65-F5344CB8AC3E}">
        <p14:creationId xmlns:p14="http://schemas.microsoft.com/office/powerpoint/2010/main" val="2905572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74</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539696"/>
            <a:ext cx="10709719" cy="793166"/>
          </a:xfrm>
          <a:prstGeom prst="rect">
            <a:avLst/>
          </a:prstGeom>
          <a:noFill/>
        </p:spPr>
        <p:txBody>
          <a:bodyPr wrap="square" rtlCol="0">
            <a:spAutoFit/>
          </a:bodyPr>
          <a:lstStyle/>
          <a:p>
            <a:pPr algn="just">
              <a:lnSpc>
                <a:spcPct val="130000"/>
              </a:lnSpc>
            </a:pPr>
            <a:r>
              <a:rPr lang="en-GB" sz="1200" dirty="0">
                <a:solidFill>
                  <a:srgbClr val="000000"/>
                </a:solidFill>
              </a:rPr>
              <a:t>Overall, we notice a higher proportion of younger adults in the 2018 sample, with age groups 25-34 and 25-44 accounting for 11% and 12% respectively, compared to only  8% and 7% respectively in 2010. The size of visiting groups was smaller in 2018 and included a smaller proportion of children (15% compared to 32% in 2010). The 2010 sample included a larger proportion of students (see overleaf) which could explain the higher proportion of young adults in the sample. </a:t>
            </a:r>
            <a:endParaRPr lang="en-GB" sz="1200" dirty="0"/>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93991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Age groups and size of visiting party</a:t>
            </a:r>
            <a:endParaRPr lang="en-GB" sz="1400" b="1" dirty="0">
              <a:solidFill>
                <a:schemeClr val="tx2">
                  <a:lumMod val="75000"/>
                </a:schemeClr>
              </a:solidFill>
              <a:latin typeface="Calibri" pitchFamily="34" charset="0"/>
            </a:endParaRPr>
          </a:p>
        </p:txBody>
      </p:sp>
      <p:graphicFrame>
        <p:nvGraphicFramePr>
          <p:cNvPr id="2" name="Table 1">
            <a:extLst>
              <a:ext uri="{FF2B5EF4-FFF2-40B4-BE49-F238E27FC236}">
                <a16:creationId xmlns:a16="http://schemas.microsoft.com/office/drawing/2014/main" id="{04071DB2-35E6-4291-9787-8AAFD405072B}"/>
              </a:ext>
            </a:extLst>
          </p:cNvPr>
          <p:cNvGraphicFramePr>
            <a:graphicFrameLocks noGrp="1"/>
          </p:cNvGraphicFramePr>
          <p:nvPr>
            <p:extLst/>
          </p:nvPr>
        </p:nvGraphicFramePr>
        <p:xfrm>
          <a:off x="905853" y="2469225"/>
          <a:ext cx="4149320" cy="1533525"/>
        </p:xfrm>
        <a:graphic>
          <a:graphicData uri="http://schemas.openxmlformats.org/drawingml/2006/table">
            <a:tbl>
              <a:tblPr/>
              <a:tblGrid>
                <a:gridCol w="829864">
                  <a:extLst>
                    <a:ext uri="{9D8B030D-6E8A-4147-A177-3AD203B41FA5}">
                      <a16:colId xmlns:a16="http://schemas.microsoft.com/office/drawing/2014/main" val="2426248713"/>
                    </a:ext>
                  </a:extLst>
                </a:gridCol>
                <a:gridCol w="829864">
                  <a:extLst>
                    <a:ext uri="{9D8B030D-6E8A-4147-A177-3AD203B41FA5}">
                      <a16:colId xmlns:a16="http://schemas.microsoft.com/office/drawing/2014/main" val="1763501081"/>
                    </a:ext>
                  </a:extLst>
                </a:gridCol>
                <a:gridCol w="829864">
                  <a:extLst>
                    <a:ext uri="{9D8B030D-6E8A-4147-A177-3AD203B41FA5}">
                      <a16:colId xmlns:a16="http://schemas.microsoft.com/office/drawing/2014/main" val="2070948598"/>
                    </a:ext>
                  </a:extLst>
                </a:gridCol>
                <a:gridCol w="829864">
                  <a:extLst>
                    <a:ext uri="{9D8B030D-6E8A-4147-A177-3AD203B41FA5}">
                      <a16:colId xmlns:a16="http://schemas.microsoft.com/office/drawing/2014/main" val="60157146"/>
                    </a:ext>
                  </a:extLst>
                </a:gridCol>
                <a:gridCol w="829864">
                  <a:extLst>
                    <a:ext uri="{9D8B030D-6E8A-4147-A177-3AD203B41FA5}">
                      <a16:colId xmlns:a16="http://schemas.microsoft.com/office/drawing/2014/main" val="3004673800"/>
                    </a:ext>
                  </a:extLst>
                </a:gridCol>
              </a:tblGrid>
              <a:tr h="200025">
                <a:tc>
                  <a:txBody>
                    <a:bodyPr/>
                    <a:lstStyle/>
                    <a:p>
                      <a:pPr algn="l" fontAlgn="ctr"/>
                      <a:r>
                        <a:rPr lang="en-GB" sz="1100" b="1" i="0" u="none" strike="noStrike" dirty="0">
                          <a:solidFill>
                            <a:srgbClr val="FFFFFF"/>
                          </a:solidFill>
                          <a:effectLst/>
                          <a:latin typeface="Calibri" panose="020F0502020204030204" pitchFamily="34" charset="0"/>
                        </a:rPr>
                        <a:t> 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098964073"/>
                  </a:ext>
                </a:extLst>
              </a:tr>
              <a:tr h="190500">
                <a:tc>
                  <a:txBody>
                    <a:bodyPr/>
                    <a:lstStyle/>
                    <a:p>
                      <a:pPr algn="l" fontAlgn="ctr"/>
                      <a:r>
                        <a:rPr lang="en-GB" sz="1100" b="0" i="0" u="none" strike="noStrike">
                          <a:solidFill>
                            <a:srgbClr val="000000"/>
                          </a:solidFill>
                          <a:effectLst/>
                          <a:latin typeface="Calibri" panose="020F0502020204030204" pitchFamily="34" charset="0"/>
                        </a:rPr>
                        <a:t> 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43%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450441"/>
                  </a:ext>
                </a:extLst>
              </a:tr>
              <a:tr h="190500">
                <a:tc>
                  <a:txBody>
                    <a:bodyPr/>
                    <a:lstStyle/>
                    <a:p>
                      <a:pPr algn="l" fontAlgn="ctr"/>
                      <a:r>
                        <a:rPr lang="en-GB" sz="1100" b="0" i="0" u="none" strike="noStrike">
                          <a:solidFill>
                            <a:srgbClr val="000000"/>
                          </a:solidFill>
                          <a:effectLst/>
                          <a:latin typeface="Calibri" panose="020F0502020204030204" pitchFamily="34" charset="0"/>
                        </a:rPr>
                        <a:t> 16-24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890805"/>
                  </a:ext>
                </a:extLst>
              </a:tr>
              <a:tr h="190500">
                <a:tc>
                  <a:txBody>
                    <a:bodyPr/>
                    <a:lstStyle/>
                    <a:p>
                      <a:pPr algn="l" fontAlgn="ctr"/>
                      <a:r>
                        <a:rPr lang="en-GB" sz="1100" b="0" i="0" u="none" strike="noStrike">
                          <a:solidFill>
                            <a:srgbClr val="000000"/>
                          </a:solidFill>
                          <a:effectLst/>
                          <a:latin typeface="Calibri" panose="020F0502020204030204" pitchFamily="34" charset="0"/>
                        </a:rPr>
                        <a:t> 25-34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391695"/>
                  </a:ext>
                </a:extLst>
              </a:tr>
              <a:tr h="190500">
                <a:tc>
                  <a:txBody>
                    <a:bodyPr/>
                    <a:lstStyle/>
                    <a:p>
                      <a:pPr algn="l" fontAlgn="ctr"/>
                      <a:r>
                        <a:rPr lang="en-GB" sz="1100" b="0" i="0" u="none" strike="noStrike">
                          <a:solidFill>
                            <a:srgbClr val="000000"/>
                          </a:solidFill>
                          <a:effectLst/>
                          <a:latin typeface="Calibri" panose="020F0502020204030204" pitchFamily="34" charset="0"/>
                        </a:rPr>
                        <a:t> 35-44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23306"/>
                  </a:ext>
                </a:extLst>
              </a:tr>
              <a:tr h="190500">
                <a:tc>
                  <a:txBody>
                    <a:bodyPr/>
                    <a:lstStyle/>
                    <a:p>
                      <a:pPr algn="l" fontAlgn="ctr"/>
                      <a:r>
                        <a:rPr lang="en-GB" sz="1100" b="0" i="0" u="none" strike="noStrike">
                          <a:solidFill>
                            <a:srgbClr val="000000"/>
                          </a:solidFill>
                          <a:effectLst/>
                          <a:latin typeface="Calibri" panose="020F0502020204030204" pitchFamily="34" charset="0"/>
                        </a:rPr>
                        <a:t> 45-54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45537"/>
                  </a:ext>
                </a:extLst>
              </a:tr>
              <a:tr h="190500">
                <a:tc>
                  <a:txBody>
                    <a:bodyPr/>
                    <a:lstStyle/>
                    <a:p>
                      <a:pPr algn="l" fontAlgn="ctr"/>
                      <a:r>
                        <a:rPr lang="en-GB" sz="1100" b="0" i="0" u="none" strike="noStrike">
                          <a:solidFill>
                            <a:srgbClr val="000000"/>
                          </a:solidFill>
                          <a:effectLst/>
                          <a:latin typeface="Calibri" panose="020F0502020204030204" pitchFamily="34" charset="0"/>
                        </a:rPr>
                        <a:t> 55-64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3759523"/>
                  </a:ext>
                </a:extLst>
              </a:tr>
              <a:tr h="190500">
                <a:tc>
                  <a:txBody>
                    <a:bodyPr/>
                    <a:lstStyle/>
                    <a:p>
                      <a:pPr algn="l" fontAlgn="ctr"/>
                      <a:r>
                        <a:rPr lang="en-GB" sz="1100" b="0" i="0" u="none" strike="noStrike">
                          <a:solidFill>
                            <a:srgbClr val="000000"/>
                          </a:solidFill>
                          <a:effectLst/>
                          <a:latin typeface="Calibri" panose="020F0502020204030204" pitchFamily="34" charset="0"/>
                        </a:rPr>
                        <a:t> 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8283527"/>
                  </a:ext>
                </a:extLst>
              </a:tr>
            </a:tbl>
          </a:graphicData>
        </a:graphic>
      </p:graphicFrame>
      <p:graphicFrame>
        <p:nvGraphicFramePr>
          <p:cNvPr id="3" name="Table 2">
            <a:extLst>
              <a:ext uri="{FF2B5EF4-FFF2-40B4-BE49-F238E27FC236}">
                <a16:creationId xmlns:a16="http://schemas.microsoft.com/office/drawing/2014/main" id="{481919A1-AA5D-4747-AE86-A151F11BB0E6}"/>
              </a:ext>
            </a:extLst>
          </p:cNvPr>
          <p:cNvGraphicFramePr>
            <a:graphicFrameLocks noGrp="1"/>
          </p:cNvGraphicFramePr>
          <p:nvPr>
            <p:extLst/>
          </p:nvPr>
        </p:nvGraphicFramePr>
        <p:xfrm>
          <a:off x="905853" y="4611927"/>
          <a:ext cx="4149320" cy="762000"/>
        </p:xfrm>
        <a:graphic>
          <a:graphicData uri="http://schemas.openxmlformats.org/drawingml/2006/table">
            <a:tbl>
              <a:tblPr/>
              <a:tblGrid>
                <a:gridCol w="1037330">
                  <a:extLst>
                    <a:ext uri="{9D8B030D-6E8A-4147-A177-3AD203B41FA5}">
                      <a16:colId xmlns:a16="http://schemas.microsoft.com/office/drawing/2014/main" val="2974074118"/>
                    </a:ext>
                  </a:extLst>
                </a:gridCol>
                <a:gridCol w="909895">
                  <a:extLst>
                    <a:ext uri="{9D8B030D-6E8A-4147-A177-3AD203B41FA5}">
                      <a16:colId xmlns:a16="http://schemas.microsoft.com/office/drawing/2014/main" val="212705369"/>
                    </a:ext>
                  </a:extLst>
                </a:gridCol>
                <a:gridCol w="1164765">
                  <a:extLst>
                    <a:ext uri="{9D8B030D-6E8A-4147-A177-3AD203B41FA5}">
                      <a16:colId xmlns:a16="http://schemas.microsoft.com/office/drawing/2014/main" val="4134650060"/>
                    </a:ext>
                  </a:extLst>
                </a:gridCol>
                <a:gridCol w="1037330">
                  <a:extLst>
                    <a:ext uri="{9D8B030D-6E8A-4147-A177-3AD203B41FA5}">
                      <a16:colId xmlns:a16="http://schemas.microsoft.com/office/drawing/2014/main" val="3424060593"/>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Children under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All people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60789285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Margate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2.11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0.64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2.85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2503105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Broadstairs</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2.46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0.86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3.33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6636791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Ramsgate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2.02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0.31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2.33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4087503"/>
                  </a:ext>
                </a:extLst>
              </a:tr>
            </a:tbl>
          </a:graphicData>
        </a:graphic>
      </p:graphicFrame>
      <p:graphicFrame>
        <p:nvGraphicFramePr>
          <p:cNvPr id="10" name="Table 9">
            <a:extLst>
              <a:ext uri="{FF2B5EF4-FFF2-40B4-BE49-F238E27FC236}">
                <a16:creationId xmlns:a16="http://schemas.microsoft.com/office/drawing/2014/main" id="{0CDF5974-9EC6-4EFB-A26A-554E05A716F5}"/>
              </a:ext>
            </a:extLst>
          </p:cNvPr>
          <p:cNvGraphicFramePr>
            <a:graphicFrameLocks noGrp="1"/>
          </p:cNvGraphicFramePr>
          <p:nvPr>
            <p:extLst/>
          </p:nvPr>
        </p:nvGraphicFramePr>
        <p:xfrm>
          <a:off x="6096000" y="2497514"/>
          <a:ext cx="4149320" cy="1533525"/>
        </p:xfrm>
        <a:graphic>
          <a:graphicData uri="http://schemas.openxmlformats.org/drawingml/2006/table">
            <a:tbl>
              <a:tblPr/>
              <a:tblGrid>
                <a:gridCol w="829864">
                  <a:extLst>
                    <a:ext uri="{9D8B030D-6E8A-4147-A177-3AD203B41FA5}">
                      <a16:colId xmlns:a16="http://schemas.microsoft.com/office/drawing/2014/main" val="2730247745"/>
                    </a:ext>
                  </a:extLst>
                </a:gridCol>
                <a:gridCol w="829864">
                  <a:extLst>
                    <a:ext uri="{9D8B030D-6E8A-4147-A177-3AD203B41FA5}">
                      <a16:colId xmlns:a16="http://schemas.microsoft.com/office/drawing/2014/main" val="2889353946"/>
                    </a:ext>
                  </a:extLst>
                </a:gridCol>
                <a:gridCol w="829864">
                  <a:extLst>
                    <a:ext uri="{9D8B030D-6E8A-4147-A177-3AD203B41FA5}">
                      <a16:colId xmlns:a16="http://schemas.microsoft.com/office/drawing/2014/main" val="3008282770"/>
                    </a:ext>
                  </a:extLst>
                </a:gridCol>
                <a:gridCol w="829864">
                  <a:extLst>
                    <a:ext uri="{9D8B030D-6E8A-4147-A177-3AD203B41FA5}">
                      <a16:colId xmlns:a16="http://schemas.microsoft.com/office/drawing/2014/main" val="2031198516"/>
                    </a:ext>
                  </a:extLst>
                </a:gridCol>
                <a:gridCol w="829864">
                  <a:extLst>
                    <a:ext uri="{9D8B030D-6E8A-4147-A177-3AD203B41FA5}">
                      <a16:colId xmlns:a16="http://schemas.microsoft.com/office/drawing/2014/main" val="1189255561"/>
                    </a:ext>
                  </a:extLst>
                </a:gridCol>
              </a:tblGrid>
              <a:tr h="200025">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Thanet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51983300"/>
                  </a:ext>
                </a:extLst>
              </a:tr>
              <a:tr h="190500">
                <a:tc>
                  <a:txBody>
                    <a:bodyPr/>
                    <a:lstStyle/>
                    <a:p>
                      <a:pPr algn="l" fontAlgn="ctr"/>
                      <a:r>
                        <a:rPr lang="en-GB" sz="1100" b="0" i="0" u="none" strike="noStrike" dirty="0">
                          <a:solidFill>
                            <a:srgbClr val="000000"/>
                          </a:solidFill>
                          <a:effectLst/>
                          <a:latin typeface="Calibri" panose="020F0502020204030204" pitchFamily="34" charset="0"/>
                        </a:rPr>
                        <a:t> 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90120203"/>
                  </a:ext>
                </a:extLst>
              </a:tr>
              <a:tr h="190500">
                <a:tc>
                  <a:txBody>
                    <a:bodyPr/>
                    <a:lstStyle/>
                    <a:p>
                      <a:pPr algn="l" fontAlgn="ctr"/>
                      <a:r>
                        <a:rPr lang="en-GB" sz="1100" b="0" i="0" u="none" strike="noStrike">
                          <a:solidFill>
                            <a:srgbClr val="000000"/>
                          </a:solidFill>
                          <a:effectLst/>
                          <a:latin typeface="Calibri" panose="020F0502020204030204" pitchFamily="34" charset="0"/>
                        </a:rPr>
                        <a:t> 16-24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6073299"/>
                  </a:ext>
                </a:extLst>
              </a:tr>
              <a:tr h="190500">
                <a:tc>
                  <a:txBody>
                    <a:bodyPr/>
                    <a:lstStyle/>
                    <a:p>
                      <a:pPr algn="l" fontAlgn="ctr"/>
                      <a:r>
                        <a:rPr lang="en-GB" sz="1100" b="0" i="0" u="none" strike="noStrike">
                          <a:solidFill>
                            <a:srgbClr val="000000"/>
                          </a:solidFill>
                          <a:effectLst/>
                          <a:latin typeface="Calibri" panose="020F0502020204030204" pitchFamily="34" charset="0"/>
                        </a:rPr>
                        <a:t> 25-34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894978845"/>
                  </a:ext>
                </a:extLst>
              </a:tr>
              <a:tr h="190500">
                <a:tc>
                  <a:txBody>
                    <a:bodyPr/>
                    <a:lstStyle/>
                    <a:p>
                      <a:pPr algn="l" fontAlgn="ctr"/>
                      <a:r>
                        <a:rPr lang="en-GB" sz="1100" b="0" i="0" u="none" strike="noStrike">
                          <a:solidFill>
                            <a:srgbClr val="000000"/>
                          </a:solidFill>
                          <a:effectLst/>
                          <a:latin typeface="Calibri" panose="020F0502020204030204" pitchFamily="34" charset="0"/>
                        </a:rPr>
                        <a:t> 35-44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348333603"/>
                  </a:ext>
                </a:extLst>
              </a:tr>
              <a:tr h="190500">
                <a:tc>
                  <a:txBody>
                    <a:bodyPr/>
                    <a:lstStyle/>
                    <a:p>
                      <a:pPr algn="l" fontAlgn="ctr"/>
                      <a:r>
                        <a:rPr lang="en-GB" sz="1100" b="0" i="0" u="none" strike="noStrike">
                          <a:solidFill>
                            <a:srgbClr val="000000"/>
                          </a:solidFill>
                          <a:effectLst/>
                          <a:latin typeface="Calibri" panose="020F0502020204030204" pitchFamily="34" charset="0"/>
                        </a:rPr>
                        <a:t> 45-54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9524691"/>
                  </a:ext>
                </a:extLst>
              </a:tr>
              <a:tr h="190500">
                <a:tc>
                  <a:txBody>
                    <a:bodyPr/>
                    <a:lstStyle/>
                    <a:p>
                      <a:pPr algn="l" fontAlgn="ctr"/>
                      <a:r>
                        <a:rPr lang="en-GB" sz="1100" b="0" i="0" u="none" strike="noStrike">
                          <a:solidFill>
                            <a:srgbClr val="000000"/>
                          </a:solidFill>
                          <a:effectLst/>
                          <a:latin typeface="Calibri" panose="020F0502020204030204" pitchFamily="34" charset="0"/>
                        </a:rPr>
                        <a:t> 55-64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451494"/>
                  </a:ext>
                </a:extLst>
              </a:tr>
              <a:tr h="190500">
                <a:tc>
                  <a:txBody>
                    <a:bodyPr/>
                    <a:lstStyle/>
                    <a:p>
                      <a:pPr algn="l" fontAlgn="ctr"/>
                      <a:r>
                        <a:rPr lang="en-GB" sz="1100" b="0" i="0" u="none" strike="noStrike">
                          <a:solidFill>
                            <a:srgbClr val="000000"/>
                          </a:solidFill>
                          <a:effectLst/>
                          <a:latin typeface="Calibri" panose="020F0502020204030204" pitchFamily="34" charset="0"/>
                        </a:rPr>
                        <a:t> 65+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en-GB" sz="1100" b="0" i="0" u="none" strike="noStrike" dirty="0">
                          <a:solidFill>
                            <a:srgbClr val="000000"/>
                          </a:solidFill>
                          <a:effectLst/>
                          <a:latin typeface="Calibri" panose="020F050202020403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92446838"/>
                  </a:ext>
                </a:extLst>
              </a:tr>
            </a:tbl>
          </a:graphicData>
        </a:graphic>
      </p:graphicFrame>
      <p:graphicFrame>
        <p:nvGraphicFramePr>
          <p:cNvPr id="13" name="Table 12">
            <a:extLst>
              <a:ext uri="{FF2B5EF4-FFF2-40B4-BE49-F238E27FC236}">
                <a16:creationId xmlns:a16="http://schemas.microsoft.com/office/drawing/2014/main" id="{9A195CCF-065A-45A5-8110-357E63078D92}"/>
              </a:ext>
            </a:extLst>
          </p:cNvPr>
          <p:cNvGraphicFramePr>
            <a:graphicFrameLocks noGrp="1"/>
          </p:cNvGraphicFramePr>
          <p:nvPr>
            <p:extLst/>
          </p:nvPr>
        </p:nvGraphicFramePr>
        <p:xfrm>
          <a:off x="6096000" y="4616544"/>
          <a:ext cx="4149320" cy="762000"/>
        </p:xfrm>
        <a:graphic>
          <a:graphicData uri="http://schemas.openxmlformats.org/drawingml/2006/table">
            <a:tbl>
              <a:tblPr/>
              <a:tblGrid>
                <a:gridCol w="1037330">
                  <a:extLst>
                    <a:ext uri="{9D8B030D-6E8A-4147-A177-3AD203B41FA5}">
                      <a16:colId xmlns:a16="http://schemas.microsoft.com/office/drawing/2014/main" val="2779414949"/>
                    </a:ext>
                  </a:extLst>
                </a:gridCol>
                <a:gridCol w="926588">
                  <a:extLst>
                    <a:ext uri="{9D8B030D-6E8A-4147-A177-3AD203B41FA5}">
                      <a16:colId xmlns:a16="http://schemas.microsoft.com/office/drawing/2014/main" val="2233436700"/>
                    </a:ext>
                  </a:extLst>
                </a:gridCol>
                <a:gridCol w="1148072">
                  <a:extLst>
                    <a:ext uri="{9D8B030D-6E8A-4147-A177-3AD203B41FA5}">
                      <a16:colId xmlns:a16="http://schemas.microsoft.com/office/drawing/2014/main" val="2241406811"/>
                    </a:ext>
                  </a:extLst>
                </a:gridCol>
                <a:gridCol w="1037330">
                  <a:extLst>
                    <a:ext uri="{9D8B030D-6E8A-4147-A177-3AD203B41FA5}">
                      <a16:colId xmlns:a16="http://schemas.microsoft.com/office/drawing/2014/main" val="2363183556"/>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Children under 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All people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0321514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Margate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30312934"/>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Broadstairs</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12577293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Ramsgate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907617077"/>
                  </a:ext>
                </a:extLst>
              </a:tr>
            </a:tbl>
          </a:graphicData>
        </a:graphic>
      </p:graphicFrame>
      <p:sp>
        <p:nvSpPr>
          <p:cNvPr id="14" name="object 8">
            <a:extLst>
              <a:ext uri="{FF2B5EF4-FFF2-40B4-BE49-F238E27FC236}">
                <a16:creationId xmlns:a16="http://schemas.microsoft.com/office/drawing/2014/main" id="{253B5AF4-2F71-42EF-85C3-114061FAA5C5}"/>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5" name="object 9">
            <a:extLst>
              <a:ext uri="{FF2B5EF4-FFF2-40B4-BE49-F238E27FC236}">
                <a16:creationId xmlns:a16="http://schemas.microsoft.com/office/drawing/2014/main" id="{F874CB08-DF39-4257-B9E6-C0CC279175A8}"/>
              </a:ext>
            </a:extLst>
          </p:cNvPr>
          <p:cNvSpPr txBox="1"/>
          <p:nvPr/>
        </p:nvSpPr>
        <p:spPr>
          <a:xfrm>
            <a:off x="182549" y="6189534"/>
            <a:ext cx="5737484" cy="435376"/>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Supports the research findings by Visit England (1) about changes in consumer landscape, as markets become ageing societies. – See Secondary Research Report, Page 4. </a:t>
            </a:r>
            <a:endParaRPr sz="1100" dirty="0">
              <a:latin typeface="Calibri"/>
              <a:cs typeface="Calibri"/>
            </a:endParaRPr>
          </a:p>
        </p:txBody>
      </p:sp>
      <p:sp>
        <p:nvSpPr>
          <p:cNvPr id="16" name="object 10">
            <a:extLst>
              <a:ext uri="{FF2B5EF4-FFF2-40B4-BE49-F238E27FC236}">
                <a16:creationId xmlns:a16="http://schemas.microsoft.com/office/drawing/2014/main" id="{D4B53943-65B5-4CF7-B52B-33F783E2D691}"/>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7" name="object 11">
            <a:extLst>
              <a:ext uri="{FF2B5EF4-FFF2-40B4-BE49-F238E27FC236}">
                <a16:creationId xmlns:a16="http://schemas.microsoft.com/office/drawing/2014/main" id="{02159361-8545-483A-8678-A4159C175647}"/>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2072534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75</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23161" y="1601999"/>
            <a:ext cx="5558671" cy="1033232"/>
          </a:xfrm>
          <a:prstGeom prst="rect">
            <a:avLst/>
          </a:prstGeom>
          <a:noFill/>
        </p:spPr>
        <p:txBody>
          <a:bodyPr wrap="square" rtlCol="0">
            <a:spAutoFit/>
          </a:bodyPr>
          <a:lstStyle/>
          <a:p>
            <a:pPr algn="just">
              <a:lnSpc>
                <a:spcPct val="130000"/>
              </a:lnSpc>
            </a:pPr>
            <a:r>
              <a:rPr lang="en-GB" sz="1200" dirty="0">
                <a:solidFill>
                  <a:srgbClr val="000000"/>
                </a:solidFill>
              </a:rPr>
              <a:t>The 2010 sample included a large proportion of students and less adults in retirement. This has resulted in an overall younger sample compared to 2018 (see previous page). Please note the significant demographic trend change since.</a:t>
            </a:r>
            <a:endParaRPr lang="en-GB" sz="1200" dirty="0"/>
          </a:p>
          <a:p>
            <a:pPr algn="just">
              <a:lnSpc>
                <a:spcPct val="130000"/>
              </a:lnSpc>
            </a:pP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23161" y="859315"/>
            <a:ext cx="5109328" cy="400110"/>
          </a:xfrm>
          <a:prstGeom prst="rect">
            <a:avLst/>
          </a:prstGeom>
          <a:noFill/>
        </p:spPr>
        <p:txBody>
          <a:bodyPr wrap="square" rtlCol="0">
            <a:spAutoFit/>
          </a:bodyPr>
          <a:lstStyle/>
          <a:p>
            <a:r>
              <a:rPr lang="en-GB" sz="2000" b="1" dirty="0">
                <a:solidFill>
                  <a:schemeClr val="accent5"/>
                </a:solidFill>
                <a:latin typeface="Calibri" pitchFamily="34" charset="0"/>
              </a:rPr>
              <a:t>Employment </a:t>
            </a:r>
            <a:endParaRPr lang="en-GB" sz="1400" b="1" dirty="0">
              <a:solidFill>
                <a:schemeClr val="tx2">
                  <a:lumMod val="75000"/>
                </a:schemeClr>
              </a:solidFill>
              <a:latin typeface="Calibri" pitchFamily="34" charset="0"/>
            </a:endParaRPr>
          </a:p>
        </p:txBody>
      </p:sp>
      <p:graphicFrame>
        <p:nvGraphicFramePr>
          <p:cNvPr id="4" name="Table 3">
            <a:extLst>
              <a:ext uri="{FF2B5EF4-FFF2-40B4-BE49-F238E27FC236}">
                <a16:creationId xmlns:a16="http://schemas.microsoft.com/office/drawing/2014/main" id="{8D6B4991-E4AE-4FF3-9F48-4E6B3DB8AF2D}"/>
              </a:ext>
            </a:extLst>
          </p:cNvPr>
          <p:cNvGraphicFramePr>
            <a:graphicFrameLocks noGrp="1"/>
          </p:cNvGraphicFramePr>
          <p:nvPr>
            <p:extLst>
              <p:ext uri="{D42A27DB-BD31-4B8C-83A1-F6EECF244321}">
                <p14:modId xmlns:p14="http://schemas.microsoft.com/office/powerpoint/2010/main" val="1228167548"/>
              </p:ext>
            </p:extLst>
          </p:nvPr>
        </p:nvGraphicFramePr>
        <p:xfrm>
          <a:off x="503498" y="2554241"/>
          <a:ext cx="5626328" cy="1524000"/>
        </p:xfrm>
        <a:graphic>
          <a:graphicData uri="http://schemas.openxmlformats.org/drawingml/2006/table">
            <a:tbl>
              <a:tblPr/>
              <a:tblGrid>
                <a:gridCol w="2418564">
                  <a:extLst>
                    <a:ext uri="{9D8B030D-6E8A-4147-A177-3AD203B41FA5}">
                      <a16:colId xmlns:a16="http://schemas.microsoft.com/office/drawing/2014/main" val="3538943668"/>
                    </a:ext>
                  </a:extLst>
                </a:gridCol>
                <a:gridCol w="801941">
                  <a:extLst>
                    <a:ext uri="{9D8B030D-6E8A-4147-A177-3AD203B41FA5}">
                      <a16:colId xmlns:a16="http://schemas.microsoft.com/office/drawing/2014/main" val="3825290788"/>
                    </a:ext>
                  </a:extLst>
                </a:gridCol>
                <a:gridCol w="801941">
                  <a:extLst>
                    <a:ext uri="{9D8B030D-6E8A-4147-A177-3AD203B41FA5}">
                      <a16:colId xmlns:a16="http://schemas.microsoft.com/office/drawing/2014/main" val="1415901958"/>
                    </a:ext>
                  </a:extLst>
                </a:gridCol>
                <a:gridCol w="801941">
                  <a:extLst>
                    <a:ext uri="{9D8B030D-6E8A-4147-A177-3AD203B41FA5}">
                      <a16:colId xmlns:a16="http://schemas.microsoft.com/office/drawing/2014/main" val="1061840016"/>
                    </a:ext>
                  </a:extLst>
                </a:gridCol>
                <a:gridCol w="801941">
                  <a:extLst>
                    <a:ext uri="{9D8B030D-6E8A-4147-A177-3AD203B41FA5}">
                      <a16:colId xmlns:a16="http://schemas.microsoft.com/office/drawing/2014/main" val="364561341"/>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5334608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Employed full-time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43%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0109682"/>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Employed part-time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2866412"/>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Self-employed</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&lt;1%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195003"/>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Retired</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281121"/>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Full-time student living away</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781857"/>
                  </a:ext>
                </a:extLst>
              </a:tr>
              <a:tr h="190500">
                <a:tc>
                  <a:txBody>
                    <a:bodyPr/>
                    <a:lstStyle/>
                    <a:p>
                      <a:pPr algn="l" fontAlgn="ctr"/>
                      <a:r>
                        <a:rPr lang="en-US" sz="1100" b="0" i="0" u="none" strike="noStrike">
                          <a:solidFill>
                            <a:srgbClr val="000000"/>
                          </a:solidFill>
                          <a:effectLst/>
                          <a:latin typeface="Calibri" panose="020F0502020204030204" pitchFamily="34" charset="0"/>
                          <a:cs typeface="Arial" panose="020B0604020202020204" pitchFamily="34" charset="0"/>
                        </a:rPr>
                        <a:t>Full-time student living at home</a:t>
                      </a:r>
                      <a:endParaRPr lang="en-US"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48534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Unemployed</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116317"/>
                  </a:ext>
                </a:extLst>
              </a:tr>
            </a:tbl>
          </a:graphicData>
        </a:graphic>
      </p:graphicFrame>
      <p:graphicFrame>
        <p:nvGraphicFramePr>
          <p:cNvPr id="5" name="Table 4">
            <a:extLst>
              <a:ext uri="{FF2B5EF4-FFF2-40B4-BE49-F238E27FC236}">
                <a16:creationId xmlns:a16="http://schemas.microsoft.com/office/drawing/2014/main" id="{0E327C0E-37F3-4325-B051-EC6621A2D370}"/>
              </a:ext>
            </a:extLst>
          </p:cNvPr>
          <p:cNvGraphicFramePr>
            <a:graphicFrameLocks noGrp="1"/>
          </p:cNvGraphicFramePr>
          <p:nvPr>
            <p:extLst>
              <p:ext uri="{D42A27DB-BD31-4B8C-83A1-F6EECF244321}">
                <p14:modId xmlns:p14="http://schemas.microsoft.com/office/powerpoint/2010/main" val="4187619378"/>
              </p:ext>
            </p:extLst>
          </p:nvPr>
        </p:nvGraphicFramePr>
        <p:xfrm>
          <a:off x="503496" y="4237317"/>
          <a:ext cx="5626330" cy="1524000"/>
        </p:xfrm>
        <a:graphic>
          <a:graphicData uri="http://schemas.openxmlformats.org/drawingml/2006/table">
            <a:tbl>
              <a:tblPr/>
              <a:tblGrid>
                <a:gridCol w="2400300">
                  <a:extLst>
                    <a:ext uri="{9D8B030D-6E8A-4147-A177-3AD203B41FA5}">
                      <a16:colId xmlns:a16="http://schemas.microsoft.com/office/drawing/2014/main" val="120687306"/>
                    </a:ext>
                  </a:extLst>
                </a:gridCol>
                <a:gridCol w="773181">
                  <a:extLst>
                    <a:ext uri="{9D8B030D-6E8A-4147-A177-3AD203B41FA5}">
                      <a16:colId xmlns:a16="http://schemas.microsoft.com/office/drawing/2014/main" val="1048089149"/>
                    </a:ext>
                  </a:extLst>
                </a:gridCol>
                <a:gridCol w="826503">
                  <a:extLst>
                    <a:ext uri="{9D8B030D-6E8A-4147-A177-3AD203B41FA5}">
                      <a16:colId xmlns:a16="http://schemas.microsoft.com/office/drawing/2014/main" val="730176642"/>
                    </a:ext>
                  </a:extLst>
                </a:gridCol>
                <a:gridCol w="773181">
                  <a:extLst>
                    <a:ext uri="{9D8B030D-6E8A-4147-A177-3AD203B41FA5}">
                      <a16:colId xmlns:a16="http://schemas.microsoft.com/office/drawing/2014/main" val="719071151"/>
                    </a:ext>
                  </a:extLst>
                </a:gridCol>
                <a:gridCol w="853165">
                  <a:extLst>
                    <a:ext uri="{9D8B030D-6E8A-4147-A177-3AD203B41FA5}">
                      <a16:colId xmlns:a16="http://schemas.microsoft.com/office/drawing/2014/main" val="3597202729"/>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524768941"/>
                  </a:ext>
                </a:extLst>
              </a:tr>
              <a:tr h="190500">
                <a:tc>
                  <a:txBody>
                    <a:bodyPr/>
                    <a:lstStyle/>
                    <a:p>
                      <a:pPr algn="l" rtl="0" fontAlgn="ctr"/>
                      <a:r>
                        <a:rPr lang="en-US" sz="1100" b="0" i="0" u="none" strike="noStrike">
                          <a:solidFill>
                            <a:srgbClr val="000000"/>
                          </a:solidFill>
                          <a:effectLst/>
                          <a:latin typeface="Calibri" panose="020F0502020204030204" pitchFamily="34" charset="0"/>
                        </a:rPr>
                        <a:t>Employed full-time (30+ hrs / week)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770872"/>
                  </a:ext>
                </a:extLst>
              </a:tr>
              <a:tr h="190500">
                <a:tc>
                  <a:txBody>
                    <a:bodyPr/>
                    <a:lstStyle/>
                    <a:p>
                      <a:pPr algn="l" rtl="0" fontAlgn="ctr"/>
                      <a:r>
                        <a:rPr lang="en-US" sz="1100" b="0" i="0" u="none" strike="noStrike">
                          <a:solidFill>
                            <a:srgbClr val="000000"/>
                          </a:solidFill>
                          <a:effectLst/>
                          <a:latin typeface="Calibri" panose="020F0502020204030204" pitchFamily="34" charset="0"/>
                        </a:rPr>
                        <a:t>Employed part-time (up to 29 hrs / week)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1608099"/>
                  </a:ext>
                </a:extLst>
              </a:tr>
              <a:tr h="190500">
                <a:tc>
                  <a:txBody>
                    <a:bodyPr/>
                    <a:lstStyle/>
                    <a:p>
                      <a:pPr algn="l" rtl="0" fontAlgn="ctr"/>
                      <a:r>
                        <a:rPr lang="en-GB" sz="1100" b="0" i="0" u="none" strike="noStrike">
                          <a:solidFill>
                            <a:srgbClr val="000000"/>
                          </a:solidFill>
                          <a:effectLst/>
                          <a:latin typeface="Calibri" panose="020F0502020204030204" pitchFamily="34" charset="0"/>
                        </a:rPr>
                        <a:t>Self-employed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0023409"/>
                  </a:ext>
                </a:extLst>
              </a:tr>
              <a:tr h="190500">
                <a:tc>
                  <a:txBody>
                    <a:bodyPr/>
                    <a:lstStyle/>
                    <a:p>
                      <a:pPr algn="l" rtl="0" fontAlgn="ctr"/>
                      <a:r>
                        <a:rPr lang="en-GB" sz="1100" b="0" i="0" u="none" strike="noStrike">
                          <a:solidFill>
                            <a:srgbClr val="000000"/>
                          </a:solidFill>
                          <a:effectLst/>
                          <a:latin typeface="Calibri" panose="020F0502020204030204" pitchFamily="34" charset="0"/>
                        </a:rPr>
                        <a:t>Retired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565928"/>
                  </a:ext>
                </a:extLst>
              </a:tr>
              <a:tr h="190500">
                <a:tc>
                  <a:txBody>
                    <a:bodyPr/>
                    <a:lstStyle/>
                    <a:p>
                      <a:pPr algn="l" rtl="0" fontAlgn="ctr"/>
                      <a:r>
                        <a:rPr lang="en-US" sz="1100" b="0" i="0" u="none" strike="noStrike" dirty="0">
                          <a:solidFill>
                            <a:srgbClr val="000000"/>
                          </a:solidFill>
                          <a:effectLst/>
                          <a:latin typeface="Calibri" panose="020F0502020204030204" pitchFamily="34" charset="0"/>
                        </a:rPr>
                        <a:t>Full-time student living at 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593810"/>
                  </a:ext>
                </a:extLst>
              </a:tr>
              <a:tr h="190500">
                <a:tc>
                  <a:txBody>
                    <a:bodyPr/>
                    <a:lstStyle/>
                    <a:p>
                      <a:pPr algn="l" rtl="0" fontAlgn="ctr"/>
                      <a:r>
                        <a:rPr lang="en-US" sz="1100" b="0" i="0" u="none" strike="noStrike" dirty="0">
                          <a:solidFill>
                            <a:srgbClr val="000000"/>
                          </a:solidFill>
                          <a:effectLst/>
                          <a:latin typeface="Calibri" panose="020F0502020204030204" pitchFamily="34" charset="0"/>
                        </a:rPr>
                        <a:t>Full -time student living away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126949"/>
                  </a:ext>
                </a:extLst>
              </a:tr>
              <a:tr h="190500">
                <a:tc>
                  <a:txBody>
                    <a:bodyPr/>
                    <a:lstStyle/>
                    <a:p>
                      <a:pPr algn="l" rtl="0" fontAlgn="ctr"/>
                      <a:r>
                        <a:rPr lang="en-GB" sz="1100" b="0" i="0" u="none" strike="noStrike">
                          <a:solidFill>
                            <a:srgbClr val="000000"/>
                          </a:solidFill>
                          <a:effectLst/>
                          <a:latin typeface="Calibri" panose="020F0502020204030204" pitchFamily="34" charset="0"/>
                        </a:rPr>
                        <a:t>Unemployed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27146"/>
                  </a:ext>
                </a:extLst>
              </a:tr>
            </a:tbl>
          </a:graphicData>
        </a:graphic>
      </p:graphicFrame>
      <p:graphicFrame>
        <p:nvGraphicFramePr>
          <p:cNvPr id="15" name="Table 14">
            <a:extLst>
              <a:ext uri="{FF2B5EF4-FFF2-40B4-BE49-F238E27FC236}">
                <a16:creationId xmlns:a16="http://schemas.microsoft.com/office/drawing/2014/main" id="{ADE06BD3-7936-4FD4-AB37-5B58659F2D21}"/>
              </a:ext>
            </a:extLst>
          </p:cNvPr>
          <p:cNvGraphicFramePr>
            <a:graphicFrameLocks noGrp="1"/>
          </p:cNvGraphicFramePr>
          <p:nvPr>
            <p:extLst>
              <p:ext uri="{D42A27DB-BD31-4B8C-83A1-F6EECF244321}">
                <p14:modId xmlns:p14="http://schemas.microsoft.com/office/powerpoint/2010/main" val="987104992"/>
              </p:ext>
            </p:extLst>
          </p:nvPr>
        </p:nvGraphicFramePr>
        <p:xfrm>
          <a:off x="6509620" y="2379349"/>
          <a:ext cx="4292337" cy="1524000"/>
        </p:xfrm>
        <a:graphic>
          <a:graphicData uri="http://schemas.openxmlformats.org/drawingml/2006/table">
            <a:tbl>
              <a:tblPr/>
              <a:tblGrid>
                <a:gridCol w="1578636">
                  <a:extLst>
                    <a:ext uri="{9D8B030D-6E8A-4147-A177-3AD203B41FA5}">
                      <a16:colId xmlns:a16="http://schemas.microsoft.com/office/drawing/2014/main" val="2519357728"/>
                    </a:ext>
                  </a:extLst>
                </a:gridCol>
                <a:gridCol w="904567">
                  <a:extLst>
                    <a:ext uri="{9D8B030D-6E8A-4147-A177-3AD203B41FA5}">
                      <a16:colId xmlns:a16="http://schemas.microsoft.com/office/drawing/2014/main" val="3597349978"/>
                    </a:ext>
                  </a:extLst>
                </a:gridCol>
                <a:gridCol w="904567">
                  <a:extLst>
                    <a:ext uri="{9D8B030D-6E8A-4147-A177-3AD203B41FA5}">
                      <a16:colId xmlns:a16="http://schemas.microsoft.com/office/drawing/2014/main" val="1658485946"/>
                    </a:ext>
                  </a:extLst>
                </a:gridCol>
                <a:gridCol w="904567">
                  <a:extLst>
                    <a:ext uri="{9D8B030D-6E8A-4147-A177-3AD203B41FA5}">
                      <a16:colId xmlns:a16="http://schemas.microsoft.com/office/drawing/2014/main" val="4140195629"/>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288470689"/>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Car/van/motorbike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913479"/>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Bus/coach service</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748596"/>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Train</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5213377"/>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Walked</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448815"/>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Boat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006394"/>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Coach tour</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&lt;1%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&lt;1%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7741382"/>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Bicycle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62993"/>
                  </a:ext>
                </a:extLst>
              </a:tr>
            </a:tbl>
          </a:graphicData>
        </a:graphic>
      </p:graphicFrame>
      <p:graphicFrame>
        <p:nvGraphicFramePr>
          <p:cNvPr id="16" name="Table 15">
            <a:extLst>
              <a:ext uri="{FF2B5EF4-FFF2-40B4-BE49-F238E27FC236}">
                <a16:creationId xmlns:a16="http://schemas.microsoft.com/office/drawing/2014/main" id="{A84DFC68-8A32-4959-8564-194001E93502}"/>
              </a:ext>
            </a:extLst>
          </p:cNvPr>
          <p:cNvGraphicFramePr>
            <a:graphicFrameLocks noGrp="1"/>
          </p:cNvGraphicFramePr>
          <p:nvPr>
            <p:extLst>
              <p:ext uri="{D42A27DB-BD31-4B8C-83A1-F6EECF244321}">
                <p14:modId xmlns:p14="http://schemas.microsoft.com/office/powerpoint/2010/main" val="977291981"/>
              </p:ext>
            </p:extLst>
          </p:nvPr>
        </p:nvGraphicFramePr>
        <p:xfrm>
          <a:off x="6491927" y="4050741"/>
          <a:ext cx="4292336" cy="1714500"/>
        </p:xfrm>
        <a:graphic>
          <a:graphicData uri="http://schemas.openxmlformats.org/drawingml/2006/table">
            <a:tbl>
              <a:tblPr/>
              <a:tblGrid>
                <a:gridCol w="1590038">
                  <a:extLst>
                    <a:ext uri="{9D8B030D-6E8A-4147-A177-3AD203B41FA5}">
                      <a16:colId xmlns:a16="http://schemas.microsoft.com/office/drawing/2014/main" val="1017981229"/>
                    </a:ext>
                  </a:extLst>
                </a:gridCol>
                <a:gridCol w="900766">
                  <a:extLst>
                    <a:ext uri="{9D8B030D-6E8A-4147-A177-3AD203B41FA5}">
                      <a16:colId xmlns:a16="http://schemas.microsoft.com/office/drawing/2014/main" val="4269700880"/>
                    </a:ext>
                  </a:extLst>
                </a:gridCol>
                <a:gridCol w="900766">
                  <a:extLst>
                    <a:ext uri="{9D8B030D-6E8A-4147-A177-3AD203B41FA5}">
                      <a16:colId xmlns:a16="http://schemas.microsoft.com/office/drawing/2014/main" val="4223759203"/>
                    </a:ext>
                  </a:extLst>
                </a:gridCol>
                <a:gridCol w="900766">
                  <a:extLst>
                    <a:ext uri="{9D8B030D-6E8A-4147-A177-3AD203B41FA5}">
                      <a16:colId xmlns:a16="http://schemas.microsoft.com/office/drawing/2014/main" val="2193060424"/>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7376259"/>
                  </a:ext>
                </a:extLst>
              </a:tr>
              <a:tr h="190500">
                <a:tc>
                  <a:txBody>
                    <a:bodyPr/>
                    <a:lstStyle/>
                    <a:p>
                      <a:pPr algn="l" rtl="0" fontAlgn="ctr"/>
                      <a:r>
                        <a:rPr lang="en-GB" sz="1100" b="0" i="0" u="none" strike="noStrike">
                          <a:solidFill>
                            <a:srgbClr val="000000"/>
                          </a:solidFill>
                          <a:effectLst/>
                          <a:latin typeface="Calibri" panose="020F0502020204030204" pitchFamily="34" charset="0"/>
                        </a:rPr>
                        <a:t>Car / van/motorhome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884502"/>
                  </a:ext>
                </a:extLst>
              </a:tr>
              <a:tr h="190500">
                <a:tc>
                  <a:txBody>
                    <a:bodyPr/>
                    <a:lstStyle/>
                    <a:p>
                      <a:pPr algn="l" rtl="0" fontAlgn="ctr"/>
                      <a:r>
                        <a:rPr lang="en-GB" sz="1100" b="0" i="0" u="none" strike="noStrike">
                          <a:solidFill>
                            <a:srgbClr val="000000"/>
                          </a:solidFill>
                          <a:effectLst/>
                          <a:latin typeface="Calibri" panose="020F0502020204030204" pitchFamily="34" charset="0"/>
                        </a:rPr>
                        <a:t>Train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474043"/>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Coach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8994312"/>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Bus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2739386"/>
                  </a:ext>
                </a:extLst>
              </a:tr>
              <a:tr h="190500">
                <a:tc>
                  <a:txBody>
                    <a:bodyPr/>
                    <a:lstStyle/>
                    <a:p>
                      <a:pPr algn="l" rtl="0" fontAlgn="ctr"/>
                      <a:r>
                        <a:rPr lang="en-GB" sz="1100" b="0" i="0" u="none" strike="noStrike">
                          <a:solidFill>
                            <a:srgbClr val="000000"/>
                          </a:solidFill>
                          <a:effectLst/>
                          <a:latin typeface="Calibri" panose="020F0502020204030204" pitchFamily="34" charset="0"/>
                        </a:rPr>
                        <a:t>Ferry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404193"/>
                  </a:ext>
                </a:extLst>
              </a:tr>
              <a:tr h="190500">
                <a:tc>
                  <a:txBody>
                    <a:bodyPr/>
                    <a:lstStyle/>
                    <a:p>
                      <a:pPr algn="l" rtl="0" fontAlgn="ctr"/>
                      <a:r>
                        <a:rPr lang="en-GB" sz="1100" b="0" i="0" u="none" strike="noStrike">
                          <a:solidFill>
                            <a:srgbClr val="000000"/>
                          </a:solidFill>
                          <a:effectLst/>
                          <a:latin typeface="Calibri" panose="020F0502020204030204" pitchFamily="34" charset="0"/>
                        </a:rPr>
                        <a:t>Boat (Yacht, etc.)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896706"/>
                  </a:ext>
                </a:extLst>
              </a:tr>
              <a:tr h="190500">
                <a:tc>
                  <a:txBody>
                    <a:bodyPr/>
                    <a:lstStyle/>
                    <a:p>
                      <a:pPr algn="l" rtl="0" fontAlgn="ctr"/>
                      <a:r>
                        <a:rPr lang="en-GB" sz="1100" b="0" i="0" u="none" strike="noStrike">
                          <a:solidFill>
                            <a:srgbClr val="000000"/>
                          </a:solidFill>
                          <a:effectLst/>
                          <a:latin typeface="Calibri" panose="020F0502020204030204" pitchFamily="34" charset="0"/>
                        </a:rPr>
                        <a:t>Bike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595073"/>
                  </a:ext>
                </a:extLst>
              </a:tr>
              <a:tr h="190500">
                <a:tc>
                  <a:txBody>
                    <a:bodyPr/>
                    <a:lstStyle/>
                    <a:p>
                      <a:pPr algn="l" rtl="0" fontAlgn="ctr"/>
                      <a:r>
                        <a:rPr lang="en-GB" sz="1100" b="0" i="0" u="none" strike="noStrike">
                          <a:solidFill>
                            <a:srgbClr val="000000"/>
                          </a:solidFill>
                          <a:effectLst/>
                          <a:latin typeface="Calibri" panose="020F0502020204030204" pitchFamily="34" charset="0"/>
                        </a:rPr>
                        <a:t>Other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4808613"/>
                  </a:ext>
                </a:extLst>
              </a:tr>
            </a:tbl>
          </a:graphicData>
        </a:graphic>
      </p:graphicFrame>
      <p:sp>
        <p:nvSpPr>
          <p:cNvPr id="17" name="TextBox 16">
            <a:extLst>
              <a:ext uri="{FF2B5EF4-FFF2-40B4-BE49-F238E27FC236}">
                <a16:creationId xmlns:a16="http://schemas.microsoft.com/office/drawing/2014/main" id="{F2E7FBD2-361C-48E2-8148-59183F0A2A9B}"/>
              </a:ext>
            </a:extLst>
          </p:cNvPr>
          <p:cNvSpPr txBox="1"/>
          <p:nvPr/>
        </p:nvSpPr>
        <p:spPr>
          <a:xfrm>
            <a:off x="6412585" y="1424788"/>
            <a:ext cx="5682790" cy="793166"/>
          </a:xfrm>
          <a:prstGeom prst="rect">
            <a:avLst/>
          </a:prstGeom>
          <a:noFill/>
        </p:spPr>
        <p:txBody>
          <a:bodyPr wrap="square" rtlCol="0">
            <a:spAutoFit/>
          </a:bodyPr>
          <a:lstStyle/>
          <a:p>
            <a:pPr algn="just">
              <a:lnSpc>
                <a:spcPct val="130000"/>
              </a:lnSpc>
            </a:pPr>
            <a:r>
              <a:rPr lang="en-GB" sz="1200" dirty="0">
                <a:solidFill>
                  <a:srgbClr val="000000"/>
                </a:solidFill>
              </a:rPr>
              <a:t>Whilst the car continues to be the main mode of transport, we notice a significant increase in the number of visitors travelling by train. Clearly, the introduction of the high speed rail has had a an impact on the way visitors travel to Kent. </a:t>
            </a:r>
            <a:endParaRPr lang="en-GB" sz="1200" dirty="0"/>
          </a:p>
        </p:txBody>
      </p:sp>
      <p:sp>
        <p:nvSpPr>
          <p:cNvPr id="18" name="TextBox 17">
            <a:extLst>
              <a:ext uri="{FF2B5EF4-FFF2-40B4-BE49-F238E27FC236}">
                <a16:creationId xmlns:a16="http://schemas.microsoft.com/office/drawing/2014/main" id="{BA1028E4-1A5D-468B-8A6C-A8EC79FC07A9}"/>
              </a:ext>
            </a:extLst>
          </p:cNvPr>
          <p:cNvSpPr txBox="1"/>
          <p:nvPr/>
        </p:nvSpPr>
        <p:spPr>
          <a:xfrm>
            <a:off x="6412585" y="891432"/>
            <a:ext cx="5109328" cy="400110"/>
          </a:xfrm>
          <a:prstGeom prst="rect">
            <a:avLst/>
          </a:prstGeom>
          <a:noFill/>
        </p:spPr>
        <p:txBody>
          <a:bodyPr wrap="square" rtlCol="0">
            <a:spAutoFit/>
          </a:bodyPr>
          <a:lstStyle/>
          <a:p>
            <a:r>
              <a:rPr lang="en-GB" sz="2000" b="1" dirty="0">
                <a:solidFill>
                  <a:schemeClr val="accent5"/>
                </a:solidFill>
                <a:latin typeface="Calibri" pitchFamily="34" charset="0"/>
              </a:rPr>
              <a:t>Transport </a:t>
            </a:r>
            <a:endParaRPr lang="en-GB" sz="1400" b="1" dirty="0">
              <a:solidFill>
                <a:schemeClr val="tx2">
                  <a:lumMod val="75000"/>
                </a:schemeClr>
              </a:solidFill>
              <a:latin typeface="Calibri" pitchFamily="34" charset="0"/>
            </a:endParaRPr>
          </a:p>
        </p:txBody>
      </p:sp>
      <p:cxnSp>
        <p:nvCxnSpPr>
          <p:cNvPr id="14" name="Straight Connector 13">
            <a:extLst>
              <a:ext uri="{FF2B5EF4-FFF2-40B4-BE49-F238E27FC236}">
                <a16:creationId xmlns:a16="http://schemas.microsoft.com/office/drawing/2014/main" id="{892D35F3-468E-4F70-A289-17FB90A1846C}"/>
              </a:ext>
            </a:extLst>
          </p:cNvPr>
          <p:cNvCxnSpPr>
            <a:cxnSpLocks/>
          </p:cNvCxnSpPr>
          <p:nvPr/>
        </p:nvCxnSpPr>
        <p:spPr>
          <a:xfrm>
            <a:off x="6315959" y="891432"/>
            <a:ext cx="0" cy="498584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bject 8">
            <a:extLst>
              <a:ext uri="{FF2B5EF4-FFF2-40B4-BE49-F238E27FC236}">
                <a16:creationId xmlns:a16="http://schemas.microsoft.com/office/drawing/2014/main" id="{4C75E0DB-A3E5-4869-B01B-A775A08F7217}"/>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20" name="object 9">
            <a:extLst>
              <a:ext uri="{FF2B5EF4-FFF2-40B4-BE49-F238E27FC236}">
                <a16:creationId xmlns:a16="http://schemas.microsoft.com/office/drawing/2014/main" id="{78686B10-D8EA-42F1-9126-53091F3EAF79}"/>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US" sz="1100" spc="-5" dirty="0">
                <a:cs typeface="Calibri"/>
              </a:rPr>
              <a:t>Looking </a:t>
            </a:r>
            <a:r>
              <a:rPr lang="en-US" sz="1100" spc="-10" dirty="0">
                <a:cs typeface="Calibri"/>
              </a:rPr>
              <a:t>at </a:t>
            </a:r>
            <a:r>
              <a:rPr lang="en-US" sz="1100" spc="-5" dirty="0">
                <a:cs typeface="Calibri"/>
              </a:rPr>
              <a:t>the </a:t>
            </a:r>
            <a:r>
              <a:rPr lang="en-US" sz="1100" spc="-10" dirty="0">
                <a:cs typeface="Calibri"/>
              </a:rPr>
              <a:t>figures </a:t>
            </a:r>
            <a:r>
              <a:rPr lang="en-US" sz="1100" dirty="0">
                <a:cs typeface="Calibri"/>
              </a:rPr>
              <a:t>of </a:t>
            </a:r>
            <a:r>
              <a:rPr lang="en-US" sz="1100" spc="-10" dirty="0">
                <a:cs typeface="Calibri"/>
              </a:rPr>
              <a:t>train journeys </a:t>
            </a:r>
            <a:r>
              <a:rPr lang="en-US" sz="1100" dirty="0">
                <a:cs typeface="Calibri"/>
              </a:rPr>
              <a:t>made </a:t>
            </a:r>
            <a:r>
              <a:rPr lang="en-US" sz="1100" spc="-5" dirty="0">
                <a:cs typeface="Calibri"/>
              </a:rPr>
              <a:t>to </a:t>
            </a:r>
            <a:r>
              <a:rPr lang="en-US" sz="1100" spc="-10" dirty="0">
                <a:cs typeface="Calibri"/>
              </a:rPr>
              <a:t>Margate, Broadstairs and  Ramsgate, journeys </a:t>
            </a:r>
            <a:r>
              <a:rPr lang="en-US" sz="1100" dirty="0">
                <a:cs typeface="Calibri"/>
              </a:rPr>
              <a:t>on </a:t>
            </a:r>
            <a:r>
              <a:rPr lang="en-US" sz="1100" spc="-10" dirty="0">
                <a:cs typeface="Calibri"/>
              </a:rPr>
              <a:t>Off-Peak products </a:t>
            </a:r>
            <a:r>
              <a:rPr lang="en-US" sz="1100" spc="-5" dirty="0">
                <a:cs typeface="Calibri"/>
              </a:rPr>
              <a:t>increased </a:t>
            </a:r>
            <a:r>
              <a:rPr lang="en-US" sz="1100" dirty="0">
                <a:cs typeface="Calibri"/>
              </a:rPr>
              <a:t>by 33% </a:t>
            </a:r>
            <a:r>
              <a:rPr lang="en-US" sz="1100" spc="-10" dirty="0">
                <a:cs typeface="Calibri"/>
              </a:rPr>
              <a:t>from April  </a:t>
            </a:r>
            <a:r>
              <a:rPr lang="en-US" sz="1100" dirty="0">
                <a:cs typeface="Calibri"/>
              </a:rPr>
              <a:t>2016 </a:t>
            </a:r>
            <a:r>
              <a:rPr lang="en-US" sz="1100" spc="-5" dirty="0">
                <a:cs typeface="Calibri"/>
              </a:rPr>
              <a:t>to </a:t>
            </a:r>
            <a:r>
              <a:rPr lang="en-US" sz="1100" spc="-10" dirty="0">
                <a:cs typeface="Calibri"/>
              </a:rPr>
              <a:t>March </a:t>
            </a:r>
            <a:r>
              <a:rPr lang="en-US" sz="1100" dirty="0">
                <a:cs typeface="Calibri"/>
              </a:rPr>
              <a:t>2017</a:t>
            </a:r>
            <a:r>
              <a:rPr lang="en-GB" sz="1100" spc="-5" dirty="0">
                <a:latin typeface="Calibri"/>
                <a:cs typeface="Calibri"/>
              </a:rPr>
              <a:t>. – See Secondary Research Report, Page 21. </a:t>
            </a:r>
            <a:endParaRPr sz="1100" dirty="0">
              <a:latin typeface="Calibri"/>
              <a:cs typeface="Calibri"/>
            </a:endParaRPr>
          </a:p>
        </p:txBody>
      </p:sp>
      <p:sp>
        <p:nvSpPr>
          <p:cNvPr id="21" name="object 10">
            <a:extLst>
              <a:ext uri="{FF2B5EF4-FFF2-40B4-BE49-F238E27FC236}">
                <a16:creationId xmlns:a16="http://schemas.microsoft.com/office/drawing/2014/main" id="{A6E3CA21-014E-451B-93C3-1AB3993809F9}"/>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22" name="object 11">
            <a:extLst>
              <a:ext uri="{FF2B5EF4-FFF2-40B4-BE49-F238E27FC236}">
                <a16:creationId xmlns:a16="http://schemas.microsoft.com/office/drawing/2014/main" id="{C92B3EAA-31FD-47E3-B018-B6AC4CB2AB2F}"/>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2306077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76</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678850"/>
            <a:ext cx="10709719" cy="1033232"/>
          </a:xfrm>
          <a:prstGeom prst="rect">
            <a:avLst/>
          </a:prstGeom>
          <a:noFill/>
        </p:spPr>
        <p:txBody>
          <a:bodyPr wrap="square" rtlCol="0">
            <a:spAutoFit/>
          </a:bodyPr>
          <a:lstStyle/>
          <a:p>
            <a:pPr algn="just">
              <a:lnSpc>
                <a:spcPct val="130000"/>
              </a:lnSpc>
            </a:pPr>
            <a:r>
              <a:rPr lang="en-GB" sz="1200" dirty="0">
                <a:solidFill>
                  <a:srgbClr val="000000"/>
                </a:solidFill>
              </a:rPr>
              <a:t>The 2010 sample includes a larger proportion of people staying with friends and relatives. This is to be expected given the sample composition and in particular the purpose of the visits. With a larger proportion of visitors on a leisure holiday trip during 2018, it is not surprising that the percentage of those in paid accommodation is also higher. The other key difference is the increase in the use of self catering accommodation and clearly, the emergence of OTAs such as Airbnb will have paid a role in this increase. </a:t>
            </a:r>
            <a:endParaRPr lang="en-GB" sz="1200" dirty="0"/>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949862"/>
            <a:ext cx="7039707" cy="400110"/>
          </a:xfrm>
          <a:prstGeom prst="rect">
            <a:avLst/>
          </a:prstGeom>
          <a:noFill/>
        </p:spPr>
        <p:txBody>
          <a:bodyPr wrap="square" rtlCol="0">
            <a:spAutoFit/>
          </a:bodyPr>
          <a:lstStyle/>
          <a:p>
            <a:r>
              <a:rPr lang="en-GB" sz="2000" b="1" dirty="0">
                <a:solidFill>
                  <a:schemeClr val="accent5"/>
                </a:solidFill>
                <a:latin typeface="Calibri" pitchFamily="34" charset="0"/>
              </a:rPr>
              <a:t>Accommodation used</a:t>
            </a:r>
            <a:endParaRPr lang="en-GB" sz="1400" b="1" dirty="0">
              <a:solidFill>
                <a:schemeClr val="tx2">
                  <a:lumMod val="75000"/>
                </a:schemeClr>
              </a:solidFill>
              <a:latin typeface="Calibri" pitchFamily="34" charset="0"/>
            </a:endParaRPr>
          </a:p>
        </p:txBody>
      </p:sp>
      <p:graphicFrame>
        <p:nvGraphicFramePr>
          <p:cNvPr id="13" name="Table 12">
            <a:extLst>
              <a:ext uri="{FF2B5EF4-FFF2-40B4-BE49-F238E27FC236}">
                <a16:creationId xmlns:a16="http://schemas.microsoft.com/office/drawing/2014/main" id="{0159E05B-FE16-4683-BA73-C2B39862EDB2}"/>
              </a:ext>
            </a:extLst>
          </p:cNvPr>
          <p:cNvGraphicFramePr>
            <a:graphicFrameLocks noGrp="1"/>
          </p:cNvGraphicFramePr>
          <p:nvPr>
            <p:extLst>
              <p:ext uri="{D42A27DB-BD31-4B8C-83A1-F6EECF244321}">
                <p14:modId xmlns:p14="http://schemas.microsoft.com/office/powerpoint/2010/main" val="2265003142"/>
              </p:ext>
            </p:extLst>
          </p:nvPr>
        </p:nvGraphicFramePr>
        <p:xfrm>
          <a:off x="604892" y="3014583"/>
          <a:ext cx="4760327" cy="2286000"/>
        </p:xfrm>
        <a:graphic>
          <a:graphicData uri="http://schemas.openxmlformats.org/drawingml/2006/table">
            <a:tbl>
              <a:tblPr/>
              <a:tblGrid>
                <a:gridCol w="2128838">
                  <a:extLst>
                    <a:ext uri="{9D8B030D-6E8A-4147-A177-3AD203B41FA5}">
                      <a16:colId xmlns:a16="http://schemas.microsoft.com/office/drawing/2014/main" val="2063613572"/>
                    </a:ext>
                  </a:extLst>
                </a:gridCol>
                <a:gridCol w="655567">
                  <a:extLst>
                    <a:ext uri="{9D8B030D-6E8A-4147-A177-3AD203B41FA5}">
                      <a16:colId xmlns:a16="http://schemas.microsoft.com/office/drawing/2014/main" val="3115144180"/>
                    </a:ext>
                  </a:extLst>
                </a:gridCol>
                <a:gridCol w="544513">
                  <a:extLst>
                    <a:ext uri="{9D8B030D-6E8A-4147-A177-3AD203B41FA5}">
                      <a16:colId xmlns:a16="http://schemas.microsoft.com/office/drawing/2014/main" val="2887945610"/>
                    </a:ext>
                  </a:extLst>
                </a:gridCol>
                <a:gridCol w="708025">
                  <a:extLst>
                    <a:ext uri="{9D8B030D-6E8A-4147-A177-3AD203B41FA5}">
                      <a16:colId xmlns:a16="http://schemas.microsoft.com/office/drawing/2014/main" val="3021420314"/>
                    </a:ext>
                  </a:extLst>
                </a:gridCol>
                <a:gridCol w="723384">
                  <a:extLst>
                    <a:ext uri="{9D8B030D-6E8A-4147-A177-3AD203B41FA5}">
                      <a16:colId xmlns:a16="http://schemas.microsoft.com/office/drawing/2014/main" val="3500966683"/>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 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534014176"/>
                  </a:ext>
                </a:extLst>
              </a:tr>
              <a:tr h="190500">
                <a:tc>
                  <a:txBody>
                    <a:bodyPr/>
                    <a:lstStyle/>
                    <a:p>
                      <a:pPr algn="l" fontAlgn="ctr"/>
                      <a:r>
                        <a:rPr lang="en-US" sz="1100" b="0" i="0" u="none" strike="noStrike" dirty="0">
                          <a:solidFill>
                            <a:srgbClr val="000000"/>
                          </a:solidFill>
                          <a:effectLst/>
                          <a:latin typeface="Calibri" panose="020F0502020204030204" pitchFamily="34" charset="0"/>
                          <a:cs typeface="Arial" panose="020B0604020202020204" pitchFamily="34" charset="0"/>
                        </a:rPr>
                        <a:t>Home of friend or relative</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807323"/>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Hotel</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32326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Rented self catering accommodation</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29236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Host family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12958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Second home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46213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B&amp;B/Guest house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73705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Boat/Yacht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38303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Static caravan – owned</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375129"/>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Touring caravan / Camping</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596033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Youth hostel</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658482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Other</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901930"/>
                  </a:ext>
                </a:extLst>
              </a:tr>
            </a:tbl>
          </a:graphicData>
        </a:graphic>
      </p:graphicFrame>
      <p:graphicFrame>
        <p:nvGraphicFramePr>
          <p:cNvPr id="6" name="Table 5">
            <a:extLst>
              <a:ext uri="{FF2B5EF4-FFF2-40B4-BE49-F238E27FC236}">
                <a16:creationId xmlns:a16="http://schemas.microsoft.com/office/drawing/2014/main" id="{58ECFCB9-9A1F-4D7A-B17A-E54F4B4559C9}"/>
              </a:ext>
            </a:extLst>
          </p:cNvPr>
          <p:cNvGraphicFramePr>
            <a:graphicFrameLocks noGrp="1"/>
          </p:cNvGraphicFramePr>
          <p:nvPr>
            <p:extLst>
              <p:ext uri="{D42A27DB-BD31-4B8C-83A1-F6EECF244321}">
                <p14:modId xmlns:p14="http://schemas.microsoft.com/office/powerpoint/2010/main" val="779659343"/>
              </p:ext>
            </p:extLst>
          </p:nvPr>
        </p:nvGraphicFramePr>
        <p:xfrm>
          <a:off x="6154338" y="3012589"/>
          <a:ext cx="5085522" cy="1524000"/>
        </p:xfrm>
        <a:graphic>
          <a:graphicData uri="http://schemas.openxmlformats.org/drawingml/2006/table">
            <a:tbl>
              <a:tblPr/>
              <a:tblGrid>
                <a:gridCol w="2149475">
                  <a:extLst>
                    <a:ext uri="{9D8B030D-6E8A-4147-A177-3AD203B41FA5}">
                      <a16:colId xmlns:a16="http://schemas.microsoft.com/office/drawing/2014/main" val="1905511882"/>
                    </a:ext>
                  </a:extLst>
                </a:gridCol>
                <a:gridCol w="736600">
                  <a:extLst>
                    <a:ext uri="{9D8B030D-6E8A-4147-A177-3AD203B41FA5}">
                      <a16:colId xmlns:a16="http://schemas.microsoft.com/office/drawing/2014/main" val="2801077115"/>
                    </a:ext>
                  </a:extLst>
                </a:gridCol>
                <a:gridCol w="678622">
                  <a:extLst>
                    <a:ext uri="{9D8B030D-6E8A-4147-A177-3AD203B41FA5}">
                      <a16:colId xmlns:a16="http://schemas.microsoft.com/office/drawing/2014/main" val="310310247"/>
                    </a:ext>
                  </a:extLst>
                </a:gridCol>
                <a:gridCol w="708025">
                  <a:extLst>
                    <a:ext uri="{9D8B030D-6E8A-4147-A177-3AD203B41FA5}">
                      <a16:colId xmlns:a16="http://schemas.microsoft.com/office/drawing/2014/main" val="2479204373"/>
                    </a:ext>
                  </a:extLst>
                </a:gridCol>
                <a:gridCol w="812800">
                  <a:extLst>
                    <a:ext uri="{9D8B030D-6E8A-4147-A177-3AD203B41FA5}">
                      <a16:colId xmlns:a16="http://schemas.microsoft.com/office/drawing/2014/main" val="1842539840"/>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96845416"/>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Friends and Relatives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552927"/>
                  </a:ext>
                </a:extLst>
              </a:tr>
              <a:tr h="190500">
                <a:tc>
                  <a:txBody>
                    <a:bodyPr/>
                    <a:lstStyle/>
                    <a:p>
                      <a:pPr algn="l" rtl="0" fontAlgn="ctr"/>
                      <a:r>
                        <a:rPr lang="en-GB" sz="1100" b="0" i="0" u="none" strike="noStrike">
                          <a:solidFill>
                            <a:srgbClr val="000000"/>
                          </a:solidFill>
                          <a:effectLst/>
                          <a:latin typeface="Calibri" panose="020F0502020204030204" pitchFamily="34" charset="0"/>
                        </a:rPr>
                        <a:t>Hotel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966843"/>
                  </a:ext>
                </a:extLst>
              </a:tr>
              <a:tr h="190500">
                <a:tc>
                  <a:txBody>
                    <a:bodyPr/>
                    <a:lstStyle/>
                    <a:p>
                      <a:pPr algn="l" rtl="0" fontAlgn="ctr"/>
                      <a:r>
                        <a:rPr lang="en-GB" sz="1100" b="0" i="0" u="none" strike="noStrike">
                          <a:solidFill>
                            <a:srgbClr val="000000"/>
                          </a:solidFill>
                          <a:effectLst/>
                          <a:latin typeface="Calibri" panose="020F0502020204030204" pitchFamily="34" charset="0"/>
                        </a:rPr>
                        <a:t>Rented Self-catering accommodation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684069"/>
                  </a:ext>
                </a:extLst>
              </a:tr>
              <a:tr h="190500">
                <a:tc>
                  <a:txBody>
                    <a:bodyPr/>
                    <a:lstStyle/>
                    <a:p>
                      <a:pPr algn="l" rtl="0" fontAlgn="ctr"/>
                      <a:r>
                        <a:rPr lang="en-GB" sz="1100" b="0" i="0" u="none" strike="noStrike">
                          <a:solidFill>
                            <a:srgbClr val="000000"/>
                          </a:solidFill>
                          <a:effectLst/>
                          <a:latin typeface="Calibri" panose="020F0502020204030204" pitchFamily="34" charset="0"/>
                        </a:rPr>
                        <a:t>Airbnb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4251011"/>
                  </a:ext>
                </a:extLst>
              </a:tr>
              <a:tr h="190500">
                <a:tc>
                  <a:txBody>
                    <a:bodyPr/>
                    <a:lstStyle/>
                    <a:p>
                      <a:pPr algn="l" rtl="0" fontAlgn="ctr"/>
                      <a:r>
                        <a:rPr lang="en-GB" sz="1100" b="0" i="0" u="none" strike="noStrike">
                          <a:solidFill>
                            <a:srgbClr val="000000"/>
                          </a:solidFill>
                          <a:effectLst/>
                          <a:latin typeface="Calibri" panose="020F050202020403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6292219"/>
                  </a:ext>
                </a:extLst>
              </a:tr>
              <a:tr h="190500">
                <a:tc>
                  <a:txBody>
                    <a:bodyPr/>
                    <a:lstStyle/>
                    <a:p>
                      <a:pPr algn="l" rtl="0" fontAlgn="ctr"/>
                      <a:r>
                        <a:rPr lang="en-US" sz="1100" b="0" i="0" u="none" strike="noStrike">
                          <a:solidFill>
                            <a:srgbClr val="000000"/>
                          </a:solidFill>
                          <a:effectLst/>
                          <a:latin typeface="Calibri" panose="020F0502020204030204" pitchFamily="34" charset="0"/>
                        </a:rPr>
                        <a:t>Bed and Breakfast/Guest house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981825"/>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Touring caravan / Camping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158402"/>
                  </a:ext>
                </a:extLst>
              </a:tr>
            </a:tbl>
          </a:graphicData>
        </a:graphic>
      </p:graphicFrame>
    </p:spTree>
    <p:extLst>
      <p:ext uri="{BB962C8B-B14F-4D97-AF65-F5344CB8AC3E}">
        <p14:creationId xmlns:p14="http://schemas.microsoft.com/office/powerpoint/2010/main" val="2771301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77</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7" y="1062265"/>
            <a:ext cx="10709719" cy="1033232"/>
          </a:xfrm>
          <a:prstGeom prst="rect">
            <a:avLst/>
          </a:prstGeom>
          <a:noFill/>
        </p:spPr>
        <p:txBody>
          <a:bodyPr wrap="square" rtlCol="0">
            <a:spAutoFit/>
          </a:bodyPr>
          <a:lstStyle/>
          <a:p>
            <a:pPr algn="just">
              <a:lnSpc>
                <a:spcPct val="130000"/>
              </a:lnSpc>
            </a:pPr>
            <a:r>
              <a:rPr lang="en-GB" sz="1200" dirty="0">
                <a:solidFill>
                  <a:srgbClr val="000000"/>
                </a:solidFill>
              </a:rPr>
              <a:t>As you would expect, expenditure levels have gone up since 2010 even when inflation is taken into account. However, we notice an increase in the proportion of day visitor spend on entertainment. This is particularly visible in Margate and likely to be linked to the presence of Turner Contemporary and Dreamland and the wider regeneration mission undertaken. Similarly, overnight trip spend has increased and we notice an increase in the proportion of expenditure on eating and drinking, in line with current trend changes. </a:t>
            </a:r>
            <a:endParaRPr lang="en-GB" sz="1200" dirty="0"/>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61536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Expenditure</a:t>
            </a:r>
            <a:endParaRPr lang="en-GB" sz="1400" b="1" dirty="0">
              <a:solidFill>
                <a:schemeClr val="tx2">
                  <a:lumMod val="75000"/>
                </a:schemeClr>
              </a:solidFill>
              <a:latin typeface="Calibri" pitchFamily="34" charset="0"/>
            </a:endParaRPr>
          </a:p>
        </p:txBody>
      </p:sp>
      <p:graphicFrame>
        <p:nvGraphicFramePr>
          <p:cNvPr id="2" name="Table 1">
            <a:extLst>
              <a:ext uri="{FF2B5EF4-FFF2-40B4-BE49-F238E27FC236}">
                <a16:creationId xmlns:a16="http://schemas.microsoft.com/office/drawing/2014/main" id="{82E78188-8E61-4904-86B4-94CDC6284B7B}"/>
              </a:ext>
            </a:extLst>
          </p:cNvPr>
          <p:cNvGraphicFramePr>
            <a:graphicFrameLocks noGrp="1"/>
          </p:cNvGraphicFramePr>
          <p:nvPr>
            <p:extLst>
              <p:ext uri="{D42A27DB-BD31-4B8C-83A1-F6EECF244321}">
                <p14:modId xmlns:p14="http://schemas.microsoft.com/office/powerpoint/2010/main" val="376448471"/>
              </p:ext>
            </p:extLst>
          </p:nvPr>
        </p:nvGraphicFramePr>
        <p:xfrm>
          <a:off x="635720" y="2530257"/>
          <a:ext cx="4849408" cy="1333500"/>
        </p:xfrm>
        <a:graphic>
          <a:graphicData uri="http://schemas.openxmlformats.org/drawingml/2006/table">
            <a:tbl>
              <a:tblPr/>
              <a:tblGrid>
                <a:gridCol w="1287348">
                  <a:extLst>
                    <a:ext uri="{9D8B030D-6E8A-4147-A177-3AD203B41FA5}">
                      <a16:colId xmlns:a16="http://schemas.microsoft.com/office/drawing/2014/main" val="2649315394"/>
                    </a:ext>
                  </a:extLst>
                </a:gridCol>
                <a:gridCol w="890515">
                  <a:extLst>
                    <a:ext uri="{9D8B030D-6E8A-4147-A177-3AD203B41FA5}">
                      <a16:colId xmlns:a16="http://schemas.microsoft.com/office/drawing/2014/main" val="3004721534"/>
                    </a:ext>
                  </a:extLst>
                </a:gridCol>
                <a:gridCol w="890515">
                  <a:extLst>
                    <a:ext uri="{9D8B030D-6E8A-4147-A177-3AD203B41FA5}">
                      <a16:colId xmlns:a16="http://schemas.microsoft.com/office/drawing/2014/main" val="1169400399"/>
                    </a:ext>
                  </a:extLst>
                </a:gridCol>
                <a:gridCol w="890515">
                  <a:extLst>
                    <a:ext uri="{9D8B030D-6E8A-4147-A177-3AD203B41FA5}">
                      <a16:colId xmlns:a16="http://schemas.microsoft.com/office/drawing/2014/main" val="4132232985"/>
                    </a:ext>
                  </a:extLst>
                </a:gridCol>
                <a:gridCol w="890515">
                  <a:extLst>
                    <a:ext uri="{9D8B030D-6E8A-4147-A177-3AD203B41FA5}">
                      <a16:colId xmlns:a16="http://schemas.microsoft.com/office/drawing/2014/main" val="415707564"/>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918005469"/>
                  </a:ext>
                </a:extLst>
              </a:tr>
              <a:tr h="190500">
                <a:tc>
                  <a:txBody>
                    <a:bodyPr/>
                    <a:lstStyle/>
                    <a:p>
                      <a:pPr algn="l" rtl="0" fontAlgn="ctr"/>
                      <a:r>
                        <a:rPr lang="en-GB" sz="1100" b="0" i="0" u="none" strike="noStrike">
                          <a:solidFill>
                            <a:srgbClr val="000000"/>
                          </a:solidFill>
                          <a:effectLst/>
                          <a:latin typeface="Calibri" panose="020F0502020204030204" pitchFamily="34" charset="0"/>
                        </a:rPr>
                        <a:t>Eating and drinking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£6.73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£5.68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£7.08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£7.90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2109471"/>
                  </a:ext>
                </a:extLst>
              </a:tr>
              <a:tr h="190500">
                <a:tc>
                  <a:txBody>
                    <a:bodyPr/>
                    <a:lstStyle/>
                    <a:p>
                      <a:pPr algn="l" rtl="0" fontAlgn="ctr"/>
                      <a:r>
                        <a:rPr lang="en-GB" sz="1100" b="0" i="0" u="none" strike="noStrike">
                          <a:solidFill>
                            <a:srgbClr val="000000"/>
                          </a:solidFill>
                          <a:effectLst/>
                          <a:latin typeface="Calibri" panose="020F0502020204030204" pitchFamily="34" charset="0"/>
                        </a:rPr>
                        <a:t>Shopping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£3.43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£3.37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£1.07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£5.24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154519"/>
                  </a:ext>
                </a:extLst>
              </a:tr>
              <a:tr h="190500">
                <a:tc>
                  <a:txBody>
                    <a:bodyPr/>
                    <a:lstStyle/>
                    <a:p>
                      <a:pPr algn="l" rtl="0" fontAlgn="ctr"/>
                      <a:r>
                        <a:rPr lang="en-GB" sz="1100" b="0" i="0" u="none" strike="noStrike">
                          <a:solidFill>
                            <a:srgbClr val="000000"/>
                          </a:solidFill>
                          <a:effectLst/>
                          <a:latin typeface="Calibri" panose="020F050202020403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£0.55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£0.75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£0.51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£0.32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879213"/>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Travel &amp; 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£1.79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£2.24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£1.79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£1.20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19863"/>
                  </a:ext>
                </a:extLst>
              </a:tr>
              <a:tr h="190500">
                <a:tc>
                  <a:txBody>
                    <a:bodyPr/>
                    <a:lstStyle/>
                    <a:p>
                      <a:pPr algn="l" fontAlgn="ctr"/>
                      <a:r>
                        <a:rPr lang="en-GB" sz="1100" b="1" i="0" u="none" strike="noStrike" dirty="0">
                          <a:solidFill>
                            <a:srgbClr val="000000"/>
                          </a:solidFill>
                          <a:effectLst/>
                          <a:latin typeface="Calibri" panose="020F0502020204030204" pitchFamily="34" charset="0"/>
                          <a:cs typeface="Arial" panose="020B0604020202020204" pitchFamily="34" charset="0"/>
                        </a:rPr>
                        <a:t>Total </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£12.50</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£12.04</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£10.45</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£14.66</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57436"/>
                  </a:ext>
                </a:extLst>
              </a:tr>
              <a:tr h="1905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alibri" panose="020F0502020204030204" pitchFamily="34" charset="0"/>
                          <a:cs typeface="Arial" panose="020B0604020202020204" pitchFamily="34" charset="0"/>
                        </a:rPr>
                        <a:t>Total (with inflation)</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£15.74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170884084"/>
                  </a:ext>
                </a:extLst>
              </a:tr>
            </a:tbl>
          </a:graphicData>
        </a:graphic>
      </p:graphicFrame>
      <p:graphicFrame>
        <p:nvGraphicFramePr>
          <p:cNvPr id="3" name="Table 2">
            <a:extLst>
              <a:ext uri="{FF2B5EF4-FFF2-40B4-BE49-F238E27FC236}">
                <a16:creationId xmlns:a16="http://schemas.microsoft.com/office/drawing/2014/main" id="{2A7D6CD3-C0D3-40FD-A028-66F1CCC1A3B0}"/>
              </a:ext>
            </a:extLst>
          </p:cNvPr>
          <p:cNvGraphicFramePr>
            <a:graphicFrameLocks noGrp="1"/>
          </p:cNvGraphicFramePr>
          <p:nvPr>
            <p:extLst>
              <p:ext uri="{D42A27DB-BD31-4B8C-83A1-F6EECF244321}">
                <p14:modId xmlns:p14="http://schemas.microsoft.com/office/powerpoint/2010/main" val="2590875810"/>
              </p:ext>
            </p:extLst>
          </p:nvPr>
        </p:nvGraphicFramePr>
        <p:xfrm>
          <a:off x="635720" y="4176296"/>
          <a:ext cx="4849408" cy="1524000"/>
        </p:xfrm>
        <a:graphic>
          <a:graphicData uri="http://schemas.openxmlformats.org/drawingml/2006/table">
            <a:tbl>
              <a:tblPr/>
              <a:tblGrid>
                <a:gridCol w="1259068">
                  <a:extLst>
                    <a:ext uri="{9D8B030D-6E8A-4147-A177-3AD203B41FA5}">
                      <a16:colId xmlns:a16="http://schemas.microsoft.com/office/drawing/2014/main" val="750468627"/>
                    </a:ext>
                  </a:extLst>
                </a:gridCol>
                <a:gridCol w="897585">
                  <a:extLst>
                    <a:ext uri="{9D8B030D-6E8A-4147-A177-3AD203B41FA5}">
                      <a16:colId xmlns:a16="http://schemas.microsoft.com/office/drawing/2014/main" val="2036290040"/>
                    </a:ext>
                  </a:extLst>
                </a:gridCol>
                <a:gridCol w="897585">
                  <a:extLst>
                    <a:ext uri="{9D8B030D-6E8A-4147-A177-3AD203B41FA5}">
                      <a16:colId xmlns:a16="http://schemas.microsoft.com/office/drawing/2014/main" val="254988334"/>
                    </a:ext>
                  </a:extLst>
                </a:gridCol>
                <a:gridCol w="897585">
                  <a:extLst>
                    <a:ext uri="{9D8B030D-6E8A-4147-A177-3AD203B41FA5}">
                      <a16:colId xmlns:a16="http://schemas.microsoft.com/office/drawing/2014/main" val="1783712511"/>
                    </a:ext>
                  </a:extLst>
                </a:gridCol>
                <a:gridCol w="897585">
                  <a:extLst>
                    <a:ext uri="{9D8B030D-6E8A-4147-A177-3AD203B41FA5}">
                      <a16:colId xmlns:a16="http://schemas.microsoft.com/office/drawing/2014/main" val="1718009326"/>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403948693"/>
                  </a:ext>
                </a:extLst>
              </a:tr>
              <a:tr h="190500">
                <a:tc>
                  <a:txBody>
                    <a:bodyPr/>
                    <a:lstStyle/>
                    <a:p>
                      <a:pPr algn="l" rtl="0" fontAlgn="ctr"/>
                      <a:r>
                        <a:rPr lang="en-GB" sz="1100" b="0" i="0" u="none" strike="noStrike">
                          <a:solidFill>
                            <a:srgbClr val="000000"/>
                          </a:solidFill>
                          <a:effectLst/>
                          <a:latin typeface="Calibri" panose="020F0502020204030204" pitchFamily="34" charset="0"/>
                        </a:rPr>
                        <a:t>Eating and drinking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£10.50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£11.71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£10.12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£10.18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3995823"/>
                  </a:ext>
                </a:extLst>
              </a:tr>
              <a:tr h="190500">
                <a:tc>
                  <a:txBody>
                    <a:bodyPr/>
                    <a:lstStyle/>
                    <a:p>
                      <a:pPr algn="l" rtl="0" fontAlgn="ctr"/>
                      <a:r>
                        <a:rPr lang="en-GB" sz="1100" b="0" i="0" u="none" strike="noStrike">
                          <a:solidFill>
                            <a:srgbClr val="000000"/>
                          </a:solidFill>
                          <a:effectLst/>
                          <a:latin typeface="Calibri" panose="020F0502020204030204" pitchFamily="34" charset="0"/>
                        </a:rPr>
                        <a:t>Shopping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£5.92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£8.51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£5.44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£4.83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345256"/>
                  </a:ext>
                </a:extLst>
              </a:tr>
              <a:tr h="190500">
                <a:tc>
                  <a:txBody>
                    <a:bodyPr/>
                    <a:lstStyle/>
                    <a:p>
                      <a:pPr algn="l" rtl="0" fontAlgn="ctr"/>
                      <a:r>
                        <a:rPr lang="en-GB" sz="1100" b="0" i="0" u="none" strike="noStrike">
                          <a:solidFill>
                            <a:srgbClr val="000000"/>
                          </a:solidFill>
                          <a:effectLst/>
                          <a:latin typeface="Calibri" panose="020F050202020403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£1.55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£2.71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£1.67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£0.63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2231571"/>
                  </a:ext>
                </a:extLst>
              </a:tr>
              <a:tr h="190500">
                <a:tc>
                  <a:txBody>
                    <a:bodyPr/>
                    <a:lstStyle/>
                    <a:p>
                      <a:pPr algn="l" rtl="0" fontAlgn="ctr"/>
                      <a:r>
                        <a:rPr lang="en-GB" sz="1100" b="0" i="0" u="none" strike="noStrike">
                          <a:solidFill>
                            <a:srgbClr val="000000"/>
                          </a:solidFill>
                          <a:effectLst/>
                          <a:latin typeface="Calibri" panose="020F0502020204030204" pitchFamily="34" charset="0"/>
                        </a:rPr>
                        <a:t>Travel &amp; 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£1.02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£0.45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£1.69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52525"/>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All accommodation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£9.53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£8.53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£11.09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£6.62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515565"/>
                  </a:ext>
                </a:extLst>
              </a:tr>
              <a:tr h="190500">
                <a:tc>
                  <a:txBody>
                    <a:bodyPr/>
                    <a:lstStyle/>
                    <a:p>
                      <a:pPr algn="l" fontAlgn="ctr"/>
                      <a:r>
                        <a:rPr lang="en-GB" sz="1100" b="1" i="0" u="none" strike="noStrike">
                          <a:solidFill>
                            <a:srgbClr val="000000"/>
                          </a:solidFill>
                          <a:effectLst/>
                          <a:latin typeface="Calibri" panose="020F0502020204030204" pitchFamily="34" charset="0"/>
                          <a:cs typeface="Arial" panose="020B0604020202020204" pitchFamily="34" charset="0"/>
                        </a:rPr>
                        <a:t>Total </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£28.52</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£32.58</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£28.77</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£23.95</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697433"/>
                  </a:ext>
                </a:extLst>
              </a:tr>
              <a:tr h="1905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100" b="1" i="0" u="none" strike="noStrike" dirty="0">
                          <a:solidFill>
                            <a:srgbClr val="000000"/>
                          </a:solidFill>
                          <a:effectLst/>
                          <a:latin typeface="Calibri" panose="020F0502020204030204" pitchFamily="34" charset="0"/>
                          <a:cs typeface="Arial" panose="020B0604020202020204" pitchFamily="34" charset="0"/>
                        </a:rPr>
                        <a:t>Total (with inflation)</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£35.90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£40.94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fontAlgn="ctr"/>
                      <a:r>
                        <a:rPr lang="en-GB" sz="1100" b="1" i="0" u="none" strike="noStrike" dirty="0">
                          <a:solidFill>
                            <a:srgbClr val="000000"/>
                          </a:solidFill>
                          <a:effectLst/>
                          <a:latin typeface="Calibri" panose="020F0502020204030204" pitchFamily="34" charset="0"/>
                        </a:rPr>
                        <a:t>£30.23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347540936"/>
                  </a:ext>
                </a:extLst>
              </a:tr>
            </a:tbl>
          </a:graphicData>
        </a:graphic>
      </p:graphicFrame>
      <p:graphicFrame>
        <p:nvGraphicFramePr>
          <p:cNvPr id="4" name="Table 3">
            <a:extLst>
              <a:ext uri="{FF2B5EF4-FFF2-40B4-BE49-F238E27FC236}">
                <a16:creationId xmlns:a16="http://schemas.microsoft.com/office/drawing/2014/main" id="{05CECD8F-0DC8-4C50-8B38-55AA19CDFB3C}"/>
              </a:ext>
            </a:extLst>
          </p:cNvPr>
          <p:cNvGraphicFramePr>
            <a:graphicFrameLocks noGrp="1"/>
          </p:cNvGraphicFramePr>
          <p:nvPr>
            <p:extLst>
              <p:ext uri="{D42A27DB-BD31-4B8C-83A1-F6EECF244321}">
                <p14:modId xmlns:p14="http://schemas.microsoft.com/office/powerpoint/2010/main" val="1001343647"/>
              </p:ext>
            </p:extLst>
          </p:nvPr>
        </p:nvGraphicFramePr>
        <p:xfrm>
          <a:off x="6397637" y="2526689"/>
          <a:ext cx="4849409" cy="1143000"/>
        </p:xfrm>
        <a:graphic>
          <a:graphicData uri="http://schemas.openxmlformats.org/drawingml/2006/table">
            <a:tbl>
              <a:tblPr/>
              <a:tblGrid>
                <a:gridCol w="1413069">
                  <a:extLst>
                    <a:ext uri="{9D8B030D-6E8A-4147-A177-3AD203B41FA5}">
                      <a16:colId xmlns:a16="http://schemas.microsoft.com/office/drawing/2014/main" val="1597307618"/>
                    </a:ext>
                  </a:extLst>
                </a:gridCol>
                <a:gridCol w="859085">
                  <a:extLst>
                    <a:ext uri="{9D8B030D-6E8A-4147-A177-3AD203B41FA5}">
                      <a16:colId xmlns:a16="http://schemas.microsoft.com/office/drawing/2014/main" val="3716997264"/>
                    </a:ext>
                  </a:extLst>
                </a:gridCol>
                <a:gridCol w="859085">
                  <a:extLst>
                    <a:ext uri="{9D8B030D-6E8A-4147-A177-3AD203B41FA5}">
                      <a16:colId xmlns:a16="http://schemas.microsoft.com/office/drawing/2014/main" val="2092452416"/>
                    </a:ext>
                  </a:extLst>
                </a:gridCol>
                <a:gridCol w="859085">
                  <a:extLst>
                    <a:ext uri="{9D8B030D-6E8A-4147-A177-3AD203B41FA5}">
                      <a16:colId xmlns:a16="http://schemas.microsoft.com/office/drawing/2014/main" val="1768597561"/>
                    </a:ext>
                  </a:extLst>
                </a:gridCol>
                <a:gridCol w="859085">
                  <a:extLst>
                    <a:ext uri="{9D8B030D-6E8A-4147-A177-3AD203B41FA5}">
                      <a16:colId xmlns:a16="http://schemas.microsoft.com/office/drawing/2014/main" val="2131254838"/>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684280275"/>
                  </a:ext>
                </a:extLst>
              </a:tr>
              <a:tr h="190500">
                <a:tc>
                  <a:txBody>
                    <a:bodyPr/>
                    <a:lstStyle/>
                    <a:p>
                      <a:pPr algn="l" rtl="0" fontAlgn="ctr"/>
                      <a:r>
                        <a:rPr lang="en-GB" sz="1100" b="0" i="0" u="none" strike="noStrike">
                          <a:solidFill>
                            <a:srgbClr val="000000"/>
                          </a:solidFill>
                          <a:effectLst/>
                          <a:latin typeface="Calibri" panose="020F0502020204030204" pitchFamily="34" charset="0"/>
                        </a:rPr>
                        <a:t>Eating and drinking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£11.99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£14.01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765319"/>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Shopping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869600"/>
                  </a:ext>
                </a:extLst>
              </a:tr>
              <a:tr h="190500">
                <a:tc>
                  <a:txBody>
                    <a:bodyPr/>
                    <a:lstStyle/>
                    <a:p>
                      <a:pPr algn="l" rtl="0" fontAlgn="ctr"/>
                      <a:r>
                        <a:rPr lang="en-GB" sz="1100" b="0" i="0" u="none" strike="noStrike">
                          <a:solidFill>
                            <a:srgbClr val="000000"/>
                          </a:solidFill>
                          <a:effectLst/>
                          <a:latin typeface="Calibri" panose="020F050202020403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071013"/>
                  </a:ext>
                </a:extLst>
              </a:tr>
              <a:tr h="190500">
                <a:tc>
                  <a:txBody>
                    <a:bodyPr/>
                    <a:lstStyle/>
                    <a:p>
                      <a:pPr algn="l" rtl="0" fontAlgn="ctr"/>
                      <a:r>
                        <a:rPr lang="en-GB" sz="1100" b="0" i="0" u="none" strike="noStrike">
                          <a:solidFill>
                            <a:srgbClr val="000000"/>
                          </a:solidFill>
                          <a:effectLst/>
                          <a:latin typeface="Calibri" panose="020F0502020204030204" pitchFamily="34" charset="0"/>
                        </a:rPr>
                        <a:t>Travel &amp; 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£8.49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£6.93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£5.05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288956"/>
                  </a:ext>
                </a:extLst>
              </a:tr>
              <a:tr h="190500">
                <a:tc>
                  <a:txBody>
                    <a:bodyPr/>
                    <a:lstStyle/>
                    <a:p>
                      <a:pPr algn="l" rtl="0" fontAlgn="ctr"/>
                      <a:r>
                        <a:rPr lang="en-GB" sz="1100" b="1" i="0" u="none" strike="noStrike">
                          <a:solidFill>
                            <a:srgbClr val="000000"/>
                          </a:solidFill>
                          <a:effectLst/>
                          <a:latin typeface="Calibri" panose="020F0502020204030204" pitchFamily="34" charset="0"/>
                        </a:rPr>
                        <a:t>Spend per day trip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Calibri" panose="020F0502020204030204" pitchFamily="34" charset="0"/>
                        </a:rPr>
                        <a:t>£24.71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1" i="0" u="none" strike="noStrike">
                          <a:solidFill>
                            <a:srgbClr val="000000"/>
                          </a:solidFill>
                          <a:effectLst/>
                          <a:latin typeface="Calibri" panose="020F0502020204030204" pitchFamily="34" charset="0"/>
                        </a:rPr>
                        <a:t>£28.53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Calibri" panose="020F0502020204030204" pitchFamily="34" charset="0"/>
                        </a:rPr>
                        <a:t>£25.16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dirty="0">
                          <a:solidFill>
                            <a:srgbClr val="000000"/>
                          </a:solidFill>
                          <a:effectLst/>
                          <a:latin typeface="Calibri" panose="020F0502020204030204" pitchFamily="34" charset="0"/>
                        </a:rPr>
                        <a:t>£19.27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6216271"/>
                  </a:ext>
                </a:extLst>
              </a:tr>
            </a:tbl>
          </a:graphicData>
        </a:graphic>
      </p:graphicFrame>
      <p:graphicFrame>
        <p:nvGraphicFramePr>
          <p:cNvPr id="5" name="Table 4">
            <a:extLst>
              <a:ext uri="{FF2B5EF4-FFF2-40B4-BE49-F238E27FC236}">
                <a16:creationId xmlns:a16="http://schemas.microsoft.com/office/drawing/2014/main" id="{3DA95B6B-133B-4E75-B4B8-D70FBF7EC2B4}"/>
              </a:ext>
            </a:extLst>
          </p:cNvPr>
          <p:cNvGraphicFramePr>
            <a:graphicFrameLocks noGrp="1"/>
          </p:cNvGraphicFramePr>
          <p:nvPr>
            <p:extLst>
              <p:ext uri="{D42A27DB-BD31-4B8C-83A1-F6EECF244321}">
                <p14:modId xmlns:p14="http://schemas.microsoft.com/office/powerpoint/2010/main" val="2535191025"/>
              </p:ext>
            </p:extLst>
          </p:nvPr>
        </p:nvGraphicFramePr>
        <p:xfrm>
          <a:off x="6397636" y="4216794"/>
          <a:ext cx="4849410" cy="1333500"/>
        </p:xfrm>
        <a:graphic>
          <a:graphicData uri="http://schemas.openxmlformats.org/drawingml/2006/table">
            <a:tbl>
              <a:tblPr/>
              <a:tblGrid>
                <a:gridCol w="1426610">
                  <a:extLst>
                    <a:ext uri="{9D8B030D-6E8A-4147-A177-3AD203B41FA5}">
                      <a16:colId xmlns:a16="http://schemas.microsoft.com/office/drawing/2014/main" val="441495565"/>
                    </a:ext>
                  </a:extLst>
                </a:gridCol>
                <a:gridCol w="855700">
                  <a:extLst>
                    <a:ext uri="{9D8B030D-6E8A-4147-A177-3AD203B41FA5}">
                      <a16:colId xmlns:a16="http://schemas.microsoft.com/office/drawing/2014/main" val="693538975"/>
                    </a:ext>
                  </a:extLst>
                </a:gridCol>
                <a:gridCol w="855700">
                  <a:extLst>
                    <a:ext uri="{9D8B030D-6E8A-4147-A177-3AD203B41FA5}">
                      <a16:colId xmlns:a16="http://schemas.microsoft.com/office/drawing/2014/main" val="1759760830"/>
                    </a:ext>
                  </a:extLst>
                </a:gridCol>
                <a:gridCol w="855700">
                  <a:extLst>
                    <a:ext uri="{9D8B030D-6E8A-4147-A177-3AD203B41FA5}">
                      <a16:colId xmlns:a16="http://schemas.microsoft.com/office/drawing/2014/main" val="1232613745"/>
                    </a:ext>
                  </a:extLst>
                </a:gridCol>
                <a:gridCol w="855700">
                  <a:extLst>
                    <a:ext uri="{9D8B030D-6E8A-4147-A177-3AD203B41FA5}">
                      <a16:colId xmlns:a16="http://schemas.microsoft.com/office/drawing/2014/main" val="1841709693"/>
                    </a:ext>
                  </a:extLst>
                </a:gridCol>
              </a:tblGrid>
              <a:tr h="190500">
                <a:tc>
                  <a:txBody>
                    <a:bodyPr/>
                    <a:lstStyle/>
                    <a:p>
                      <a:pPr algn="l" rtl="0"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387284121"/>
                  </a:ext>
                </a:extLst>
              </a:tr>
              <a:tr h="190500">
                <a:tc>
                  <a:txBody>
                    <a:bodyPr/>
                    <a:lstStyle/>
                    <a:p>
                      <a:pPr algn="l" rtl="0" fontAlgn="ctr"/>
                      <a:r>
                        <a:rPr lang="en-GB" sz="1100" b="0" i="0" u="none" strike="noStrike">
                          <a:solidFill>
                            <a:srgbClr val="000000"/>
                          </a:solidFill>
                          <a:effectLst/>
                          <a:latin typeface="Calibri" panose="020F0502020204030204" pitchFamily="34" charset="0"/>
                        </a:rPr>
                        <a:t>Eating and drinking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£14.66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£15.80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865542"/>
                  </a:ext>
                </a:extLst>
              </a:tr>
              <a:tr h="190500">
                <a:tc>
                  <a:txBody>
                    <a:bodyPr/>
                    <a:lstStyle/>
                    <a:p>
                      <a:pPr algn="l" rtl="0" fontAlgn="ctr"/>
                      <a:r>
                        <a:rPr lang="en-GB" sz="1100" b="0" i="0" u="none" strike="noStrike">
                          <a:solidFill>
                            <a:srgbClr val="000000"/>
                          </a:solidFill>
                          <a:effectLst/>
                          <a:latin typeface="Calibri" panose="020F0502020204030204" pitchFamily="34" charset="0"/>
                        </a:rPr>
                        <a:t>Shopping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dirty="0">
                          <a:solidFill>
                            <a:srgbClr val="000000"/>
                          </a:solidFill>
                          <a:effectLst/>
                          <a:latin typeface="Calibri" panose="020F0502020204030204" pitchFamily="34" charset="0"/>
                        </a:rPr>
                        <a:t>£4.03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09652"/>
                  </a:ext>
                </a:extLst>
              </a:tr>
              <a:tr h="190500">
                <a:tc>
                  <a:txBody>
                    <a:bodyPr/>
                    <a:lstStyle/>
                    <a:p>
                      <a:pPr algn="l" rtl="0" fontAlgn="ctr"/>
                      <a:r>
                        <a:rPr lang="en-GB" sz="1100" b="0" i="0" u="none" strike="noStrike" dirty="0">
                          <a:solidFill>
                            <a:srgbClr val="000000"/>
                          </a:solidFill>
                          <a:effectLst/>
                          <a:latin typeface="Calibri" panose="020F050202020403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£7.21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£3.08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279637"/>
                  </a:ext>
                </a:extLst>
              </a:tr>
              <a:tr h="190500">
                <a:tc>
                  <a:txBody>
                    <a:bodyPr/>
                    <a:lstStyle/>
                    <a:p>
                      <a:pPr algn="l" rtl="0" fontAlgn="ctr"/>
                      <a:r>
                        <a:rPr lang="en-GB" sz="1100" b="0" i="0" u="none" strike="noStrike">
                          <a:solidFill>
                            <a:srgbClr val="000000"/>
                          </a:solidFill>
                          <a:effectLst/>
                          <a:latin typeface="Calibri" panose="020F0502020204030204" pitchFamily="34" charset="0"/>
                        </a:rPr>
                        <a:t>Travel &amp; transport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£8.74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£4.83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492607"/>
                  </a:ext>
                </a:extLst>
              </a:tr>
              <a:tr h="190500">
                <a:tc>
                  <a:txBody>
                    <a:bodyPr/>
                    <a:lstStyle/>
                    <a:p>
                      <a:pPr algn="l" rtl="0" fontAlgn="ctr"/>
                      <a:r>
                        <a:rPr lang="en-GB" sz="1100" b="0" i="0" u="none" strike="noStrike">
                          <a:solidFill>
                            <a:srgbClr val="000000"/>
                          </a:solidFill>
                          <a:effectLst/>
                          <a:latin typeface="Calibri" panose="020F0502020204030204" pitchFamily="34" charset="0"/>
                        </a:rPr>
                        <a:t>All accommodation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0" i="0" u="none" strike="noStrike">
                          <a:solidFill>
                            <a:srgbClr val="000000"/>
                          </a:solidFill>
                          <a:effectLst/>
                          <a:latin typeface="Calibri" panose="020F0502020204030204" pitchFamily="34" charset="0"/>
                        </a:rPr>
                        <a:t>£14.85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a:solidFill>
                            <a:srgbClr val="000000"/>
                          </a:solidFill>
                          <a:effectLst/>
                          <a:latin typeface="Calibri" panose="020F0502020204030204" pitchFamily="34" charset="0"/>
                        </a:rPr>
                        <a:t>£15.93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0" i="0" u="none" strike="noStrike" dirty="0">
                          <a:solidFill>
                            <a:srgbClr val="000000"/>
                          </a:solidFill>
                          <a:effectLst/>
                          <a:latin typeface="Calibri" panose="020F0502020204030204" pitchFamily="34" charset="0"/>
                        </a:rPr>
                        <a:t>£11.93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7895179"/>
                  </a:ext>
                </a:extLst>
              </a:tr>
              <a:tr h="190500">
                <a:tc>
                  <a:txBody>
                    <a:bodyPr/>
                    <a:lstStyle/>
                    <a:p>
                      <a:pPr algn="l" rtl="0" fontAlgn="ctr"/>
                      <a:r>
                        <a:rPr lang="en-GB" sz="1100" b="1" i="0" u="none" strike="noStrike">
                          <a:solidFill>
                            <a:srgbClr val="000000"/>
                          </a:solidFill>
                          <a:effectLst/>
                          <a:latin typeface="Calibri" panose="020F0502020204030204" pitchFamily="34" charset="0"/>
                        </a:rPr>
                        <a:t>Spend per night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Calibri" panose="020F0502020204030204" pitchFamily="34" charset="0"/>
                        </a:rPr>
                        <a:t>£43.97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GB" sz="1100" b="1" i="0" u="none" strike="noStrike">
                          <a:solidFill>
                            <a:srgbClr val="000000"/>
                          </a:solidFill>
                          <a:effectLst/>
                          <a:latin typeface="Calibri" panose="020F0502020204030204" pitchFamily="34" charset="0"/>
                        </a:rPr>
                        <a:t>£50.63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a:solidFill>
                            <a:srgbClr val="000000"/>
                          </a:solidFill>
                          <a:effectLst/>
                          <a:latin typeface="Calibri" panose="020F0502020204030204" pitchFamily="34" charset="0"/>
                        </a:rPr>
                        <a:t>£43.28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100" b="1" i="0" u="none" strike="noStrike" dirty="0">
                          <a:solidFill>
                            <a:srgbClr val="000000"/>
                          </a:solidFill>
                          <a:effectLst/>
                          <a:latin typeface="Calibri" panose="020F0502020204030204" pitchFamily="34" charset="0"/>
                        </a:rPr>
                        <a:t>£37.99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3030598"/>
                  </a:ext>
                </a:extLst>
              </a:tr>
            </a:tbl>
          </a:graphicData>
        </a:graphic>
      </p:graphicFrame>
      <p:sp>
        <p:nvSpPr>
          <p:cNvPr id="14" name="TextBox 13">
            <a:extLst>
              <a:ext uri="{FF2B5EF4-FFF2-40B4-BE49-F238E27FC236}">
                <a16:creationId xmlns:a16="http://schemas.microsoft.com/office/drawing/2014/main" id="{1296669A-BFB0-4979-999F-F126B1F6112D}"/>
              </a:ext>
            </a:extLst>
          </p:cNvPr>
          <p:cNvSpPr txBox="1"/>
          <p:nvPr/>
        </p:nvSpPr>
        <p:spPr>
          <a:xfrm>
            <a:off x="670284" y="2184582"/>
            <a:ext cx="10709719" cy="313034"/>
          </a:xfrm>
          <a:prstGeom prst="rect">
            <a:avLst/>
          </a:prstGeom>
          <a:noFill/>
        </p:spPr>
        <p:txBody>
          <a:bodyPr wrap="square" rtlCol="0">
            <a:spAutoFit/>
          </a:bodyPr>
          <a:lstStyle/>
          <a:p>
            <a:pPr algn="just">
              <a:lnSpc>
                <a:spcPct val="130000"/>
              </a:lnSpc>
            </a:pPr>
            <a:r>
              <a:rPr lang="en-GB" sz="1200" b="1" dirty="0">
                <a:solidFill>
                  <a:srgbClr val="000000"/>
                </a:solidFill>
              </a:rPr>
              <a:t>Day visitors								 				Day visitors</a:t>
            </a:r>
            <a:endParaRPr lang="en-GB" sz="1200" b="1" dirty="0">
              <a:solidFill>
                <a:srgbClr val="000000"/>
              </a:solidFill>
              <a:latin typeface="Calibri" panose="020F0502020204030204" pitchFamily="34" charset="0"/>
            </a:endParaRPr>
          </a:p>
        </p:txBody>
      </p:sp>
      <p:sp>
        <p:nvSpPr>
          <p:cNvPr id="15" name="TextBox 14">
            <a:extLst>
              <a:ext uri="{FF2B5EF4-FFF2-40B4-BE49-F238E27FC236}">
                <a16:creationId xmlns:a16="http://schemas.microsoft.com/office/drawing/2014/main" id="{6C291FC2-26B3-4446-9656-1BB44EA645DC}"/>
              </a:ext>
            </a:extLst>
          </p:cNvPr>
          <p:cNvSpPr txBox="1"/>
          <p:nvPr/>
        </p:nvSpPr>
        <p:spPr>
          <a:xfrm>
            <a:off x="670284" y="3903760"/>
            <a:ext cx="10709719" cy="313034"/>
          </a:xfrm>
          <a:prstGeom prst="rect">
            <a:avLst/>
          </a:prstGeom>
          <a:noFill/>
        </p:spPr>
        <p:txBody>
          <a:bodyPr wrap="square" rtlCol="0">
            <a:spAutoFit/>
          </a:bodyPr>
          <a:lstStyle/>
          <a:p>
            <a:pPr algn="just">
              <a:lnSpc>
                <a:spcPct val="130000"/>
              </a:lnSpc>
            </a:pPr>
            <a:r>
              <a:rPr lang="en-GB" sz="1200" b="1" dirty="0">
                <a:solidFill>
                  <a:srgbClr val="000000"/>
                </a:solidFill>
              </a:rPr>
              <a:t>Overnight visitors								 			Overnight visitors</a:t>
            </a:r>
            <a:endParaRPr lang="en-GB" sz="1200" b="1" dirty="0">
              <a:solidFill>
                <a:srgbClr val="000000"/>
              </a:solidFill>
              <a:latin typeface="Calibri" panose="020F0502020204030204" pitchFamily="34" charset="0"/>
            </a:endParaRPr>
          </a:p>
        </p:txBody>
      </p:sp>
      <p:sp>
        <p:nvSpPr>
          <p:cNvPr id="6" name="Rectangle 5">
            <a:extLst>
              <a:ext uri="{FF2B5EF4-FFF2-40B4-BE49-F238E27FC236}">
                <a16:creationId xmlns:a16="http://schemas.microsoft.com/office/drawing/2014/main" id="{DC87113D-F33B-4504-8BEB-B147DEE2C15F}"/>
              </a:ext>
            </a:extLst>
          </p:cNvPr>
          <p:cNvSpPr/>
          <p:nvPr/>
        </p:nvSpPr>
        <p:spPr>
          <a:xfrm>
            <a:off x="6890993" y="6253538"/>
            <a:ext cx="4044100" cy="430887"/>
          </a:xfrm>
          <a:prstGeom prst="rect">
            <a:avLst/>
          </a:prstGeom>
        </p:spPr>
        <p:txBody>
          <a:bodyPr wrap="square">
            <a:spAutoFit/>
          </a:bodyPr>
          <a:lstStyle/>
          <a:p>
            <a:r>
              <a:rPr lang="en-US" sz="1100" i="1" dirty="0"/>
              <a:t>Note: We have used the Bank of England inflation calculator to check how expenditure levels have changed between 2010 and 2018</a:t>
            </a:r>
            <a:endParaRPr lang="en-GB" sz="1100" i="1" dirty="0"/>
          </a:p>
        </p:txBody>
      </p:sp>
      <p:sp>
        <p:nvSpPr>
          <p:cNvPr id="16" name="object 8">
            <a:extLst>
              <a:ext uri="{FF2B5EF4-FFF2-40B4-BE49-F238E27FC236}">
                <a16:creationId xmlns:a16="http://schemas.microsoft.com/office/drawing/2014/main" id="{76408FA1-1264-447F-A4B1-3C4AAD2630C2}"/>
              </a:ext>
            </a:extLst>
          </p:cNvPr>
          <p:cNvSpPr/>
          <p:nvPr/>
        </p:nvSpPr>
        <p:spPr>
          <a:xfrm>
            <a:off x="182548" y="6114682"/>
            <a:ext cx="5913451" cy="708600"/>
          </a:xfrm>
          <a:custGeom>
            <a:avLst/>
            <a:gdLst/>
            <a:ahLst/>
            <a:cxnLst/>
            <a:rect l="l" t="t" r="r" b="b"/>
            <a:pathLst>
              <a:path w="11555095" h="1193800">
                <a:moveTo>
                  <a:pt x="0" y="1193291"/>
                </a:moveTo>
                <a:lnTo>
                  <a:pt x="11554968" y="1193291"/>
                </a:lnTo>
                <a:lnTo>
                  <a:pt x="11554968" y="0"/>
                </a:lnTo>
                <a:lnTo>
                  <a:pt x="0" y="0"/>
                </a:lnTo>
                <a:lnTo>
                  <a:pt x="0" y="1193291"/>
                </a:lnTo>
                <a:close/>
              </a:path>
            </a:pathLst>
          </a:custGeom>
          <a:solidFill>
            <a:srgbClr val="C5DFB4">
              <a:alpha val="32156"/>
            </a:srgbClr>
          </a:solidFill>
        </p:spPr>
        <p:txBody>
          <a:bodyPr wrap="square" lIns="0" tIns="0" rIns="0" bIns="0" rtlCol="0"/>
          <a:lstStyle/>
          <a:p>
            <a:endParaRPr dirty="0"/>
          </a:p>
        </p:txBody>
      </p:sp>
      <p:sp>
        <p:nvSpPr>
          <p:cNvPr id="17" name="object 9">
            <a:extLst>
              <a:ext uri="{FF2B5EF4-FFF2-40B4-BE49-F238E27FC236}">
                <a16:creationId xmlns:a16="http://schemas.microsoft.com/office/drawing/2014/main" id="{BE06DC66-892D-4C44-94A0-0E478392D547}"/>
              </a:ext>
            </a:extLst>
          </p:cNvPr>
          <p:cNvSpPr txBox="1"/>
          <p:nvPr/>
        </p:nvSpPr>
        <p:spPr>
          <a:xfrm>
            <a:off x="182549" y="6189534"/>
            <a:ext cx="5737484" cy="604653"/>
          </a:xfrm>
          <a:prstGeom prst="rect">
            <a:avLst/>
          </a:prstGeom>
          <a:solidFill>
            <a:srgbClr val="C5DFB4">
              <a:alpha val="32156"/>
            </a:srgbClr>
          </a:solidFill>
        </p:spPr>
        <p:txBody>
          <a:bodyPr vert="horz" wrap="square" lIns="0" tIns="95885" rIns="0" bIns="0" rtlCol="0">
            <a:spAutoFit/>
          </a:bodyPr>
          <a:lstStyle/>
          <a:p>
            <a:pPr marL="262890" marR="80010" indent="-172085" algn="just">
              <a:lnSpc>
                <a:spcPct val="100000"/>
              </a:lnSpc>
              <a:spcBef>
                <a:spcPts val="755"/>
              </a:spcBef>
              <a:buFont typeface="Wingdings"/>
              <a:buChar char=""/>
              <a:tabLst>
                <a:tab pos="263525" algn="l"/>
              </a:tabLst>
            </a:pPr>
            <a:r>
              <a:rPr lang="en-GB" sz="1100" spc="-5" dirty="0">
                <a:latin typeface="Calibri"/>
                <a:cs typeface="Calibri"/>
              </a:rPr>
              <a:t>Supports Visit England’s view that </a:t>
            </a:r>
            <a:r>
              <a:rPr lang="en-US" sz="1100" spc="-5" dirty="0">
                <a:cs typeface="Calibri"/>
              </a:rPr>
              <a:t>England </a:t>
            </a:r>
            <a:r>
              <a:rPr lang="en-US" sz="1100" dirty="0">
                <a:cs typeface="Calibri"/>
              </a:rPr>
              <a:t>has </a:t>
            </a:r>
            <a:r>
              <a:rPr lang="en-US" sz="1100" spc="-5" dirty="0">
                <a:cs typeface="Calibri"/>
              </a:rPr>
              <a:t>seen </a:t>
            </a:r>
            <a:r>
              <a:rPr lang="en-US" sz="1100" spc="-10" dirty="0">
                <a:cs typeface="Calibri"/>
              </a:rPr>
              <a:t>significant growth, </a:t>
            </a:r>
            <a:r>
              <a:rPr lang="en-US" sz="1100" spc="-5" dirty="0">
                <a:cs typeface="Calibri"/>
              </a:rPr>
              <a:t>with </a:t>
            </a:r>
            <a:r>
              <a:rPr lang="en-US" sz="1100" spc="-10" dirty="0">
                <a:cs typeface="Calibri"/>
              </a:rPr>
              <a:t>record tourist  </a:t>
            </a:r>
            <a:r>
              <a:rPr lang="en-US" sz="1100" spc="-5" dirty="0">
                <a:cs typeface="Calibri"/>
              </a:rPr>
              <a:t>spending </a:t>
            </a:r>
            <a:r>
              <a:rPr lang="en-US" sz="1100" spc="-10" dirty="0">
                <a:cs typeface="Calibri"/>
              </a:rPr>
              <a:t>reported in recent years from </a:t>
            </a:r>
            <a:r>
              <a:rPr lang="en-US" sz="1100" spc="-5" dirty="0">
                <a:cs typeface="Calibri"/>
              </a:rPr>
              <a:t>both domestic </a:t>
            </a:r>
            <a:r>
              <a:rPr lang="en-US" sz="1100" dirty="0">
                <a:cs typeface="Calibri"/>
              </a:rPr>
              <a:t>and </a:t>
            </a:r>
            <a:r>
              <a:rPr lang="en-US" sz="1100" spc="-10" dirty="0">
                <a:cs typeface="Calibri"/>
              </a:rPr>
              <a:t>international markets.</a:t>
            </a:r>
            <a:r>
              <a:rPr lang="en-GB" sz="1100" spc="-5" dirty="0">
                <a:latin typeface="Calibri"/>
                <a:cs typeface="Calibri"/>
              </a:rPr>
              <a:t> – See Secondary Research Report, Page 4. </a:t>
            </a:r>
            <a:endParaRPr sz="1100" dirty="0">
              <a:latin typeface="Calibri"/>
              <a:cs typeface="Calibri"/>
            </a:endParaRPr>
          </a:p>
        </p:txBody>
      </p:sp>
      <p:sp>
        <p:nvSpPr>
          <p:cNvPr id="18" name="object 10">
            <a:extLst>
              <a:ext uri="{FF2B5EF4-FFF2-40B4-BE49-F238E27FC236}">
                <a16:creationId xmlns:a16="http://schemas.microsoft.com/office/drawing/2014/main" id="{20CAAC61-0ACC-4BB0-85BC-EC2A72A6AC09}"/>
              </a:ext>
            </a:extLst>
          </p:cNvPr>
          <p:cNvSpPr/>
          <p:nvPr/>
        </p:nvSpPr>
        <p:spPr>
          <a:xfrm>
            <a:off x="291687" y="5931663"/>
            <a:ext cx="1557655" cy="273050"/>
          </a:xfrm>
          <a:custGeom>
            <a:avLst/>
            <a:gdLst/>
            <a:ahLst/>
            <a:cxnLst/>
            <a:rect l="l" t="t" r="r" b="b"/>
            <a:pathLst>
              <a:path w="1557655" h="273050">
                <a:moveTo>
                  <a:pt x="0" y="272795"/>
                </a:moveTo>
                <a:lnTo>
                  <a:pt x="1557528" y="272795"/>
                </a:lnTo>
                <a:lnTo>
                  <a:pt x="1557528" y="0"/>
                </a:lnTo>
                <a:lnTo>
                  <a:pt x="0" y="0"/>
                </a:lnTo>
                <a:lnTo>
                  <a:pt x="0" y="272795"/>
                </a:lnTo>
                <a:close/>
              </a:path>
            </a:pathLst>
          </a:custGeom>
          <a:solidFill>
            <a:srgbClr val="6FAC46"/>
          </a:solidFill>
        </p:spPr>
        <p:txBody>
          <a:bodyPr wrap="square" lIns="0" tIns="0" rIns="0" bIns="0" rtlCol="0"/>
          <a:lstStyle/>
          <a:p>
            <a:endParaRPr/>
          </a:p>
        </p:txBody>
      </p:sp>
      <p:sp>
        <p:nvSpPr>
          <p:cNvPr id="19" name="object 11">
            <a:extLst>
              <a:ext uri="{FF2B5EF4-FFF2-40B4-BE49-F238E27FC236}">
                <a16:creationId xmlns:a16="http://schemas.microsoft.com/office/drawing/2014/main" id="{CA843B89-76B3-466B-B529-0CCE09CF2425}"/>
              </a:ext>
            </a:extLst>
          </p:cNvPr>
          <p:cNvSpPr txBox="1"/>
          <p:nvPr/>
        </p:nvSpPr>
        <p:spPr>
          <a:xfrm>
            <a:off x="468217" y="6062079"/>
            <a:ext cx="1381125" cy="98360"/>
          </a:xfrm>
          <a:prstGeom prst="rect">
            <a:avLst/>
          </a:prstGeom>
          <a:solidFill>
            <a:srgbClr val="6FAC46"/>
          </a:solidFill>
        </p:spPr>
        <p:txBody>
          <a:bodyPr vert="horz" wrap="square" lIns="0" tIns="0" rIns="0" bIns="0" rtlCol="0">
            <a:spAutoFit/>
          </a:bodyPr>
          <a:lstStyle/>
          <a:p>
            <a:pPr marL="15240">
              <a:lnSpc>
                <a:spcPts val="615"/>
              </a:lnSpc>
            </a:pPr>
            <a:r>
              <a:rPr lang="en-GB" sz="1200" i="1" spc="-5" dirty="0">
                <a:solidFill>
                  <a:srgbClr val="FFFFFF"/>
                </a:solidFill>
                <a:latin typeface="Calibri Light"/>
                <a:cs typeface="Calibri Light"/>
              </a:rPr>
              <a:t>Secondary Research </a:t>
            </a:r>
            <a:r>
              <a:rPr sz="1200" b="0" i="1" spc="-45" dirty="0">
                <a:solidFill>
                  <a:srgbClr val="FFFFFF"/>
                </a:solidFill>
                <a:latin typeface="Calibri Light"/>
                <a:cs typeface="Calibri Light"/>
              </a:rPr>
              <a:t> </a:t>
            </a:r>
            <a:r>
              <a:rPr sz="1200" b="0" i="1" dirty="0">
                <a:solidFill>
                  <a:srgbClr val="FFFFFF"/>
                </a:solidFill>
                <a:latin typeface="Calibri Light"/>
                <a:cs typeface="Calibri Light"/>
              </a:rPr>
              <a:t>  </a:t>
            </a:r>
            <a:endParaRPr sz="1200" dirty="0">
              <a:latin typeface="Calibri Light"/>
              <a:cs typeface="Calibri Light"/>
            </a:endParaRPr>
          </a:p>
        </p:txBody>
      </p:sp>
    </p:spTree>
    <p:extLst>
      <p:ext uri="{BB962C8B-B14F-4D97-AF65-F5344CB8AC3E}">
        <p14:creationId xmlns:p14="http://schemas.microsoft.com/office/powerpoint/2010/main" val="3580534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78</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8" y="1668603"/>
            <a:ext cx="10709719" cy="1513363"/>
          </a:xfrm>
          <a:prstGeom prst="rect">
            <a:avLst/>
          </a:prstGeom>
          <a:noFill/>
        </p:spPr>
        <p:txBody>
          <a:bodyPr wrap="square" rtlCol="0">
            <a:spAutoFit/>
          </a:bodyPr>
          <a:lstStyle/>
          <a:p>
            <a:pPr algn="just">
              <a:lnSpc>
                <a:spcPct val="130000"/>
              </a:lnSpc>
            </a:pPr>
            <a:r>
              <a:rPr lang="en-GB" sz="1200" dirty="0">
                <a:solidFill>
                  <a:srgbClr val="000000"/>
                </a:solidFill>
              </a:rPr>
              <a:t>There’s been a marked increase in the proportion of visitors using some type of marketing material as part of their decision making process when choosing their visitor destination. In particular, the use of destination websites has increased – arguably, the digital advancements have been revolutionary – i.e. rise of social media, continual increase in online booking behaviour. Combined, </a:t>
            </a:r>
            <a:r>
              <a:rPr lang="en-US" sz="1200" dirty="0">
                <a:solidFill>
                  <a:srgbClr val="000000"/>
                </a:solidFill>
                <a:latin typeface="Calibri" panose="020F0502020204030204" pitchFamily="34" charset="0"/>
              </a:rPr>
              <a:t>destination websites, other websites / search engine and review websites (TripAdvisor etc.) accounted for 25% of all marketing consumption, up from 7% in 2010.  </a:t>
            </a:r>
            <a:r>
              <a:rPr lang="en-GB" sz="1200" dirty="0">
                <a:solidFill>
                  <a:srgbClr val="000000"/>
                </a:solidFill>
              </a:rPr>
              <a:t>Recommendations have become more important and printed brochures still have a sizable ‘market’, particularly across an older demographic. </a:t>
            </a:r>
            <a:endParaRPr lang="en-GB" sz="1200" dirty="0"/>
          </a:p>
          <a:p>
            <a:pPr algn="just">
              <a:lnSpc>
                <a:spcPct val="130000"/>
              </a:lnSpc>
            </a:pP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8" y="972980"/>
            <a:ext cx="7039707" cy="400110"/>
          </a:xfrm>
          <a:prstGeom prst="rect">
            <a:avLst/>
          </a:prstGeom>
          <a:noFill/>
        </p:spPr>
        <p:txBody>
          <a:bodyPr wrap="square" rtlCol="0">
            <a:spAutoFit/>
          </a:bodyPr>
          <a:lstStyle/>
          <a:p>
            <a:r>
              <a:rPr lang="en-GB" sz="2000" b="1" dirty="0">
                <a:solidFill>
                  <a:schemeClr val="accent5"/>
                </a:solidFill>
                <a:latin typeface="Calibri" pitchFamily="34" charset="0"/>
              </a:rPr>
              <a:t>Information and marketing</a:t>
            </a:r>
            <a:endParaRPr lang="en-GB" sz="1400" b="1" dirty="0">
              <a:solidFill>
                <a:schemeClr val="tx2">
                  <a:lumMod val="75000"/>
                </a:schemeClr>
              </a:solidFill>
              <a:latin typeface="Calibri" pitchFamily="34" charset="0"/>
            </a:endParaRPr>
          </a:p>
        </p:txBody>
      </p:sp>
      <p:graphicFrame>
        <p:nvGraphicFramePr>
          <p:cNvPr id="6" name="Table 5">
            <a:extLst>
              <a:ext uri="{FF2B5EF4-FFF2-40B4-BE49-F238E27FC236}">
                <a16:creationId xmlns:a16="http://schemas.microsoft.com/office/drawing/2014/main" id="{B26BBB38-13F3-48D8-B302-7CD0B7F5AA22}"/>
              </a:ext>
            </a:extLst>
          </p:cNvPr>
          <p:cNvGraphicFramePr>
            <a:graphicFrameLocks noGrp="1"/>
          </p:cNvGraphicFramePr>
          <p:nvPr>
            <p:extLst>
              <p:ext uri="{D42A27DB-BD31-4B8C-83A1-F6EECF244321}">
                <p14:modId xmlns:p14="http://schemas.microsoft.com/office/powerpoint/2010/main" val="762070682"/>
              </p:ext>
            </p:extLst>
          </p:nvPr>
        </p:nvGraphicFramePr>
        <p:xfrm>
          <a:off x="790834" y="3429000"/>
          <a:ext cx="4916669" cy="1714500"/>
        </p:xfrm>
        <a:graphic>
          <a:graphicData uri="http://schemas.openxmlformats.org/drawingml/2006/table">
            <a:tbl>
              <a:tblPr/>
              <a:tblGrid>
                <a:gridCol w="1645037">
                  <a:extLst>
                    <a:ext uri="{9D8B030D-6E8A-4147-A177-3AD203B41FA5}">
                      <a16:colId xmlns:a16="http://schemas.microsoft.com/office/drawing/2014/main" val="2050484520"/>
                    </a:ext>
                  </a:extLst>
                </a:gridCol>
                <a:gridCol w="817908">
                  <a:extLst>
                    <a:ext uri="{9D8B030D-6E8A-4147-A177-3AD203B41FA5}">
                      <a16:colId xmlns:a16="http://schemas.microsoft.com/office/drawing/2014/main" val="3799621173"/>
                    </a:ext>
                  </a:extLst>
                </a:gridCol>
                <a:gridCol w="817908">
                  <a:extLst>
                    <a:ext uri="{9D8B030D-6E8A-4147-A177-3AD203B41FA5}">
                      <a16:colId xmlns:a16="http://schemas.microsoft.com/office/drawing/2014/main" val="2932416661"/>
                    </a:ext>
                  </a:extLst>
                </a:gridCol>
                <a:gridCol w="817908">
                  <a:extLst>
                    <a:ext uri="{9D8B030D-6E8A-4147-A177-3AD203B41FA5}">
                      <a16:colId xmlns:a16="http://schemas.microsoft.com/office/drawing/2014/main" val="909409684"/>
                    </a:ext>
                  </a:extLst>
                </a:gridCol>
                <a:gridCol w="817908">
                  <a:extLst>
                    <a:ext uri="{9D8B030D-6E8A-4147-A177-3AD203B41FA5}">
                      <a16:colId xmlns:a16="http://schemas.microsoft.com/office/drawing/2014/main" val="2579893817"/>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77172714"/>
                  </a:ext>
                </a:extLst>
              </a:tr>
              <a:tr h="190500">
                <a:tc>
                  <a:txBody>
                    <a:bodyPr/>
                    <a:lstStyle/>
                    <a:p>
                      <a:pPr algn="l" fontAlgn="ctr"/>
                      <a:r>
                        <a:rPr lang="en-US" sz="1100" b="0" i="0" u="none" strike="noStrike">
                          <a:solidFill>
                            <a:srgbClr val="000000"/>
                          </a:solidFill>
                          <a:effectLst/>
                          <a:latin typeface="Calibri" panose="020F0502020204030204" pitchFamily="34" charset="0"/>
                          <a:cs typeface="Arial" panose="020B0604020202020204" pitchFamily="34" charset="0"/>
                        </a:rPr>
                        <a:t>Did not use any information</a:t>
                      </a:r>
                      <a:endParaRPr lang="en-US"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85%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44719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Website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641555"/>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Brochure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5628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Friends/relatives</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281889"/>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Advertisement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427800"/>
                  </a:ext>
                </a:extLst>
              </a:tr>
              <a:tr h="190500">
                <a:tc>
                  <a:txBody>
                    <a:bodyPr/>
                    <a:lstStyle/>
                    <a:p>
                      <a:pPr algn="l" fontAlgn="ctr"/>
                      <a:r>
                        <a:rPr lang="en-US" sz="1100" b="0" i="0" u="none" strike="noStrike">
                          <a:solidFill>
                            <a:srgbClr val="000000"/>
                          </a:solidFill>
                          <a:effectLst/>
                          <a:latin typeface="Calibri" panose="020F0502020204030204" pitchFamily="34" charset="0"/>
                          <a:cs typeface="Arial" panose="020B0604020202020204" pitchFamily="34" charset="0"/>
                        </a:rPr>
                        <a:t>Guide book about the area</a:t>
                      </a:r>
                      <a:endParaRPr lang="en-US"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&lt;1%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475338"/>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TIC/VIC at destination</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&lt;1%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&lt;1%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814896"/>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Other</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&lt;1%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083849"/>
                  </a:ext>
                </a:extLst>
              </a:tr>
            </a:tbl>
          </a:graphicData>
        </a:graphic>
      </p:graphicFrame>
      <p:graphicFrame>
        <p:nvGraphicFramePr>
          <p:cNvPr id="9" name="Table 8">
            <a:extLst>
              <a:ext uri="{FF2B5EF4-FFF2-40B4-BE49-F238E27FC236}">
                <a16:creationId xmlns:a16="http://schemas.microsoft.com/office/drawing/2014/main" id="{6AC50131-0D68-44FF-9B7E-7BED84898EED}"/>
              </a:ext>
            </a:extLst>
          </p:cNvPr>
          <p:cNvGraphicFramePr>
            <a:graphicFrameLocks noGrp="1"/>
          </p:cNvGraphicFramePr>
          <p:nvPr>
            <p:extLst>
              <p:ext uri="{D42A27DB-BD31-4B8C-83A1-F6EECF244321}">
                <p14:modId xmlns:p14="http://schemas.microsoft.com/office/powerpoint/2010/main" val="1166106914"/>
              </p:ext>
            </p:extLst>
          </p:nvPr>
        </p:nvGraphicFramePr>
        <p:xfrm>
          <a:off x="5977746" y="3181966"/>
          <a:ext cx="5626100" cy="2367915"/>
        </p:xfrm>
        <a:graphic>
          <a:graphicData uri="http://schemas.openxmlformats.org/drawingml/2006/table">
            <a:tbl>
              <a:tblPr/>
              <a:tblGrid>
                <a:gridCol w="2552700">
                  <a:extLst>
                    <a:ext uri="{9D8B030D-6E8A-4147-A177-3AD203B41FA5}">
                      <a16:colId xmlns:a16="http://schemas.microsoft.com/office/drawing/2014/main" val="3598891829"/>
                    </a:ext>
                  </a:extLst>
                </a:gridCol>
                <a:gridCol w="736600">
                  <a:extLst>
                    <a:ext uri="{9D8B030D-6E8A-4147-A177-3AD203B41FA5}">
                      <a16:colId xmlns:a16="http://schemas.microsoft.com/office/drawing/2014/main" val="2546770744"/>
                    </a:ext>
                  </a:extLst>
                </a:gridCol>
                <a:gridCol w="787400">
                  <a:extLst>
                    <a:ext uri="{9D8B030D-6E8A-4147-A177-3AD203B41FA5}">
                      <a16:colId xmlns:a16="http://schemas.microsoft.com/office/drawing/2014/main" val="2504139511"/>
                    </a:ext>
                  </a:extLst>
                </a:gridCol>
                <a:gridCol w="736600">
                  <a:extLst>
                    <a:ext uri="{9D8B030D-6E8A-4147-A177-3AD203B41FA5}">
                      <a16:colId xmlns:a16="http://schemas.microsoft.com/office/drawing/2014/main" val="3856377845"/>
                    </a:ext>
                  </a:extLst>
                </a:gridCol>
                <a:gridCol w="812800">
                  <a:extLst>
                    <a:ext uri="{9D8B030D-6E8A-4147-A177-3AD203B41FA5}">
                      <a16:colId xmlns:a16="http://schemas.microsoft.com/office/drawing/2014/main" val="231168032"/>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334689"/>
                  </a:ext>
                </a:extLst>
              </a:tr>
              <a:tr h="190500">
                <a:tc>
                  <a:txBody>
                    <a:bodyPr/>
                    <a:lstStyle/>
                    <a:p>
                      <a:pPr algn="l" fontAlgn="ctr"/>
                      <a:r>
                        <a:rPr lang="en-US" sz="1100" b="0" i="0" u="none" strike="noStrike">
                          <a:solidFill>
                            <a:srgbClr val="000000"/>
                          </a:solidFill>
                          <a:effectLst/>
                          <a:latin typeface="Calibri" panose="020F0502020204030204" pitchFamily="34" charset="0"/>
                        </a:rPr>
                        <a:t>I did not use any information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1988435"/>
                  </a:ext>
                </a:extLst>
              </a:tr>
              <a:tr h="190500">
                <a:tc>
                  <a:txBody>
                    <a:bodyPr/>
                    <a:lstStyle/>
                    <a:p>
                      <a:pPr algn="l" fontAlgn="ctr"/>
                      <a:r>
                        <a:rPr lang="en-GB" sz="1100" b="0" i="0" u="none" strike="noStrike">
                          <a:solidFill>
                            <a:srgbClr val="000000"/>
                          </a:solidFill>
                          <a:effectLst/>
                          <a:latin typeface="Calibri" panose="020F0502020204030204" pitchFamily="34" charset="0"/>
                        </a:rPr>
                        <a:t>Advertisement (Paper / Magazine/ TV / radio)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661174"/>
                  </a:ext>
                </a:extLst>
              </a:tr>
              <a:tr h="190500">
                <a:tc>
                  <a:txBody>
                    <a:bodyPr/>
                    <a:lstStyle/>
                    <a:p>
                      <a:pPr algn="l" fontAlgn="ctr"/>
                      <a:r>
                        <a:rPr lang="en-US" sz="1100" b="0" i="0" u="none" strike="noStrike" dirty="0">
                          <a:solidFill>
                            <a:srgbClr val="000000"/>
                          </a:solidFill>
                          <a:effectLst/>
                          <a:latin typeface="Calibri" panose="020F0502020204030204" pitchFamily="34" charset="0"/>
                        </a:rPr>
                        <a:t>I visited the destination website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5353224"/>
                  </a:ext>
                </a:extLst>
              </a:tr>
              <a:tr h="190500">
                <a:tc>
                  <a:txBody>
                    <a:bodyPr/>
                    <a:lstStyle/>
                    <a:p>
                      <a:pPr algn="l" fontAlgn="ctr"/>
                      <a:r>
                        <a:rPr lang="en-US" sz="1100" b="0" i="0" u="none" strike="noStrike" dirty="0">
                          <a:solidFill>
                            <a:srgbClr val="000000"/>
                          </a:solidFill>
                          <a:effectLst/>
                          <a:latin typeface="Calibri" panose="020F0502020204030204" pitchFamily="34" charset="0"/>
                        </a:rPr>
                        <a:t>I visited other websites / search engine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449365"/>
                  </a:ext>
                </a:extLst>
              </a:tr>
              <a:tr h="190500">
                <a:tc>
                  <a:txBody>
                    <a:bodyPr/>
                    <a:lstStyle/>
                    <a:p>
                      <a:pPr algn="l" fontAlgn="ctr"/>
                      <a:r>
                        <a:rPr lang="en-US" sz="1100" b="0" i="0" u="none" strike="noStrike" dirty="0">
                          <a:solidFill>
                            <a:srgbClr val="000000"/>
                          </a:solidFill>
                          <a:effectLst/>
                          <a:latin typeface="Calibri" panose="020F0502020204030204" pitchFamily="34" charset="0"/>
                        </a:rPr>
                        <a:t>I visited review websites (TripAdvisor </a:t>
                      </a:r>
                      <a:r>
                        <a:rPr lang="en-US" sz="1100" b="0" i="0" u="none" strike="noStrike" dirty="0" err="1">
                          <a:solidFill>
                            <a:srgbClr val="000000"/>
                          </a:solidFill>
                          <a:effectLst/>
                          <a:latin typeface="Calibri" panose="020F0502020204030204" pitchFamily="34" charset="0"/>
                        </a:rPr>
                        <a:t>etc</a:t>
                      </a:r>
                      <a:r>
                        <a:rPr lang="en-US"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4234490"/>
                  </a:ext>
                </a:extLst>
              </a:tr>
              <a:tr h="190500">
                <a:tc>
                  <a:txBody>
                    <a:bodyPr/>
                    <a:lstStyle/>
                    <a:p>
                      <a:pPr algn="l" fontAlgn="ctr"/>
                      <a:r>
                        <a:rPr lang="en-US" sz="1100" b="0" i="0" u="none" strike="noStrike" dirty="0">
                          <a:solidFill>
                            <a:srgbClr val="000000"/>
                          </a:solidFill>
                          <a:effectLst/>
                          <a:latin typeface="Calibri" panose="020F0502020204030204" pitchFamily="34" charset="0"/>
                        </a:rPr>
                        <a:t>I looked through Location brochures / leaflets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541006"/>
                  </a:ext>
                </a:extLst>
              </a:tr>
              <a:tr h="190500">
                <a:tc>
                  <a:txBody>
                    <a:bodyPr/>
                    <a:lstStyle/>
                    <a:p>
                      <a:pPr algn="l" fontAlgn="ctr"/>
                      <a:r>
                        <a:rPr lang="en-US" sz="1100" b="0" i="0" u="none" strike="noStrike">
                          <a:solidFill>
                            <a:srgbClr val="000000"/>
                          </a:solidFill>
                          <a:effectLst/>
                          <a:latin typeface="Calibri" panose="020F0502020204030204" pitchFamily="34" charset="0"/>
                        </a:rPr>
                        <a:t>I looked for recommendations on social media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902804"/>
                  </a:ext>
                </a:extLst>
              </a:tr>
              <a:tr h="190500">
                <a:tc>
                  <a:txBody>
                    <a:bodyPr/>
                    <a:lstStyle/>
                    <a:p>
                      <a:pPr algn="l" fontAlgn="ctr"/>
                      <a:r>
                        <a:rPr lang="en-US" sz="1100" b="0" i="0" u="none" strike="noStrike" dirty="0">
                          <a:solidFill>
                            <a:srgbClr val="000000"/>
                          </a:solidFill>
                          <a:effectLst/>
                          <a:latin typeface="Calibri" panose="020F0502020204030204" pitchFamily="34" charset="0"/>
                        </a:rPr>
                        <a:t>I asked friends for recommendations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721316"/>
                  </a:ext>
                </a:extLst>
              </a:tr>
              <a:tr h="190500">
                <a:tc>
                  <a:txBody>
                    <a:bodyPr/>
                    <a:lstStyle/>
                    <a:p>
                      <a:pPr algn="l" fontAlgn="ctr"/>
                      <a:r>
                        <a:rPr lang="en-GB" sz="1100" b="0" i="0" u="none" strike="noStrike">
                          <a:solidFill>
                            <a:srgbClr val="000000"/>
                          </a:solidFill>
                          <a:effectLst/>
                          <a:latin typeface="Calibri" panose="020F050202020403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6281230"/>
                  </a:ext>
                </a:extLst>
              </a:tr>
            </a:tbl>
          </a:graphicData>
        </a:graphic>
      </p:graphicFrame>
    </p:spTree>
    <p:extLst>
      <p:ext uri="{BB962C8B-B14F-4D97-AF65-F5344CB8AC3E}">
        <p14:creationId xmlns:p14="http://schemas.microsoft.com/office/powerpoint/2010/main" val="31366729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80123" cy="276999"/>
          </a:xfrm>
          <a:prstGeom prst="rect">
            <a:avLst/>
          </a:prstGeom>
          <a:noFill/>
        </p:spPr>
        <p:txBody>
          <a:bodyPr wrap="none" rtlCol="0">
            <a:spAutoFit/>
          </a:bodyPr>
          <a:lstStyle/>
          <a:p>
            <a:r>
              <a:rPr lang="en-GB" sz="1200" b="1" dirty="0">
                <a:solidFill>
                  <a:srgbClr val="002060"/>
                </a:solidFill>
              </a:rPr>
              <a:t>Page 79</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Comparisons with 2010 results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21B667B-E07C-4300-9598-40221AA8EA2F}"/>
              </a:ext>
            </a:extLst>
          </p:cNvPr>
          <p:cNvSpPr txBox="1"/>
          <p:nvPr/>
        </p:nvSpPr>
        <p:spPr>
          <a:xfrm>
            <a:off x="537326" y="1487083"/>
            <a:ext cx="10709719" cy="1033232"/>
          </a:xfrm>
          <a:prstGeom prst="rect">
            <a:avLst/>
          </a:prstGeom>
          <a:noFill/>
        </p:spPr>
        <p:txBody>
          <a:bodyPr wrap="square" rtlCol="0">
            <a:spAutoFit/>
          </a:bodyPr>
          <a:lstStyle/>
          <a:p>
            <a:pPr algn="just">
              <a:lnSpc>
                <a:spcPct val="130000"/>
              </a:lnSpc>
            </a:pPr>
            <a:r>
              <a:rPr lang="en-GB" sz="1200" dirty="0">
                <a:solidFill>
                  <a:srgbClr val="000000"/>
                </a:solidFill>
              </a:rPr>
              <a:t>The levels of satisfaction and motivation to visit have seen the most significant increases. Scores for the overall enjoyment with visits has increased in all destinations and as a result, the mean score for the district has gone up from 3.77 in 2010 to 4.36 in 2018.  Similarly, the likelihood of recommending is also higher than in 2010, although the differences are not so substantial as with the scores for overall enjoyment – the district average has increase from 4.04 in 2010 to 4.32 in 2018. </a:t>
            </a:r>
            <a:endParaRPr lang="en-GB" sz="1200" dirty="0"/>
          </a:p>
          <a:p>
            <a:pPr algn="just">
              <a:lnSpc>
                <a:spcPct val="130000"/>
              </a:lnSpc>
            </a:pPr>
            <a:endParaRPr lang="en-GB" sz="1200" dirty="0">
              <a:solidFill>
                <a:srgbClr val="000000"/>
              </a:solidFill>
              <a:latin typeface="Calibri" panose="020F0502020204030204" pitchFamily="34" charset="0"/>
            </a:endParaRPr>
          </a:p>
        </p:txBody>
      </p:sp>
      <p:sp>
        <p:nvSpPr>
          <p:cNvPr id="12" name="TextBox 11">
            <a:extLst>
              <a:ext uri="{FF2B5EF4-FFF2-40B4-BE49-F238E27FC236}">
                <a16:creationId xmlns:a16="http://schemas.microsoft.com/office/drawing/2014/main" id="{C3FAB610-78AA-4DC3-9FEF-08AB2C3C4AA1}"/>
              </a:ext>
            </a:extLst>
          </p:cNvPr>
          <p:cNvSpPr txBox="1"/>
          <p:nvPr/>
        </p:nvSpPr>
        <p:spPr>
          <a:xfrm>
            <a:off x="537326" y="903824"/>
            <a:ext cx="7039707" cy="400110"/>
          </a:xfrm>
          <a:prstGeom prst="rect">
            <a:avLst/>
          </a:prstGeom>
          <a:noFill/>
        </p:spPr>
        <p:txBody>
          <a:bodyPr wrap="square" rtlCol="0">
            <a:spAutoFit/>
          </a:bodyPr>
          <a:lstStyle/>
          <a:p>
            <a:r>
              <a:rPr lang="en-GB" sz="2000" b="1" dirty="0">
                <a:solidFill>
                  <a:schemeClr val="accent5"/>
                </a:solidFill>
                <a:latin typeface="Calibri" pitchFamily="34" charset="0"/>
              </a:rPr>
              <a:t>Overall enjoyment and likelihood of recommending</a:t>
            </a:r>
            <a:endParaRPr lang="en-GB" sz="1400" b="1" dirty="0">
              <a:solidFill>
                <a:schemeClr val="tx2">
                  <a:lumMod val="75000"/>
                </a:schemeClr>
              </a:solidFill>
              <a:latin typeface="Calibri" pitchFamily="34" charset="0"/>
            </a:endParaRPr>
          </a:p>
        </p:txBody>
      </p:sp>
      <p:graphicFrame>
        <p:nvGraphicFramePr>
          <p:cNvPr id="2" name="Table 1">
            <a:extLst>
              <a:ext uri="{FF2B5EF4-FFF2-40B4-BE49-F238E27FC236}">
                <a16:creationId xmlns:a16="http://schemas.microsoft.com/office/drawing/2014/main" id="{0474A3C1-CF7F-43AB-8C0D-8B5AC3388A85}"/>
              </a:ext>
            </a:extLst>
          </p:cNvPr>
          <p:cNvGraphicFramePr>
            <a:graphicFrameLocks noGrp="1"/>
          </p:cNvGraphicFramePr>
          <p:nvPr>
            <p:extLst>
              <p:ext uri="{D42A27DB-BD31-4B8C-83A1-F6EECF244321}">
                <p14:modId xmlns:p14="http://schemas.microsoft.com/office/powerpoint/2010/main" val="2889825180"/>
              </p:ext>
            </p:extLst>
          </p:nvPr>
        </p:nvGraphicFramePr>
        <p:xfrm>
          <a:off x="475110" y="2822066"/>
          <a:ext cx="4489046" cy="1333500"/>
        </p:xfrm>
        <a:graphic>
          <a:graphicData uri="http://schemas.openxmlformats.org/drawingml/2006/table">
            <a:tbl>
              <a:tblPr/>
              <a:tblGrid>
                <a:gridCol w="1036950">
                  <a:extLst>
                    <a:ext uri="{9D8B030D-6E8A-4147-A177-3AD203B41FA5}">
                      <a16:colId xmlns:a16="http://schemas.microsoft.com/office/drawing/2014/main" val="3349762148"/>
                    </a:ext>
                  </a:extLst>
                </a:gridCol>
                <a:gridCol w="863024">
                  <a:extLst>
                    <a:ext uri="{9D8B030D-6E8A-4147-A177-3AD203B41FA5}">
                      <a16:colId xmlns:a16="http://schemas.microsoft.com/office/drawing/2014/main" val="2369257001"/>
                    </a:ext>
                  </a:extLst>
                </a:gridCol>
                <a:gridCol w="863024">
                  <a:extLst>
                    <a:ext uri="{9D8B030D-6E8A-4147-A177-3AD203B41FA5}">
                      <a16:colId xmlns:a16="http://schemas.microsoft.com/office/drawing/2014/main" val="535391240"/>
                    </a:ext>
                  </a:extLst>
                </a:gridCol>
                <a:gridCol w="863024">
                  <a:extLst>
                    <a:ext uri="{9D8B030D-6E8A-4147-A177-3AD203B41FA5}">
                      <a16:colId xmlns:a16="http://schemas.microsoft.com/office/drawing/2014/main" val="1175555813"/>
                    </a:ext>
                  </a:extLst>
                </a:gridCol>
                <a:gridCol w="863024">
                  <a:extLst>
                    <a:ext uri="{9D8B030D-6E8A-4147-A177-3AD203B41FA5}">
                      <a16:colId xmlns:a16="http://schemas.microsoft.com/office/drawing/2014/main" val="102867904"/>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758214402"/>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Very high</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41176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High</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42%</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38%</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233953"/>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Average</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29%</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42%</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295191"/>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Low</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6%</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7%</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4209293"/>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Very low</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3%</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2164336"/>
                  </a:ext>
                </a:extLst>
              </a:tr>
              <a:tr h="190500">
                <a:tc>
                  <a:txBody>
                    <a:bodyPr/>
                    <a:lstStyle/>
                    <a:p>
                      <a:pPr algn="l" fontAlgn="ctr"/>
                      <a:r>
                        <a:rPr lang="en-GB" sz="1100" b="1" i="0" u="none" strike="noStrike">
                          <a:solidFill>
                            <a:srgbClr val="000000"/>
                          </a:solidFill>
                          <a:effectLst/>
                          <a:latin typeface="Calibri" panose="020F0502020204030204" pitchFamily="34" charset="0"/>
                          <a:cs typeface="Arial" panose="020B0604020202020204" pitchFamily="34" charset="0"/>
                        </a:rPr>
                        <a:t>Mean score</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3.77</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3.38</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4.26</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3.66</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7936384"/>
                  </a:ext>
                </a:extLst>
              </a:tr>
            </a:tbl>
          </a:graphicData>
        </a:graphic>
      </p:graphicFrame>
      <p:graphicFrame>
        <p:nvGraphicFramePr>
          <p:cNvPr id="3" name="Table 2">
            <a:extLst>
              <a:ext uri="{FF2B5EF4-FFF2-40B4-BE49-F238E27FC236}">
                <a16:creationId xmlns:a16="http://schemas.microsoft.com/office/drawing/2014/main" id="{D507D599-9F96-4DF4-89B5-7AB33F548918}"/>
              </a:ext>
            </a:extLst>
          </p:cNvPr>
          <p:cNvGraphicFramePr>
            <a:graphicFrameLocks noGrp="1"/>
          </p:cNvGraphicFramePr>
          <p:nvPr>
            <p:extLst>
              <p:ext uri="{D42A27DB-BD31-4B8C-83A1-F6EECF244321}">
                <p14:modId xmlns:p14="http://schemas.microsoft.com/office/powerpoint/2010/main" val="2259153760"/>
              </p:ext>
            </p:extLst>
          </p:nvPr>
        </p:nvGraphicFramePr>
        <p:xfrm>
          <a:off x="5914377" y="2759932"/>
          <a:ext cx="4489045" cy="1524000"/>
        </p:xfrm>
        <a:graphic>
          <a:graphicData uri="http://schemas.openxmlformats.org/drawingml/2006/table">
            <a:tbl>
              <a:tblPr/>
              <a:tblGrid>
                <a:gridCol w="1116913">
                  <a:extLst>
                    <a:ext uri="{9D8B030D-6E8A-4147-A177-3AD203B41FA5}">
                      <a16:colId xmlns:a16="http://schemas.microsoft.com/office/drawing/2014/main" val="3957990103"/>
                    </a:ext>
                  </a:extLst>
                </a:gridCol>
                <a:gridCol w="843033">
                  <a:extLst>
                    <a:ext uri="{9D8B030D-6E8A-4147-A177-3AD203B41FA5}">
                      <a16:colId xmlns:a16="http://schemas.microsoft.com/office/drawing/2014/main" val="3682144406"/>
                    </a:ext>
                  </a:extLst>
                </a:gridCol>
                <a:gridCol w="843033">
                  <a:extLst>
                    <a:ext uri="{9D8B030D-6E8A-4147-A177-3AD203B41FA5}">
                      <a16:colId xmlns:a16="http://schemas.microsoft.com/office/drawing/2014/main" val="964335946"/>
                    </a:ext>
                  </a:extLst>
                </a:gridCol>
                <a:gridCol w="843033">
                  <a:extLst>
                    <a:ext uri="{9D8B030D-6E8A-4147-A177-3AD203B41FA5}">
                      <a16:colId xmlns:a16="http://schemas.microsoft.com/office/drawing/2014/main" val="978563282"/>
                    </a:ext>
                  </a:extLst>
                </a:gridCol>
                <a:gridCol w="843033">
                  <a:extLst>
                    <a:ext uri="{9D8B030D-6E8A-4147-A177-3AD203B41FA5}">
                      <a16:colId xmlns:a16="http://schemas.microsoft.com/office/drawing/2014/main" val="2940851062"/>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Margate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Broadstairs</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Ramsgate</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4255537803"/>
                  </a:ext>
                </a:extLst>
              </a:tr>
              <a:tr h="190500">
                <a:tc>
                  <a:txBody>
                    <a:bodyPr/>
                    <a:lstStyle/>
                    <a:p>
                      <a:pPr algn="l" fontAlgn="ctr"/>
                      <a:r>
                        <a:rPr lang="en-GB" sz="1100" b="0" i="0" u="none" strike="noStrike" dirty="0">
                          <a:solidFill>
                            <a:srgbClr val="000000"/>
                          </a:solidFill>
                          <a:effectLst/>
                          <a:latin typeface="Calibri" panose="020F0502020204030204" pitchFamily="34" charset="0"/>
                          <a:cs typeface="Arial" panose="020B0604020202020204" pitchFamily="34" charset="0"/>
                        </a:rPr>
                        <a:t>Very likely</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79%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41%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522513"/>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Likely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33%</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300971"/>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Possibly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24%</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310630"/>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Unlikely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8%</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17%</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1%</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6%</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2884072"/>
                  </a:ext>
                </a:extLst>
              </a:tr>
              <a:tr h="190500">
                <a:tc>
                  <a:txBody>
                    <a:bodyPr/>
                    <a:lstStyle/>
                    <a:p>
                      <a:pPr algn="l" fontAlgn="ctr"/>
                      <a:r>
                        <a:rPr lang="en-GB" sz="1100" b="0" i="0" u="none" strike="noStrike">
                          <a:solidFill>
                            <a:srgbClr val="000000"/>
                          </a:solidFill>
                          <a:effectLst/>
                          <a:latin typeface="Calibri" panose="020F0502020204030204" pitchFamily="34" charset="0"/>
                          <a:cs typeface="Arial" panose="020B0604020202020204" pitchFamily="34" charset="0"/>
                        </a:rPr>
                        <a:t>Very unlikely</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5%</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9%</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1%</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5%</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830000"/>
                  </a:ext>
                </a:extLst>
              </a:tr>
              <a:tr h="190500">
                <a:tc>
                  <a:txBody>
                    <a:bodyPr/>
                    <a:lstStyle/>
                    <a:p>
                      <a:pPr algn="l" fontAlgn="ctr"/>
                      <a:r>
                        <a:rPr lang="en-GB" sz="1100" b="0" i="0" u="none" strike="noStrike">
                          <a:solidFill>
                            <a:srgbClr val="000000"/>
                          </a:solidFill>
                          <a:effectLst/>
                          <a:latin typeface="Calibri" panose="020F0502020204030204" pitchFamily="34" charset="0"/>
                        </a:rPr>
                        <a:t>Don't know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cs typeface="Arial" panose="020B0604020202020204" pitchFamily="34" charset="0"/>
                        </a:rPr>
                        <a:t>0%</a:t>
                      </a:r>
                      <a:endParaRPr lang="en-GB" sz="11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cs typeface="Arial" panose="020B0604020202020204" pitchFamily="34" charset="0"/>
                        </a:rPr>
                        <a:t>0%</a:t>
                      </a:r>
                      <a:endParaRPr lang="en-GB"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502757"/>
                  </a:ext>
                </a:extLst>
              </a:tr>
              <a:tr h="190500">
                <a:tc>
                  <a:txBody>
                    <a:bodyPr/>
                    <a:lstStyle/>
                    <a:p>
                      <a:pPr algn="l" fontAlgn="ctr"/>
                      <a:r>
                        <a:rPr lang="en-GB" sz="1100" b="1" i="0" u="none" strike="noStrike">
                          <a:solidFill>
                            <a:srgbClr val="000000"/>
                          </a:solidFill>
                          <a:effectLst/>
                          <a:latin typeface="Calibri" panose="020F0502020204030204" pitchFamily="34" charset="0"/>
                          <a:cs typeface="Arial" panose="020B0604020202020204" pitchFamily="34" charset="0"/>
                        </a:rPr>
                        <a:t>Mean score</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cs typeface="Arial" panose="020B0604020202020204" pitchFamily="34" charset="0"/>
                        </a:rPr>
                        <a:t>4.04</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3.41</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4.68</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cs typeface="Arial" panose="020B0604020202020204" pitchFamily="34" charset="0"/>
                        </a:rPr>
                        <a:t>4.01</a:t>
                      </a:r>
                      <a:endParaRPr lang="en-GB"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445540"/>
                  </a:ext>
                </a:extLst>
              </a:tr>
            </a:tbl>
          </a:graphicData>
        </a:graphic>
      </p:graphicFrame>
      <p:graphicFrame>
        <p:nvGraphicFramePr>
          <p:cNvPr id="4" name="Table 3">
            <a:extLst>
              <a:ext uri="{FF2B5EF4-FFF2-40B4-BE49-F238E27FC236}">
                <a16:creationId xmlns:a16="http://schemas.microsoft.com/office/drawing/2014/main" id="{47A94496-9ACC-41F8-829C-5D96B4DB68AE}"/>
              </a:ext>
            </a:extLst>
          </p:cNvPr>
          <p:cNvGraphicFramePr>
            <a:graphicFrameLocks noGrp="1"/>
          </p:cNvGraphicFramePr>
          <p:nvPr>
            <p:extLst>
              <p:ext uri="{D42A27DB-BD31-4B8C-83A1-F6EECF244321}">
                <p14:modId xmlns:p14="http://schemas.microsoft.com/office/powerpoint/2010/main" val="1263432966"/>
              </p:ext>
            </p:extLst>
          </p:nvPr>
        </p:nvGraphicFramePr>
        <p:xfrm>
          <a:off x="537326" y="4457317"/>
          <a:ext cx="4489046" cy="1333500"/>
        </p:xfrm>
        <a:graphic>
          <a:graphicData uri="http://schemas.openxmlformats.org/drawingml/2006/table">
            <a:tbl>
              <a:tblPr/>
              <a:tblGrid>
                <a:gridCol w="1036950">
                  <a:extLst>
                    <a:ext uri="{9D8B030D-6E8A-4147-A177-3AD203B41FA5}">
                      <a16:colId xmlns:a16="http://schemas.microsoft.com/office/drawing/2014/main" val="2713350401"/>
                    </a:ext>
                  </a:extLst>
                </a:gridCol>
                <a:gridCol w="863024">
                  <a:extLst>
                    <a:ext uri="{9D8B030D-6E8A-4147-A177-3AD203B41FA5}">
                      <a16:colId xmlns:a16="http://schemas.microsoft.com/office/drawing/2014/main" val="1042629878"/>
                    </a:ext>
                  </a:extLst>
                </a:gridCol>
                <a:gridCol w="863024">
                  <a:extLst>
                    <a:ext uri="{9D8B030D-6E8A-4147-A177-3AD203B41FA5}">
                      <a16:colId xmlns:a16="http://schemas.microsoft.com/office/drawing/2014/main" val="142535588"/>
                    </a:ext>
                  </a:extLst>
                </a:gridCol>
                <a:gridCol w="863024">
                  <a:extLst>
                    <a:ext uri="{9D8B030D-6E8A-4147-A177-3AD203B41FA5}">
                      <a16:colId xmlns:a16="http://schemas.microsoft.com/office/drawing/2014/main" val="160095708"/>
                    </a:ext>
                  </a:extLst>
                </a:gridCol>
                <a:gridCol w="863024">
                  <a:extLst>
                    <a:ext uri="{9D8B030D-6E8A-4147-A177-3AD203B41FA5}">
                      <a16:colId xmlns:a16="http://schemas.microsoft.com/office/drawing/2014/main" val="3741877629"/>
                    </a:ext>
                  </a:extLst>
                </a:gridCol>
              </a:tblGrid>
              <a:tr h="190500">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727005848"/>
                  </a:ext>
                </a:extLst>
              </a:tr>
              <a:tr h="190500">
                <a:tc>
                  <a:txBody>
                    <a:bodyPr/>
                    <a:lstStyle/>
                    <a:p>
                      <a:pPr algn="l" fontAlgn="ctr"/>
                      <a:r>
                        <a:rPr lang="en-GB" sz="1100" b="0" i="0" u="none" strike="noStrike">
                          <a:solidFill>
                            <a:srgbClr val="000000"/>
                          </a:solidFill>
                          <a:effectLst/>
                          <a:latin typeface="Calibri" panose="020F0502020204030204" pitchFamily="34" charset="0"/>
                        </a:rPr>
                        <a:t>Very high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297586"/>
                  </a:ext>
                </a:extLst>
              </a:tr>
              <a:tr h="190500">
                <a:tc>
                  <a:txBody>
                    <a:bodyPr/>
                    <a:lstStyle/>
                    <a:p>
                      <a:pPr algn="l" fontAlgn="ctr"/>
                      <a:r>
                        <a:rPr lang="en-GB" sz="1100" b="0" i="0" u="none" strike="noStrike">
                          <a:solidFill>
                            <a:srgbClr val="000000"/>
                          </a:solidFill>
                          <a:effectLst/>
                          <a:latin typeface="Calibri" panose="020F0502020204030204" pitchFamily="34" charset="0"/>
                        </a:rPr>
                        <a:t>High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801158"/>
                  </a:ext>
                </a:extLst>
              </a:tr>
              <a:tr h="190500">
                <a:tc>
                  <a:txBody>
                    <a:bodyPr/>
                    <a:lstStyle/>
                    <a:p>
                      <a:pPr algn="l" fontAlgn="ctr"/>
                      <a:r>
                        <a:rPr lang="en-GB" sz="1100" b="0" i="0" u="none" strike="noStrike">
                          <a:solidFill>
                            <a:srgbClr val="000000"/>
                          </a:solidFill>
                          <a:effectLst/>
                          <a:latin typeface="Calibri" panose="020F0502020204030204" pitchFamily="34" charset="0"/>
                        </a:rPr>
                        <a:t>Average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4415929"/>
                  </a:ext>
                </a:extLst>
              </a:tr>
              <a:tr h="190500">
                <a:tc>
                  <a:txBody>
                    <a:bodyPr/>
                    <a:lstStyle/>
                    <a:p>
                      <a:pPr algn="l" fontAlgn="ctr"/>
                      <a:r>
                        <a:rPr lang="en-GB" sz="1100" b="0" i="0" u="none" strike="noStrike">
                          <a:solidFill>
                            <a:srgbClr val="000000"/>
                          </a:solidFill>
                          <a:effectLst/>
                          <a:latin typeface="Calibri" panose="020F0502020204030204" pitchFamily="34" charset="0"/>
                        </a:rPr>
                        <a:t>Low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506345"/>
                  </a:ext>
                </a:extLst>
              </a:tr>
              <a:tr h="190500">
                <a:tc>
                  <a:txBody>
                    <a:bodyPr/>
                    <a:lstStyle/>
                    <a:p>
                      <a:pPr algn="l" fontAlgn="ctr"/>
                      <a:r>
                        <a:rPr lang="en-GB" sz="1100" b="0" i="0" u="none" strike="noStrike">
                          <a:solidFill>
                            <a:srgbClr val="000000"/>
                          </a:solidFill>
                          <a:effectLst/>
                          <a:latin typeface="Calibri" panose="020F0502020204030204" pitchFamily="34" charset="0"/>
                        </a:rPr>
                        <a:t>Very low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819711"/>
                  </a:ext>
                </a:extLst>
              </a:tr>
              <a:tr h="190500">
                <a:tc>
                  <a:txBody>
                    <a:bodyPr/>
                    <a:lstStyle/>
                    <a:p>
                      <a:pPr algn="l" fontAlgn="ctr"/>
                      <a:r>
                        <a:rPr lang="en-GB" sz="1100" b="1" i="0" u="none" strike="noStrike">
                          <a:solidFill>
                            <a:srgbClr val="000000"/>
                          </a:solidFill>
                          <a:effectLst/>
                          <a:latin typeface="Calibri" panose="020F0502020204030204" pitchFamily="34" charset="0"/>
                          <a:cs typeface="Arial" panose="020B0604020202020204" pitchFamily="34" charset="0"/>
                        </a:rPr>
                        <a:t>Mean score</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dirty="0">
                          <a:solidFill>
                            <a:srgbClr val="000000"/>
                          </a:solidFill>
                          <a:effectLst/>
                          <a:latin typeface="Calibri" panose="020F0502020204030204" pitchFamily="34" charset="0"/>
                        </a:rPr>
                        <a:t>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462986"/>
                  </a:ext>
                </a:extLst>
              </a:tr>
            </a:tbl>
          </a:graphicData>
        </a:graphic>
      </p:graphicFrame>
      <p:graphicFrame>
        <p:nvGraphicFramePr>
          <p:cNvPr id="5" name="Table 4">
            <a:extLst>
              <a:ext uri="{FF2B5EF4-FFF2-40B4-BE49-F238E27FC236}">
                <a16:creationId xmlns:a16="http://schemas.microsoft.com/office/drawing/2014/main" id="{B4F5A63C-2AF4-4343-8FDF-A71A41312D30}"/>
              </a:ext>
            </a:extLst>
          </p:cNvPr>
          <p:cNvGraphicFramePr>
            <a:graphicFrameLocks noGrp="1"/>
          </p:cNvGraphicFramePr>
          <p:nvPr>
            <p:extLst>
              <p:ext uri="{D42A27DB-BD31-4B8C-83A1-F6EECF244321}">
                <p14:modId xmlns:p14="http://schemas.microsoft.com/office/powerpoint/2010/main" val="2618928181"/>
              </p:ext>
            </p:extLst>
          </p:nvPr>
        </p:nvGraphicFramePr>
        <p:xfrm>
          <a:off x="5914377" y="4323379"/>
          <a:ext cx="4489044" cy="1510665"/>
        </p:xfrm>
        <a:graphic>
          <a:graphicData uri="http://schemas.openxmlformats.org/drawingml/2006/table">
            <a:tbl>
              <a:tblPr/>
              <a:tblGrid>
                <a:gridCol w="1027088">
                  <a:extLst>
                    <a:ext uri="{9D8B030D-6E8A-4147-A177-3AD203B41FA5}">
                      <a16:colId xmlns:a16="http://schemas.microsoft.com/office/drawing/2014/main" val="4260632412"/>
                    </a:ext>
                  </a:extLst>
                </a:gridCol>
                <a:gridCol w="865489">
                  <a:extLst>
                    <a:ext uri="{9D8B030D-6E8A-4147-A177-3AD203B41FA5}">
                      <a16:colId xmlns:a16="http://schemas.microsoft.com/office/drawing/2014/main" val="3468213962"/>
                    </a:ext>
                  </a:extLst>
                </a:gridCol>
                <a:gridCol w="865489">
                  <a:extLst>
                    <a:ext uri="{9D8B030D-6E8A-4147-A177-3AD203B41FA5}">
                      <a16:colId xmlns:a16="http://schemas.microsoft.com/office/drawing/2014/main" val="3198040623"/>
                    </a:ext>
                  </a:extLst>
                </a:gridCol>
                <a:gridCol w="865489">
                  <a:extLst>
                    <a:ext uri="{9D8B030D-6E8A-4147-A177-3AD203B41FA5}">
                      <a16:colId xmlns:a16="http://schemas.microsoft.com/office/drawing/2014/main" val="2532156314"/>
                    </a:ext>
                  </a:extLst>
                </a:gridCol>
                <a:gridCol w="865489">
                  <a:extLst>
                    <a:ext uri="{9D8B030D-6E8A-4147-A177-3AD203B41FA5}">
                      <a16:colId xmlns:a16="http://schemas.microsoft.com/office/drawing/2014/main" val="3236618918"/>
                    </a:ext>
                  </a:extLst>
                </a:gridCol>
              </a:tblGrid>
              <a:tr h="176615">
                <a:tc>
                  <a:txBody>
                    <a:bodyPr/>
                    <a:lstStyle/>
                    <a:p>
                      <a:pPr algn="l" fontAlgn="ctr"/>
                      <a:r>
                        <a:rPr lang="en-GB" sz="1100" b="1" i="0" u="none" strike="noStrike" dirty="0">
                          <a:solidFill>
                            <a:srgbClr val="FFFFFF"/>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cs typeface="Arial" panose="020B0604020202020204" pitchFamily="34" charset="0"/>
                        </a:rPr>
                        <a:t>Thanet</a:t>
                      </a:r>
                      <a:endParaRPr lang="en-GB"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Margate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Broadstairs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GB" sz="1100" b="1" i="0" u="none" strike="noStrike" dirty="0">
                          <a:solidFill>
                            <a:srgbClr val="FFFFFF"/>
                          </a:solidFill>
                          <a:effectLst/>
                          <a:latin typeface="Calibri" panose="020F0502020204030204" pitchFamily="34" charset="0"/>
                        </a:rPr>
                        <a:t>Ramsgate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243921022"/>
                  </a:ext>
                </a:extLst>
              </a:tr>
              <a:tr h="190500">
                <a:tc>
                  <a:txBody>
                    <a:bodyPr/>
                    <a:lstStyle/>
                    <a:p>
                      <a:pPr algn="l" fontAlgn="ctr"/>
                      <a:r>
                        <a:rPr lang="en-GB" sz="1100" b="0" i="0" u="none" strike="noStrike">
                          <a:solidFill>
                            <a:srgbClr val="000000"/>
                          </a:solidFill>
                          <a:effectLst/>
                          <a:latin typeface="Calibri" panose="020F0502020204030204" pitchFamily="34" charset="0"/>
                        </a:rPr>
                        <a:t>Very likely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257630"/>
                  </a:ext>
                </a:extLst>
              </a:tr>
              <a:tr h="190500">
                <a:tc>
                  <a:txBody>
                    <a:bodyPr/>
                    <a:lstStyle/>
                    <a:p>
                      <a:pPr algn="l" fontAlgn="ctr"/>
                      <a:r>
                        <a:rPr lang="en-GB" sz="1100" b="0" i="0" u="none" strike="noStrike">
                          <a:solidFill>
                            <a:srgbClr val="000000"/>
                          </a:solidFill>
                          <a:effectLst/>
                          <a:latin typeface="Calibri" panose="020F0502020204030204" pitchFamily="34" charset="0"/>
                        </a:rPr>
                        <a:t>Likely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542820"/>
                  </a:ext>
                </a:extLst>
              </a:tr>
              <a:tr h="190500">
                <a:tc>
                  <a:txBody>
                    <a:bodyPr/>
                    <a:lstStyle/>
                    <a:p>
                      <a:pPr algn="l" fontAlgn="ctr"/>
                      <a:r>
                        <a:rPr lang="en-GB" sz="1100" b="0" i="0" u="none" strike="noStrike">
                          <a:solidFill>
                            <a:srgbClr val="000000"/>
                          </a:solidFill>
                          <a:effectLst/>
                          <a:latin typeface="Calibri" panose="020F0502020204030204" pitchFamily="34" charset="0"/>
                        </a:rPr>
                        <a:t>Average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12039"/>
                  </a:ext>
                </a:extLst>
              </a:tr>
              <a:tr h="190500">
                <a:tc>
                  <a:txBody>
                    <a:bodyPr/>
                    <a:lstStyle/>
                    <a:p>
                      <a:pPr algn="l" fontAlgn="ctr"/>
                      <a:r>
                        <a:rPr lang="en-GB" sz="1100" b="0" i="0" u="none" strike="noStrike">
                          <a:solidFill>
                            <a:srgbClr val="000000"/>
                          </a:solidFill>
                          <a:effectLst/>
                          <a:latin typeface="Calibri" panose="020F0502020204030204" pitchFamily="34" charset="0"/>
                        </a:rPr>
                        <a:t>Unlikely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778219"/>
                  </a:ext>
                </a:extLst>
              </a:tr>
              <a:tr h="190500">
                <a:tc>
                  <a:txBody>
                    <a:bodyPr/>
                    <a:lstStyle/>
                    <a:p>
                      <a:pPr algn="l" fontAlgn="ctr"/>
                      <a:r>
                        <a:rPr lang="en-GB" sz="1100" b="0" i="0" u="none" strike="noStrike">
                          <a:solidFill>
                            <a:srgbClr val="000000"/>
                          </a:solidFill>
                          <a:effectLst/>
                          <a:latin typeface="Calibri" panose="020F0502020204030204" pitchFamily="34" charset="0"/>
                        </a:rPr>
                        <a:t>Very unlikely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9634212"/>
                  </a:ext>
                </a:extLst>
              </a:tr>
              <a:tr h="190500">
                <a:tc>
                  <a:txBody>
                    <a:bodyPr/>
                    <a:lstStyle/>
                    <a:p>
                      <a:pPr algn="l" fontAlgn="ctr"/>
                      <a:r>
                        <a:rPr lang="en-GB" sz="1100" b="0" i="0" u="none" strike="noStrike">
                          <a:solidFill>
                            <a:srgbClr val="000000"/>
                          </a:solidFill>
                          <a:effectLst/>
                          <a:latin typeface="Calibri" panose="020F0502020204030204" pitchFamily="34" charset="0"/>
                        </a:rPr>
                        <a:t>Don't know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568624"/>
                  </a:ext>
                </a:extLst>
              </a:tr>
              <a:tr h="190500">
                <a:tc>
                  <a:txBody>
                    <a:bodyPr/>
                    <a:lstStyle/>
                    <a:p>
                      <a:pPr algn="l" fontAlgn="ctr"/>
                      <a:r>
                        <a:rPr lang="en-GB" sz="1100" b="1" i="0" u="none" strike="noStrike">
                          <a:solidFill>
                            <a:srgbClr val="000000"/>
                          </a:solidFill>
                          <a:effectLst/>
                          <a:latin typeface="Calibri" panose="020F0502020204030204" pitchFamily="34" charset="0"/>
                          <a:cs typeface="Arial" panose="020B0604020202020204" pitchFamily="34" charset="0"/>
                        </a:rPr>
                        <a:t>Mean score</a:t>
                      </a:r>
                      <a:endParaRPr lang="en-GB" sz="1100" b="1"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100" b="1" i="0" u="none" strike="noStrike" dirty="0">
                          <a:solidFill>
                            <a:srgbClr val="000000"/>
                          </a:solidFill>
                          <a:effectLst/>
                          <a:latin typeface="Calibri" panose="020F0502020204030204" pitchFamily="34" charset="0"/>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521440"/>
                  </a:ext>
                </a:extLst>
              </a:tr>
            </a:tbl>
          </a:graphicData>
        </a:graphic>
      </p:graphicFrame>
      <p:sp>
        <p:nvSpPr>
          <p:cNvPr id="14" name="TextBox 13">
            <a:extLst>
              <a:ext uri="{FF2B5EF4-FFF2-40B4-BE49-F238E27FC236}">
                <a16:creationId xmlns:a16="http://schemas.microsoft.com/office/drawing/2014/main" id="{2B38728A-2228-4301-B1B9-E7E225ED4090}"/>
              </a:ext>
            </a:extLst>
          </p:cNvPr>
          <p:cNvSpPr txBox="1"/>
          <p:nvPr/>
        </p:nvSpPr>
        <p:spPr>
          <a:xfrm>
            <a:off x="559517" y="2379858"/>
            <a:ext cx="10709719" cy="313034"/>
          </a:xfrm>
          <a:prstGeom prst="rect">
            <a:avLst/>
          </a:prstGeom>
          <a:noFill/>
        </p:spPr>
        <p:txBody>
          <a:bodyPr wrap="square" rtlCol="0">
            <a:spAutoFit/>
          </a:bodyPr>
          <a:lstStyle/>
          <a:p>
            <a:pPr algn="just">
              <a:lnSpc>
                <a:spcPct val="130000"/>
              </a:lnSpc>
            </a:pPr>
            <a:r>
              <a:rPr lang="en-GB" sz="1200" b="1" dirty="0">
                <a:solidFill>
                  <a:srgbClr val="000000"/>
                </a:solidFill>
              </a:rPr>
              <a:t>Overall enjoyment									        Likelihood of recommending</a:t>
            </a:r>
            <a:endParaRPr lang="en-GB" sz="1200" b="1" dirty="0">
              <a:solidFill>
                <a:srgbClr val="000000"/>
              </a:solidFill>
              <a:latin typeface="Calibri" panose="020F0502020204030204" pitchFamily="34" charset="0"/>
            </a:endParaRPr>
          </a:p>
        </p:txBody>
      </p:sp>
      <p:cxnSp>
        <p:nvCxnSpPr>
          <p:cNvPr id="15" name="Straight Connector 14">
            <a:extLst>
              <a:ext uri="{FF2B5EF4-FFF2-40B4-BE49-F238E27FC236}">
                <a16:creationId xmlns:a16="http://schemas.microsoft.com/office/drawing/2014/main" id="{B0EDD766-1BC9-48BB-8263-FB833222321B}"/>
              </a:ext>
            </a:extLst>
          </p:cNvPr>
          <p:cNvCxnSpPr>
            <a:cxnSpLocks/>
          </p:cNvCxnSpPr>
          <p:nvPr/>
        </p:nvCxnSpPr>
        <p:spPr>
          <a:xfrm>
            <a:off x="5439266" y="2666887"/>
            <a:ext cx="0" cy="321038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60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8</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Executive Summary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77158E-7962-4E5B-9AC5-C5942AA612B7}"/>
              </a:ext>
            </a:extLst>
          </p:cNvPr>
          <p:cNvSpPr/>
          <p:nvPr/>
        </p:nvSpPr>
        <p:spPr>
          <a:xfrm>
            <a:off x="571102" y="1611326"/>
            <a:ext cx="11104775" cy="3609321"/>
          </a:xfrm>
          <a:prstGeom prst="rect">
            <a:avLst/>
          </a:prstGeom>
        </p:spPr>
        <p:txBody>
          <a:bodyPr wrap="square">
            <a:spAutoFit/>
          </a:bodyPr>
          <a:lstStyle/>
          <a:p>
            <a:r>
              <a:rPr lang="en-GB" sz="1200" b="1" dirty="0"/>
              <a:t>Previous visits</a:t>
            </a:r>
            <a:endParaRPr lang="en-GB" sz="1200" dirty="0"/>
          </a:p>
          <a:p>
            <a:r>
              <a:rPr lang="en-GB" sz="1200" dirty="0"/>
              <a:t>Over three quarters (78%) of all visitors interviewed had visited the area before. Repeat visits were highest in Broadstairs where four in five (80%) had visited the town previously. Margate attracted the highest proportion of new visitors (25% of all visitors).   </a:t>
            </a:r>
          </a:p>
          <a:p>
            <a:r>
              <a:rPr lang="en-GB" sz="1200" dirty="0"/>
              <a:t> </a:t>
            </a:r>
          </a:p>
          <a:p>
            <a:r>
              <a:rPr lang="en-GB" sz="1200" dirty="0"/>
              <a:t>Visitors to Margate were equally likely to have visited (or intend to visit) Broadstairs (27%) or Ramsgate (29%). However, visitors to both Broadstairs and Ramsgate were less likely to visit Margate (21% and 18% respectively).  The results of the survey also show that Ramsgate attracted the highest proportion of visitors from other destinations. </a:t>
            </a:r>
          </a:p>
          <a:p>
            <a:endParaRPr lang="en-GB" sz="1200" dirty="0"/>
          </a:p>
          <a:p>
            <a:r>
              <a:rPr lang="en-GB" sz="1200" dirty="0"/>
              <a:t>The majority of respondents to Margate (70%) had visited or planned to visit an attraction as part of their trip. Almost half (47%) had or planned to visit Turner Contemporary  and a third (34%) had visited Dreamland (or intended to do so). Most visitors to Broadstairs and Ramsgate had no intention of going to a visitor attraction, accounting for 75% and 71% of all visitors respectively.</a:t>
            </a:r>
          </a:p>
          <a:p>
            <a:endParaRPr lang="en-GB" sz="1200" dirty="0"/>
          </a:p>
          <a:p>
            <a:r>
              <a:rPr lang="en-GB" sz="1200" b="1" dirty="0"/>
              <a:t>Expenditure</a:t>
            </a:r>
            <a:endParaRPr lang="en-GB" sz="1200" dirty="0"/>
          </a:p>
          <a:p>
            <a:r>
              <a:rPr lang="en-GB" sz="1200" dirty="0"/>
              <a:t>The average overall expenditure among staying visitors to Thanet (per person, per 24 hours) on accommodation, eating out, shopping, entertainment and travel and transport was £43.97. Accommodation and food and drink accounted for the highest proportion of the expenditure.  </a:t>
            </a:r>
          </a:p>
          <a:p>
            <a:r>
              <a:rPr lang="en-GB" sz="1200" dirty="0"/>
              <a:t>The average overnight visit lasted 4.4 nights, meaning that the average expenditure per person and per overnight trip was £193.46. </a:t>
            </a:r>
          </a:p>
          <a:p>
            <a:endParaRPr lang="en-GB" sz="1200" dirty="0"/>
          </a:p>
          <a:p>
            <a:r>
              <a:rPr lang="en-GB" sz="1200" dirty="0"/>
              <a:t>Day visitors from home spent an average of around £24.71 per person per day in the town, with eating out accounting for the highest proportion of expenditure.</a:t>
            </a:r>
          </a:p>
          <a:p>
            <a:endParaRPr lang="en-GB" sz="1200" dirty="0"/>
          </a:p>
          <a:p>
            <a:pPr>
              <a:lnSpc>
                <a:spcPct val="110000"/>
              </a:lnSpc>
            </a:pPr>
            <a:endParaRPr lang="en-GB" sz="1200" b="1" dirty="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A06A3C5-89A8-4F29-8F2B-F247F4679523}"/>
              </a:ext>
            </a:extLst>
          </p:cNvPr>
          <p:cNvSpPr txBox="1"/>
          <p:nvPr/>
        </p:nvSpPr>
        <p:spPr>
          <a:xfrm>
            <a:off x="543612" y="816346"/>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Executive Summary</a:t>
            </a:r>
            <a:endParaRPr lang="en-GB" sz="1400" b="1" dirty="0">
              <a:solidFill>
                <a:schemeClr val="tx2">
                  <a:lumMod val="75000"/>
                </a:schemeClr>
              </a:solidFill>
              <a:latin typeface="Calibri" pitchFamily="34" charset="0"/>
            </a:endParaRPr>
          </a:p>
        </p:txBody>
      </p:sp>
    </p:spTree>
    <p:extLst>
      <p:ext uri="{BB962C8B-B14F-4D97-AF65-F5344CB8AC3E}">
        <p14:creationId xmlns:p14="http://schemas.microsoft.com/office/powerpoint/2010/main" val="830038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971309"/>
            <a:ext cx="12192000" cy="886691"/>
          </a:xfrm>
          <a:prstGeom prst="rect">
            <a:avLst/>
          </a:prstGeom>
          <a:solidFill>
            <a:schemeClr val="bg1">
              <a:lumMod val="5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834736" y="714694"/>
            <a:ext cx="9984912" cy="4860196"/>
            <a:chOff x="870089" y="1136497"/>
            <a:chExt cx="10282290" cy="4678204"/>
          </a:xfrm>
        </p:grpSpPr>
        <p:grpSp>
          <p:nvGrpSpPr>
            <p:cNvPr id="6" name="Group 5"/>
            <p:cNvGrpSpPr/>
            <p:nvPr/>
          </p:nvGrpSpPr>
          <p:grpSpPr>
            <a:xfrm>
              <a:off x="870089" y="1136497"/>
              <a:ext cx="10282290" cy="4678204"/>
              <a:chOff x="870089" y="1145647"/>
              <a:chExt cx="10282290" cy="4678204"/>
            </a:xfrm>
          </p:grpSpPr>
          <p:grpSp>
            <p:nvGrpSpPr>
              <p:cNvPr id="2" name="Group 1"/>
              <p:cNvGrpSpPr/>
              <p:nvPr/>
            </p:nvGrpSpPr>
            <p:grpSpPr>
              <a:xfrm>
                <a:off x="870089" y="1145647"/>
                <a:ext cx="10282290" cy="4678204"/>
                <a:chOff x="870089" y="1156580"/>
                <a:chExt cx="10282290" cy="4678204"/>
              </a:xfrm>
            </p:grpSpPr>
            <p:sp>
              <p:nvSpPr>
                <p:cNvPr id="5" name="TextBox 4"/>
                <p:cNvSpPr txBox="1"/>
                <p:nvPr/>
              </p:nvSpPr>
              <p:spPr>
                <a:xfrm>
                  <a:off x="870089" y="1156580"/>
                  <a:ext cx="10282290" cy="4678204"/>
                </a:xfrm>
                <a:prstGeom prst="rect">
                  <a:avLst/>
                </a:prstGeom>
                <a:noFill/>
              </p:spPr>
              <p:txBody>
                <a:bodyPr wrap="square" rtlCol="0">
                  <a:spAutoFit/>
                </a:bodyPr>
                <a:lstStyle/>
                <a:p>
                  <a:pPr lvl="0" algn="ctr" eaLnBrk="0" fontAlgn="base" hangingPunct="0">
                    <a:spcBef>
                      <a:spcPct val="0"/>
                    </a:spcBef>
                    <a:spcAft>
                      <a:spcPct val="0"/>
                    </a:spcAft>
                  </a:pPr>
                  <a:r>
                    <a:rPr lang="en-US" altLang="en-US" sz="1600" dirty="0"/>
                    <a:t>This research report has been produced by:</a:t>
                  </a: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just"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300" dirty="0">
                    <a:latin typeface="+mj-lt"/>
                  </a:endParaRPr>
                </a:p>
                <a:p>
                  <a:pPr lvl="0" algn="ctr" eaLnBrk="0" fontAlgn="base" hangingPunct="0">
                    <a:spcBef>
                      <a:spcPct val="0"/>
                    </a:spcBef>
                    <a:spcAft>
                      <a:spcPct val="0"/>
                    </a:spcAft>
                  </a:pPr>
                  <a:r>
                    <a:rPr lang="en-US" altLang="en-US" sz="1600" dirty="0"/>
                    <a:t>Produced for:</a:t>
                  </a: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pPr lvl="0" algn="ctr" eaLnBrk="0" fontAlgn="base" hangingPunct="0">
                    <a:spcBef>
                      <a:spcPct val="0"/>
                    </a:spcBef>
                    <a:spcAft>
                      <a:spcPct val="0"/>
                    </a:spcAft>
                  </a:pPr>
                  <a:endParaRPr lang="en-US" altLang="en-US" sz="1400" dirty="0">
                    <a:latin typeface="+mj-lt"/>
                  </a:endParaRPr>
                </a:p>
                <a:p>
                  <a:endParaRPr lang="en-GB" dirty="0"/>
                </a:p>
              </p:txBody>
            </p:sp>
            <p:grpSp>
              <p:nvGrpSpPr>
                <p:cNvPr id="19" name="Group 18"/>
                <p:cNvGrpSpPr/>
                <p:nvPr/>
              </p:nvGrpSpPr>
              <p:grpSpPr>
                <a:xfrm>
                  <a:off x="4767050" y="1717930"/>
                  <a:ext cx="2657898" cy="737702"/>
                  <a:chOff x="4742746" y="1908828"/>
                  <a:chExt cx="2657898" cy="737702"/>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719" y="1958196"/>
                    <a:ext cx="1218925" cy="688334"/>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746" y="1908828"/>
                    <a:ext cx="1244185" cy="737702"/>
                  </a:xfrm>
                  <a:prstGeom prst="rect">
                    <a:avLst/>
                  </a:prstGeom>
                </p:spPr>
              </p:pic>
            </p:grpSp>
          </p:grpSp>
          <p:pic>
            <p:nvPicPr>
              <p:cNvPr id="21506" name="Picture 2" descr="https://lh5.googleusercontent.com/tFbYm6VHd3CEVNP1VW-u_Yg74R6baYqEGw0jeHQRhDjvNhn_MlXyh6i5Dz5zFAWhR2pqp2k518eZn0e3TLl357mTWYfMYiSnLW5mmkYdTt74BA71M3V8i23mlBl2GuNyO6SBuLtOuSM4Zxith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463" y="2698869"/>
                <a:ext cx="2239074" cy="580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2427" y="4046674"/>
                <a:ext cx="967146" cy="971463"/>
              </a:xfrm>
              <a:prstGeom prst="rect">
                <a:avLst/>
              </a:prstGeom>
            </p:spPr>
          </p:pic>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893" y="5212714"/>
              <a:ext cx="2282259" cy="601987"/>
            </a:xfrm>
            <a:prstGeom prst="rect">
              <a:avLst/>
            </a:prstGeom>
          </p:spPr>
        </p:pic>
      </p:grpSp>
      <p:sp>
        <p:nvSpPr>
          <p:cNvPr id="14" name="Rectangle 13">
            <a:extLst>
              <a:ext uri="{FF2B5EF4-FFF2-40B4-BE49-F238E27FC236}">
                <a16:creationId xmlns:a16="http://schemas.microsoft.com/office/drawing/2014/main" id="{3EBF0E42-E923-434F-8540-71A07ADF3410}"/>
              </a:ext>
            </a:extLst>
          </p:cNvPr>
          <p:cNvSpPr/>
          <p:nvPr/>
        </p:nvSpPr>
        <p:spPr>
          <a:xfrm>
            <a:off x="7816924" y="-1"/>
            <a:ext cx="4375076" cy="597130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3">
            <a:extLst>
              <a:ext uri="{FF2B5EF4-FFF2-40B4-BE49-F238E27FC236}">
                <a16:creationId xmlns:a16="http://schemas.microsoft.com/office/drawing/2014/main" id="{5D1906E0-3715-40C3-9710-89011879E4F1}"/>
              </a:ext>
            </a:extLst>
          </p:cNvPr>
          <p:cNvSpPr>
            <a:spLocks noChangeArrowheads="1"/>
          </p:cNvSpPr>
          <p:nvPr/>
        </p:nvSpPr>
        <p:spPr bwMode="auto">
          <a:xfrm>
            <a:off x="8362460" y="1681082"/>
            <a:ext cx="1904689" cy="31085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tabLst>
                <a:tab pos="254000" algn="l"/>
                <a:tab pos="5272088" algn="r"/>
              </a:tabLst>
            </a:pPr>
            <a:endParaRPr lang="en-GB" sz="600" dirty="0">
              <a:solidFill>
                <a:schemeClr val="accent1">
                  <a:lumMod val="40000"/>
                  <a:lumOff val="60000"/>
                </a:schemeClr>
              </a:solidFill>
              <a:latin typeface="Arial" pitchFamily="34" charset="0"/>
              <a:cs typeface="Arial" pitchFamily="34" charset="0"/>
            </a:endParaRPr>
          </a:p>
          <a:p>
            <a:r>
              <a:rPr lang="en-GB" sz="1200" b="1" dirty="0">
                <a:solidFill>
                  <a:schemeClr val="accent1">
                    <a:lumMod val="40000"/>
                    <a:lumOff val="60000"/>
                  </a:schemeClr>
                </a:solidFill>
              </a:rPr>
              <a:t>Raluca Brebeanu</a:t>
            </a:r>
          </a:p>
          <a:p>
            <a:r>
              <a:rPr lang="en-GB" sz="1000" dirty="0">
                <a:solidFill>
                  <a:schemeClr val="accent1">
                    <a:lumMod val="40000"/>
                    <a:lumOff val="60000"/>
                  </a:schemeClr>
                </a:solidFill>
              </a:rPr>
              <a:t>Head of Research </a:t>
            </a:r>
          </a:p>
          <a:p>
            <a:r>
              <a:rPr lang="en-GB" sz="1000" dirty="0">
                <a:solidFill>
                  <a:schemeClr val="accent1">
                    <a:lumMod val="40000"/>
                    <a:lumOff val="60000"/>
                  </a:schemeClr>
                </a:solidFill>
              </a:rPr>
              <a:t>VISIT KENT</a:t>
            </a:r>
            <a:endParaRPr lang="en-GB" sz="1000" dirty="0">
              <a:solidFill>
                <a:schemeClr val="accent1">
                  <a:lumMod val="40000"/>
                  <a:lumOff val="60000"/>
                </a:schemeClr>
              </a:solidFill>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Tel: 01227 812917</a:t>
            </a: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raluca.brebeanu@visitkent.co.uk</a:t>
            </a: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www. visitkent.co.uk</a:t>
            </a:r>
          </a:p>
          <a:p>
            <a:pPr algn="just" defTabSz="914400"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r>
              <a:rPr lang="en-GB" sz="1200" b="1" dirty="0">
                <a:solidFill>
                  <a:schemeClr val="accent1">
                    <a:lumMod val="40000"/>
                    <a:lumOff val="60000"/>
                  </a:schemeClr>
                </a:solidFill>
                <a:latin typeface="Calibri" pitchFamily="34" charset="0"/>
                <a:ea typeface="Times New Roman" pitchFamily="18" charset="0"/>
                <a:cs typeface="Arial" pitchFamily="34" charset="0"/>
              </a:rPr>
              <a:t>Sergi Jarques</a:t>
            </a:r>
            <a:endParaRPr lang="en-GB" sz="1200" b="1" dirty="0">
              <a:solidFill>
                <a:schemeClr val="accent1">
                  <a:lumMod val="40000"/>
                  <a:lumOff val="60000"/>
                </a:schemeClr>
              </a:solidFill>
              <a:latin typeface="Arial" pitchFamily="34" charset="0"/>
              <a:cs typeface="Arial" pitchFamily="34" charset="0"/>
            </a:endParaRPr>
          </a:p>
          <a:p>
            <a:pPr algn="just"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Director</a:t>
            </a: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Destination Research Ltd</a:t>
            </a:r>
          </a:p>
          <a:p>
            <a:pPr algn="just" defTabSz="914400" eaLnBrk="0" fontAlgn="base" hangingPunct="0">
              <a:spcBef>
                <a:spcPct val="0"/>
              </a:spcBef>
              <a:spcAft>
                <a:spcPct val="0"/>
              </a:spcAft>
              <a:tabLst>
                <a:tab pos="254000" algn="l"/>
                <a:tab pos="5272088" algn="r"/>
              </a:tabLst>
            </a:pPr>
            <a:endParaRPr lang="en-GB" sz="600" dirty="0">
              <a:solidFill>
                <a:schemeClr val="accent1">
                  <a:lumMod val="40000"/>
                  <a:lumOff val="60000"/>
                </a:schemeClr>
              </a:solidFill>
              <a:latin typeface="Arial" pitchFamily="34" charset="0"/>
              <a:cs typeface="Arial" pitchFamily="34" charset="0"/>
            </a:endParaRPr>
          </a:p>
          <a:p>
            <a:pPr algn="just" eaLnBrk="0" fontAlgn="base" hangingPunct="0">
              <a:spcBef>
                <a:spcPct val="0"/>
              </a:spcBef>
              <a:spcAft>
                <a:spcPct val="0"/>
              </a:spcAft>
              <a:tabLst>
                <a:tab pos="254000" algn="l"/>
                <a:tab pos="5272088" algn="r"/>
              </a:tabLst>
            </a:pPr>
            <a:endParaRPr lang="en-GB" sz="1000" dirty="0">
              <a:solidFill>
                <a:schemeClr val="accent1">
                  <a:lumMod val="40000"/>
                  <a:lumOff val="60000"/>
                </a:schemeClr>
              </a:solidFill>
              <a:latin typeface="Calibri" pitchFamily="34" charset="0"/>
              <a:ea typeface="Times New Roman" pitchFamily="18" charset="0"/>
              <a:cs typeface="Arial" pitchFamily="34" charset="0"/>
            </a:endParaRP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Tel: 01206 392528</a:t>
            </a:r>
            <a:endParaRPr lang="en-GB" sz="600" dirty="0">
              <a:solidFill>
                <a:schemeClr val="accent1">
                  <a:lumMod val="40000"/>
                  <a:lumOff val="60000"/>
                </a:schemeClr>
              </a:solidFill>
              <a:latin typeface="Arial" pitchFamily="34" charset="0"/>
              <a:cs typeface="Arial" pitchFamily="34" charset="0"/>
            </a:endParaRP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sergi@destinationresearch.co.uk</a:t>
            </a:r>
            <a:endParaRPr lang="en-GB" sz="600" dirty="0">
              <a:solidFill>
                <a:schemeClr val="accent1">
                  <a:lumMod val="40000"/>
                  <a:lumOff val="60000"/>
                </a:schemeClr>
              </a:solidFill>
              <a:latin typeface="Arial" pitchFamily="34" charset="0"/>
              <a:cs typeface="Arial" pitchFamily="34" charset="0"/>
            </a:endParaRPr>
          </a:p>
          <a:p>
            <a:pPr algn="just" defTabSz="914400" eaLnBrk="0" fontAlgn="base" hangingPunct="0">
              <a:spcBef>
                <a:spcPct val="0"/>
              </a:spcBef>
              <a:spcAft>
                <a:spcPct val="0"/>
              </a:spcAft>
              <a:tabLst>
                <a:tab pos="254000" algn="l"/>
                <a:tab pos="5272088" algn="r"/>
              </a:tabLst>
            </a:pPr>
            <a:r>
              <a:rPr lang="en-GB" sz="1000" dirty="0">
                <a:solidFill>
                  <a:schemeClr val="accent1">
                    <a:lumMod val="40000"/>
                    <a:lumOff val="60000"/>
                  </a:schemeClr>
                </a:solidFill>
                <a:latin typeface="Calibri" pitchFamily="34" charset="0"/>
                <a:ea typeface="Times New Roman" pitchFamily="18" charset="0"/>
                <a:cs typeface="Arial" pitchFamily="34" charset="0"/>
              </a:rPr>
              <a:t>www.destinationresearch.co.uk</a:t>
            </a:r>
            <a:endParaRPr lang="en-GB" dirty="0">
              <a:solidFill>
                <a:schemeClr val="accent1">
                  <a:lumMod val="40000"/>
                  <a:lumOff val="60000"/>
                </a:schemeClr>
              </a:solidFill>
              <a:latin typeface="Arial" pitchFamily="34" charset="0"/>
              <a:cs typeface="Arial" pitchFamily="34" charset="0"/>
            </a:endParaRPr>
          </a:p>
        </p:txBody>
      </p:sp>
    </p:spTree>
    <p:extLst>
      <p:ext uri="{BB962C8B-B14F-4D97-AF65-F5344CB8AC3E}">
        <p14:creationId xmlns:p14="http://schemas.microsoft.com/office/powerpoint/2010/main" val="54287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BBC847-F322-4F52-A3B4-9093CB64F749}"/>
              </a:ext>
            </a:extLst>
          </p:cNvPr>
          <p:cNvSpPr txBox="1"/>
          <p:nvPr/>
        </p:nvSpPr>
        <p:spPr>
          <a:xfrm>
            <a:off x="1524000" y="116632"/>
            <a:ext cx="9144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Introduction  </a:t>
            </a:r>
            <a:endParaRPr lang="en-GB" sz="2000" dirty="0">
              <a:solidFill>
                <a:srgbClr val="1F497D"/>
              </a:solidFill>
            </a:endParaRPr>
          </a:p>
        </p:txBody>
      </p:sp>
      <p:sp>
        <p:nvSpPr>
          <p:cNvPr id="24" name="TextBox 23">
            <a:extLst>
              <a:ext uri="{FF2B5EF4-FFF2-40B4-BE49-F238E27FC236}">
                <a16:creationId xmlns:a16="http://schemas.microsoft.com/office/drawing/2014/main" id="{A0FD7EBC-11FE-489B-A227-EAB5B4FE9D91}"/>
              </a:ext>
            </a:extLst>
          </p:cNvPr>
          <p:cNvSpPr txBox="1"/>
          <p:nvPr/>
        </p:nvSpPr>
        <p:spPr>
          <a:xfrm>
            <a:off x="11247047" y="6259106"/>
            <a:ext cx="601575" cy="276999"/>
          </a:xfrm>
          <a:prstGeom prst="rect">
            <a:avLst/>
          </a:prstGeom>
          <a:noFill/>
        </p:spPr>
        <p:txBody>
          <a:bodyPr wrap="none" rtlCol="0">
            <a:spAutoFit/>
          </a:bodyPr>
          <a:lstStyle/>
          <a:p>
            <a:r>
              <a:rPr lang="en-GB" sz="1200" b="1" dirty="0">
                <a:solidFill>
                  <a:srgbClr val="002060"/>
                </a:solidFill>
              </a:rPr>
              <a:t>Page 9</a:t>
            </a:r>
          </a:p>
        </p:txBody>
      </p:sp>
      <p:sp>
        <p:nvSpPr>
          <p:cNvPr id="7" name="TextBox 6">
            <a:extLst>
              <a:ext uri="{FF2B5EF4-FFF2-40B4-BE49-F238E27FC236}">
                <a16:creationId xmlns:a16="http://schemas.microsoft.com/office/drawing/2014/main" id="{2163489C-59D5-4BA5-AC6C-FCA24FD1A602}"/>
              </a:ext>
            </a:extLst>
          </p:cNvPr>
          <p:cNvSpPr txBox="1"/>
          <p:nvPr/>
        </p:nvSpPr>
        <p:spPr>
          <a:xfrm>
            <a:off x="0" y="116632"/>
            <a:ext cx="12192000" cy="400110"/>
          </a:xfrm>
          <a:prstGeom prst="rect">
            <a:avLst/>
          </a:prstGeom>
          <a:solidFill>
            <a:schemeClr val="accent1">
              <a:lumMod val="40000"/>
              <a:lumOff val="60000"/>
            </a:schemeClr>
          </a:solidFill>
        </p:spPr>
        <p:txBody>
          <a:bodyPr wrap="square" rtlCol="0">
            <a:spAutoFit/>
          </a:bodyPr>
          <a:lstStyle/>
          <a:p>
            <a:pPr marL="534988"/>
            <a:r>
              <a:rPr lang="en-US" sz="2000" dirty="0">
                <a:solidFill>
                  <a:schemeClr val="tx2">
                    <a:lumMod val="75000"/>
                  </a:schemeClr>
                </a:solidFill>
                <a:latin typeface="Calibri" pitchFamily="34" charset="0"/>
              </a:rPr>
              <a:t>Thanet Visitor Survey -  Report of  Findings – </a:t>
            </a:r>
            <a:r>
              <a:rPr lang="en-US" sz="2000" dirty="0">
                <a:solidFill>
                  <a:srgbClr val="6D3166"/>
                </a:solidFill>
                <a:latin typeface="Calibri" pitchFamily="34" charset="0"/>
              </a:rPr>
              <a:t>Executive Summary </a:t>
            </a:r>
            <a:endParaRPr lang="en-GB" sz="2000" dirty="0">
              <a:solidFill>
                <a:srgbClr val="1F497D"/>
              </a:solidFill>
            </a:endParaRPr>
          </a:p>
        </p:txBody>
      </p:sp>
      <p:cxnSp>
        <p:nvCxnSpPr>
          <p:cNvPr id="8" name="Straight Connector 7">
            <a:extLst>
              <a:ext uri="{FF2B5EF4-FFF2-40B4-BE49-F238E27FC236}">
                <a16:creationId xmlns:a16="http://schemas.microsoft.com/office/drawing/2014/main" id="{0571D6BF-57E6-4B40-ADAA-FBCC323F862C}"/>
              </a:ext>
            </a:extLst>
          </p:cNvPr>
          <p:cNvCxnSpPr>
            <a:cxnSpLocks/>
          </p:cNvCxnSpPr>
          <p:nvPr/>
        </p:nvCxnSpPr>
        <p:spPr>
          <a:xfrm>
            <a:off x="0" y="587727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777158E-7962-4E5B-9AC5-C5942AA612B7}"/>
              </a:ext>
            </a:extLst>
          </p:cNvPr>
          <p:cNvSpPr/>
          <p:nvPr/>
        </p:nvSpPr>
        <p:spPr>
          <a:xfrm>
            <a:off x="571102" y="1299027"/>
            <a:ext cx="11104775" cy="4339650"/>
          </a:xfrm>
          <a:prstGeom prst="rect">
            <a:avLst/>
          </a:prstGeom>
        </p:spPr>
        <p:txBody>
          <a:bodyPr wrap="square">
            <a:spAutoFit/>
          </a:bodyPr>
          <a:lstStyle/>
          <a:p>
            <a:r>
              <a:rPr lang="en-GB" sz="1200" b="1" dirty="0"/>
              <a:t>Trip influencers</a:t>
            </a:r>
            <a:endParaRPr lang="en-GB" sz="1200" dirty="0"/>
          </a:p>
          <a:p>
            <a:r>
              <a:rPr lang="en-GB" sz="1200" dirty="0"/>
              <a:t>The coastline and beaches were the main influencer, selected by just over half of all respondents. They were particularly important when choosing to visit Broadstairs (59%) and least important for visits to Margate (49%). </a:t>
            </a:r>
          </a:p>
          <a:p>
            <a:endParaRPr lang="en-GB" sz="1200" dirty="0"/>
          </a:p>
          <a:p>
            <a:r>
              <a:rPr lang="en-GB" sz="1200" dirty="0"/>
              <a:t>Recreational activities (water sports, walking, cycling, etc) were particularly influential when choosing Ramsgate (34%), above the overall average of 30%. Almost a third (30%) of visitors to Margate selected attractions as a key influencer, above the average for the three towns (24%). Arts and culture also played a role in choosing Margate (18%), double the average for Thanet (9%).  </a:t>
            </a:r>
          </a:p>
          <a:p>
            <a:r>
              <a:rPr lang="en-GB" sz="1200" dirty="0"/>
              <a:t> </a:t>
            </a:r>
          </a:p>
          <a:p>
            <a:r>
              <a:rPr lang="en-GB" sz="1200" dirty="0"/>
              <a:t>Three in five visitors (62%) had not searched for destination information pre-trip – rather they relied on their previous knowledge. Of those who did search for tourism information, 12% visited the destination website </a:t>
            </a:r>
            <a:r>
              <a:rPr lang="en-US" sz="1200" dirty="0"/>
              <a:t>(the destination website was the most widely used, selected by 14% of visitors to Broadstairs). </a:t>
            </a:r>
            <a:endParaRPr lang="en-GB" sz="1200" dirty="0"/>
          </a:p>
          <a:p>
            <a:endParaRPr lang="en-GB" sz="1200" dirty="0"/>
          </a:p>
          <a:p>
            <a:r>
              <a:rPr lang="en-GB" sz="1200" dirty="0"/>
              <a:t>Similarly, almost three quarters of visitors felt it was not necessary to use any information sources during their visit. Those who did, relied primarily on printed materials (8%), printed maps (8%) and the location website/social media (7%). </a:t>
            </a:r>
          </a:p>
          <a:p>
            <a:endParaRPr lang="en-GB" sz="1200" dirty="0"/>
          </a:p>
          <a:p>
            <a:r>
              <a:rPr lang="en-GB" sz="1200" b="1" dirty="0"/>
              <a:t>Satisfaction scores</a:t>
            </a:r>
          </a:p>
          <a:p>
            <a:r>
              <a:rPr lang="en-US" sz="1200" dirty="0"/>
              <a:t>Using a scale of one to five, the ease of finding their way around the towns achieved </a:t>
            </a:r>
            <a:r>
              <a:rPr lang="en-GB" sz="1200" dirty="0"/>
              <a:t>the highest score (4.68 out of 5), followed by beach related activities, including the quality of beach experiences (4.56) and beach / coastline cleanliness (4.52).</a:t>
            </a:r>
          </a:p>
          <a:p>
            <a:endParaRPr lang="en-GB" sz="1200" dirty="0"/>
          </a:p>
          <a:p>
            <a:r>
              <a:rPr lang="en-GB" sz="1200" dirty="0"/>
              <a:t>Broadstairs achieved the highest scores for 11 out of a total of 17 indicators, including a 4.59 score for ‘General atmosphere’ and 4.67 for ‘Feeling of welcome’. Ramsgate achieved highest scores for public toilet facilities, both for availability (3.63) and cleanliness (3.29) and for ‘Traffic levels / congestion’ (4.24) and ‘Pedestrian signposting’ (4.38).</a:t>
            </a:r>
          </a:p>
          <a:p>
            <a:endParaRPr lang="en-GB" sz="1200" dirty="0"/>
          </a:p>
          <a:p>
            <a:r>
              <a:rPr lang="en-GB" sz="1200" dirty="0"/>
              <a:t>Margate achieved the highest score for ‘arts and culture’ (4.33) which is likely to be influenced by the presence of Turner Contemporary, and for indicators linked to accessibility, with a 4.34 score for both ‘Disabled accessibility’ and for ‘Prams / buggies access’. </a:t>
            </a:r>
            <a:endParaRPr lang="en-GB" sz="1200" b="1" dirty="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2673EF3-B516-42AA-B485-81DD9B3831CA}"/>
              </a:ext>
            </a:extLst>
          </p:cNvPr>
          <p:cNvSpPr txBox="1"/>
          <p:nvPr/>
        </p:nvSpPr>
        <p:spPr>
          <a:xfrm>
            <a:off x="543612" y="816346"/>
            <a:ext cx="7039707" cy="400110"/>
          </a:xfrm>
          <a:prstGeom prst="rect">
            <a:avLst/>
          </a:prstGeom>
          <a:noFill/>
        </p:spPr>
        <p:txBody>
          <a:bodyPr wrap="square" rtlCol="0">
            <a:spAutoFit/>
          </a:bodyPr>
          <a:lstStyle/>
          <a:p>
            <a:r>
              <a:rPr lang="en-GB" sz="2000" b="1" dirty="0">
                <a:solidFill>
                  <a:schemeClr val="accent5"/>
                </a:solidFill>
                <a:latin typeface="Calibri" pitchFamily="34" charset="0"/>
              </a:rPr>
              <a:t>Executive Summary</a:t>
            </a:r>
            <a:endParaRPr lang="en-GB" sz="1400" b="1" dirty="0">
              <a:solidFill>
                <a:schemeClr val="tx2">
                  <a:lumMod val="75000"/>
                </a:schemeClr>
              </a:solidFill>
              <a:latin typeface="Calibri" pitchFamily="34" charset="0"/>
            </a:endParaRPr>
          </a:p>
        </p:txBody>
      </p:sp>
    </p:spTree>
    <p:extLst>
      <p:ext uri="{BB962C8B-B14F-4D97-AF65-F5344CB8AC3E}">
        <p14:creationId xmlns:p14="http://schemas.microsoft.com/office/powerpoint/2010/main" val="41406472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TotalTime>
  <Words>20627</Words>
  <Application>Microsoft Office PowerPoint</Application>
  <PresentationFormat>Widescreen</PresentationFormat>
  <Paragraphs>5064</Paragraphs>
  <Slides>80</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 Jarques</dc:creator>
  <cp:lastModifiedBy>Raluca Brebeanu</cp:lastModifiedBy>
  <cp:revision>1649</cp:revision>
  <cp:lastPrinted>2018-12-13T11:49:38Z</cp:lastPrinted>
  <dcterms:created xsi:type="dcterms:W3CDTF">2017-06-05T11:35:49Z</dcterms:created>
  <dcterms:modified xsi:type="dcterms:W3CDTF">2019-05-03T14:23:47Z</dcterms:modified>
</cp:coreProperties>
</file>